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0.xml" ContentType="application/vnd.openxmlformats-officedocument.presentationml.tags+xml"/>
  <Override PartName="/ppt/notesSlides/notesSlide4.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5.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6.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5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52.xml" ContentType="application/vnd.openxmlformats-officedocument.presentationml.tags+xml"/>
  <Override PartName="/ppt/notesSlides/notesSlide11.xml" ContentType="application/vnd.openxmlformats-officedocument.presentationml.notesSlide+xml"/>
  <Override PartName="/ppt/tags/tag15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2"/>
  </p:sldMasterIdLst>
  <p:notesMasterIdLst>
    <p:notesMasterId r:id="rId173"/>
  </p:notesMasterIdLst>
  <p:sldIdLst>
    <p:sldId id="456" r:id="rId63"/>
    <p:sldId id="287" r:id="rId64"/>
    <p:sldId id="288" r:id="rId65"/>
    <p:sldId id="290" r:id="rId66"/>
    <p:sldId id="289" r:id="rId67"/>
    <p:sldId id="291" r:id="rId68"/>
    <p:sldId id="616" r:id="rId69"/>
    <p:sldId id="609" r:id="rId70"/>
    <p:sldId id="610" r:id="rId71"/>
    <p:sldId id="611" r:id="rId72"/>
    <p:sldId id="292" r:id="rId73"/>
    <p:sldId id="296" r:id="rId74"/>
    <p:sldId id="298" r:id="rId75"/>
    <p:sldId id="458" r:id="rId76"/>
    <p:sldId id="459" r:id="rId77"/>
    <p:sldId id="306" r:id="rId78"/>
    <p:sldId id="310" r:id="rId79"/>
    <p:sldId id="464" r:id="rId80"/>
    <p:sldId id="466" r:id="rId81"/>
    <p:sldId id="467" r:id="rId82"/>
    <p:sldId id="468" r:id="rId83"/>
    <p:sldId id="469" r:id="rId84"/>
    <p:sldId id="470" r:id="rId85"/>
    <p:sldId id="471" r:id="rId86"/>
    <p:sldId id="472" r:id="rId87"/>
    <p:sldId id="337" r:id="rId88"/>
    <p:sldId id="338" r:id="rId89"/>
    <p:sldId id="339" r:id="rId90"/>
    <p:sldId id="279" r:id="rId91"/>
    <p:sldId id="280" r:id="rId92"/>
    <p:sldId id="281" r:id="rId93"/>
    <p:sldId id="284" r:id="rId94"/>
    <p:sldId id="340" r:id="rId95"/>
    <p:sldId id="463" r:id="rId96"/>
    <p:sldId id="341" r:id="rId97"/>
    <p:sldId id="587" r:id="rId98"/>
    <p:sldId id="617" r:id="rId99"/>
    <p:sldId id="618" r:id="rId100"/>
    <p:sldId id="342" r:id="rId101"/>
    <p:sldId id="480" r:id="rId102"/>
    <p:sldId id="481" r:id="rId103"/>
    <p:sldId id="483" r:id="rId104"/>
    <p:sldId id="482" r:id="rId105"/>
    <p:sldId id="484" r:id="rId106"/>
    <p:sldId id="534" r:id="rId107"/>
    <p:sldId id="517" r:id="rId108"/>
    <p:sldId id="516" r:id="rId109"/>
    <p:sldId id="539" r:id="rId110"/>
    <p:sldId id="553" r:id="rId111"/>
    <p:sldId id="619" r:id="rId112"/>
    <p:sldId id="620" r:id="rId113"/>
    <p:sldId id="621" r:id="rId114"/>
    <p:sldId id="622" r:id="rId115"/>
    <p:sldId id="623" r:id="rId116"/>
    <p:sldId id="624" r:id="rId117"/>
    <p:sldId id="515" r:id="rId118"/>
    <p:sldId id="542" r:id="rId119"/>
    <p:sldId id="543" r:id="rId120"/>
    <p:sldId id="540" r:id="rId121"/>
    <p:sldId id="562" r:id="rId122"/>
    <p:sldId id="625" r:id="rId123"/>
    <p:sldId id="626" r:id="rId124"/>
    <p:sldId id="627" r:id="rId125"/>
    <p:sldId id="521" r:id="rId126"/>
    <p:sldId id="535" r:id="rId127"/>
    <p:sldId id="545" r:id="rId128"/>
    <p:sldId id="546" r:id="rId129"/>
    <p:sldId id="570" r:id="rId130"/>
    <p:sldId id="571" r:id="rId131"/>
    <p:sldId id="566" r:id="rId132"/>
    <p:sldId id="628" r:id="rId133"/>
    <p:sldId id="629" r:id="rId134"/>
    <p:sldId id="630" r:id="rId135"/>
    <p:sldId id="631" r:id="rId136"/>
    <p:sldId id="632" r:id="rId137"/>
    <p:sldId id="522" r:id="rId138"/>
    <p:sldId id="577" r:id="rId139"/>
    <p:sldId id="602" r:id="rId140"/>
    <p:sldId id="572" r:id="rId141"/>
    <p:sldId id="578" r:id="rId142"/>
    <p:sldId id="573" r:id="rId143"/>
    <p:sldId id="633" r:id="rId144"/>
    <p:sldId id="634" r:id="rId145"/>
    <p:sldId id="635" r:id="rId146"/>
    <p:sldId id="636" r:id="rId147"/>
    <p:sldId id="523" r:id="rId148"/>
    <p:sldId id="544" r:id="rId149"/>
    <p:sldId id="548" r:id="rId150"/>
    <p:sldId id="579" r:id="rId151"/>
    <p:sldId id="580" r:id="rId152"/>
    <p:sldId id="637" r:id="rId153"/>
    <p:sldId id="638" r:id="rId154"/>
    <p:sldId id="583" r:id="rId155"/>
    <p:sldId id="584" r:id="rId156"/>
    <p:sldId id="524" r:id="rId157"/>
    <p:sldId id="549" r:id="rId158"/>
    <p:sldId id="550" r:id="rId159"/>
    <p:sldId id="489" r:id="rId160"/>
    <p:sldId id="585" r:id="rId161"/>
    <p:sldId id="586" r:id="rId162"/>
    <p:sldId id="593" r:id="rId163"/>
    <p:sldId id="639" r:id="rId164"/>
    <p:sldId id="640" r:id="rId165"/>
    <p:sldId id="641" r:id="rId166"/>
    <p:sldId id="642" r:id="rId167"/>
    <p:sldId id="643" r:id="rId168"/>
    <p:sldId id="595" r:id="rId169"/>
    <p:sldId id="597" r:id="rId170"/>
    <p:sldId id="598" r:id="rId171"/>
    <p:sldId id="600" r:id="rId172"/>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89AE151-36E1-4769-9085-1CFB03A0250D}">
          <p14:sldIdLst>
            <p14:sldId id="456"/>
          </p14:sldIdLst>
        </p14:section>
        <p14:section name="Architecture &amp; API" id="{3C1818C6-5C8D-4DE7-9A7E-BBF55ADB371F}">
          <p14:sldIdLst>
            <p14:sldId id="287"/>
            <p14:sldId id="288"/>
            <p14:sldId id="290"/>
            <p14:sldId id="289"/>
            <p14:sldId id="291"/>
            <p14:sldId id="616"/>
            <p14:sldId id="609"/>
            <p14:sldId id="610"/>
            <p14:sldId id="611"/>
            <p14:sldId id="292"/>
            <p14:sldId id="296"/>
            <p14:sldId id="298"/>
            <p14:sldId id="458"/>
            <p14:sldId id="459"/>
            <p14:sldId id="306"/>
          </p14:sldIdLst>
        </p14:section>
        <p14:section name="Overview of Asset Management" id="{0774489D-EFDA-4FE6-A076-4AF5F34D8BAF}">
          <p14:sldIdLst>
            <p14:sldId id="310"/>
            <p14:sldId id="464"/>
            <p14:sldId id="466"/>
            <p14:sldId id="467"/>
            <p14:sldId id="468"/>
            <p14:sldId id="469"/>
            <p14:sldId id="470"/>
            <p14:sldId id="471"/>
            <p14:sldId id="472"/>
            <p14:sldId id="337"/>
          </p14:sldIdLst>
        </p14:section>
        <p14:section name="Web Development Basics" id="{90FA1227-99D0-43C7-96F7-E30A223ABCE4}">
          <p14:sldIdLst>
            <p14:sldId id="338"/>
            <p14:sldId id="339"/>
            <p14:sldId id="279"/>
            <p14:sldId id="280"/>
            <p14:sldId id="281"/>
            <p14:sldId id="284"/>
            <p14:sldId id="340"/>
            <p14:sldId id="463"/>
            <p14:sldId id="341"/>
            <p14:sldId id="587"/>
            <p14:sldId id="617"/>
            <p14:sldId id="618"/>
            <p14:sldId id="342"/>
          </p14:sldIdLst>
        </p14:section>
        <p14:section name="Overview of MindConnect API" id="{77A2D16E-B13A-48BC-9A76-0420ADCDF808}">
          <p14:sldIdLst>
            <p14:sldId id="480"/>
            <p14:sldId id="481"/>
            <p14:sldId id="483"/>
            <p14:sldId id="482"/>
            <p14:sldId id="484"/>
            <p14:sldId id="534"/>
            <p14:sldId id="517"/>
          </p14:sldIdLst>
        </p14:section>
        <p14:section name="Provisioning an Agent" id="{06B945C6-C79E-4A05-9A04-E63EDF11E630}">
          <p14:sldIdLst>
            <p14:sldId id="516"/>
            <p14:sldId id="539"/>
            <p14:sldId id="553"/>
            <p14:sldId id="619"/>
            <p14:sldId id="620"/>
            <p14:sldId id="621"/>
            <p14:sldId id="622"/>
            <p14:sldId id="623"/>
            <p14:sldId id="624"/>
          </p14:sldIdLst>
        </p14:section>
        <p14:section name="Acquiring Boarding Configuration" id="{CA0AFD31-C6BD-496C-9314-945204D41938}">
          <p14:sldIdLst>
            <p14:sldId id="515"/>
            <p14:sldId id="542"/>
            <p14:sldId id="543"/>
            <p14:sldId id="540"/>
            <p14:sldId id="562"/>
            <p14:sldId id="625"/>
            <p14:sldId id="626"/>
            <p14:sldId id="627"/>
          </p14:sldIdLst>
        </p14:section>
        <p14:section name="Onboarding the Agent" id="{EAFE829A-0A18-47A5-BCB8-F271D6E15A5D}">
          <p14:sldIdLst>
            <p14:sldId id="521"/>
            <p14:sldId id="535"/>
            <p14:sldId id="545"/>
            <p14:sldId id="546"/>
            <p14:sldId id="570"/>
            <p14:sldId id="571"/>
            <p14:sldId id="566"/>
            <p14:sldId id="628"/>
            <p14:sldId id="629"/>
            <p14:sldId id="630"/>
            <p14:sldId id="631"/>
            <p14:sldId id="632"/>
          </p14:sldIdLst>
        </p14:section>
        <p14:section name="Acquiring Access Token" id="{6924AD7F-AFB2-4031-B01B-35995324A96E}">
          <p14:sldIdLst>
            <p14:sldId id="522"/>
            <p14:sldId id="577"/>
            <p14:sldId id="602"/>
            <p14:sldId id="572"/>
            <p14:sldId id="578"/>
            <p14:sldId id="573"/>
            <p14:sldId id="633"/>
            <p14:sldId id="634"/>
            <p14:sldId id="635"/>
            <p14:sldId id="636"/>
          </p14:sldIdLst>
        </p14:section>
        <p14:section name="Configuring Data Source" id="{6229BCC8-D427-4ACC-9332-19231486D9FF}">
          <p14:sldIdLst>
            <p14:sldId id="523"/>
            <p14:sldId id="544"/>
            <p14:sldId id="548"/>
            <p14:sldId id="579"/>
            <p14:sldId id="580"/>
            <p14:sldId id="637"/>
            <p14:sldId id="638"/>
          </p14:sldIdLst>
        </p14:section>
        <p14:section name="Create Data Mapping" id="{0F4666DC-66AF-4DB4-AAE8-78D62649B8F8}">
          <p14:sldIdLst>
            <p14:sldId id="583"/>
            <p14:sldId id="584"/>
            <p14:sldId id="524"/>
            <p14:sldId id="549"/>
            <p14:sldId id="550"/>
          </p14:sldIdLst>
        </p14:section>
        <p14:section name="Exchange Data" id="{EC6F237C-E443-4896-ADC7-C279C846433D}">
          <p14:sldIdLst>
            <p14:sldId id="489"/>
            <p14:sldId id="585"/>
            <p14:sldId id="586"/>
            <p14:sldId id="593"/>
            <p14:sldId id="639"/>
            <p14:sldId id="640"/>
            <p14:sldId id="641"/>
            <p14:sldId id="642"/>
            <p14:sldId id="643"/>
            <p14:sldId id="595"/>
            <p14:sldId id="597"/>
            <p14:sldId id="598"/>
            <p14:sldId id="600"/>
          </p14:sldIdLst>
        </p14:section>
        <p14:section name="Backup" id="{85D3ADFE-F665-4671-AE0E-C248E9AB2885}">
          <p14:sldIdLst/>
        </p14:section>
      </p14:sectionLst>
    </p:ext>
    <p:ext uri="{EFAFB233-063F-42B5-8137-9DF3F51BA10A}">
      <p15:sldGuideLst xmlns:p15="http://schemas.microsoft.com/office/powerpoint/2012/main" xmlns="">
        <p15:guide id="1" orient="horz" pos="2976"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ck, Stephanie (DF PL DS TS DEL 4)" initials="BS(PDTD4" lastIdx="1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1939" autoAdjust="0"/>
  </p:normalViewPr>
  <p:slideViewPr>
    <p:cSldViewPr snapToGrid="0" showGuides="1">
      <p:cViewPr varScale="1">
        <p:scale>
          <a:sx n="122" d="100"/>
          <a:sy n="122" d="100"/>
        </p:scale>
        <p:origin x="-96" y="-300"/>
      </p:cViewPr>
      <p:guideLst>
        <p:guide orient="horz" pos="2976"/>
        <p:guide pos="3840"/>
      </p:guideLst>
    </p:cSldViewPr>
  </p:slideViewPr>
  <p:outlineViewPr>
    <p:cViewPr>
      <p:scale>
        <a:sx n="33" d="100"/>
        <a:sy n="33" d="100"/>
      </p:scale>
      <p:origin x="0" y="-17827"/>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1" d="100"/>
          <a:sy n="51" d="100"/>
        </p:scale>
        <p:origin x="2624" y="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55.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1.xml"/><Relationship Id="rId68" Type="http://schemas.openxmlformats.org/officeDocument/2006/relationships/slide" Target="slides/slide6.xml"/><Relationship Id="rId84" Type="http://schemas.openxmlformats.org/officeDocument/2006/relationships/slide" Target="slides/slide22.xml"/><Relationship Id="rId89" Type="http://schemas.openxmlformats.org/officeDocument/2006/relationships/slide" Target="slides/slide27.xml"/><Relationship Id="rId112" Type="http://schemas.openxmlformats.org/officeDocument/2006/relationships/slide" Target="slides/slide50.xml"/><Relationship Id="rId133" Type="http://schemas.openxmlformats.org/officeDocument/2006/relationships/slide" Target="slides/slide71.xml"/><Relationship Id="rId138" Type="http://schemas.openxmlformats.org/officeDocument/2006/relationships/slide" Target="slides/slide76.xml"/><Relationship Id="rId154" Type="http://schemas.openxmlformats.org/officeDocument/2006/relationships/slide" Target="slides/slide92.xml"/><Relationship Id="rId159" Type="http://schemas.openxmlformats.org/officeDocument/2006/relationships/slide" Target="slides/slide97.xml"/><Relationship Id="rId175" Type="http://schemas.openxmlformats.org/officeDocument/2006/relationships/presProps" Target="presProps.xml"/><Relationship Id="rId170" Type="http://schemas.openxmlformats.org/officeDocument/2006/relationships/slide" Target="slides/slide108.xml"/><Relationship Id="rId16" Type="http://schemas.openxmlformats.org/officeDocument/2006/relationships/customXml" Target="../customXml/item16.xml"/><Relationship Id="rId107" Type="http://schemas.openxmlformats.org/officeDocument/2006/relationships/slide" Target="slides/slide45.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12.xml"/><Relationship Id="rId79" Type="http://schemas.openxmlformats.org/officeDocument/2006/relationships/slide" Target="slides/slide17.xml"/><Relationship Id="rId102" Type="http://schemas.openxmlformats.org/officeDocument/2006/relationships/slide" Target="slides/slide40.xml"/><Relationship Id="rId123" Type="http://schemas.openxmlformats.org/officeDocument/2006/relationships/slide" Target="slides/slide61.xml"/><Relationship Id="rId128" Type="http://schemas.openxmlformats.org/officeDocument/2006/relationships/slide" Target="slides/slide66.xml"/><Relationship Id="rId144" Type="http://schemas.openxmlformats.org/officeDocument/2006/relationships/slide" Target="slides/slide82.xml"/><Relationship Id="rId149" Type="http://schemas.openxmlformats.org/officeDocument/2006/relationships/slide" Target="slides/slide87.xml"/><Relationship Id="rId5" Type="http://schemas.openxmlformats.org/officeDocument/2006/relationships/customXml" Target="../customXml/item5.xml"/><Relationship Id="rId90" Type="http://schemas.openxmlformats.org/officeDocument/2006/relationships/slide" Target="slides/slide28.xml"/><Relationship Id="rId95" Type="http://schemas.openxmlformats.org/officeDocument/2006/relationships/slide" Target="slides/slide33.xml"/><Relationship Id="rId160" Type="http://schemas.openxmlformats.org/officeDocument/2006/relationships/slide" Target="slides/slide98.xml"/><Relationship Id="rId165" Type="http://schemas.openxmlformats.org/officeDocument/2006/relationships/slide" Target="slides/slide103.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2.xml"/><Relationship Id="rId69" Type="http://schemas.openxmlformats.org/officeDocument/2006/relationships/slide" Target="slides/slide7.xml"/><Relationship Id="rId113" Type="http://schemas.openxmlformats.org/officeDocument/2006/relationships/slide" Target="slides/slide51.xml"/><Relationship Id="rId118" Type="http://schemas.openxmlformats.org/officeDocument/2006/relationships/slide" Target="slides/slide56.xml"/><Relationship Id="rId134" Type="http://schemas.openxmlformats.org/officeDocument/2006/relationships/slide" Target="slides/slide72.xml"/><Relationship Id="rId139" Type="http://schemas.openxmlformats.org/officeDocument/2006/relationships/slide" Target="slides/slide77.xml"/><Relationship Id="rId80" Type="http://schemas.openxmlformats.org/officeDocument/2006/relationships/slide" Target="slides/slide18.xml"/><Relationship Id="rId85" Type="http://schemas.openxmlformats.org/officeDocument/2006/relationships/slide" Target="slides/slide23.xml"/><Relationship Id="rId150" Type="http://schemas.openxmlformats.org/officeDocument/2006/relationships/slide" Target="slides/slide88.xml"/><Relationship Id="rId155" Type="http://schemas.openxmlformats.org/officeDocument/2006/relationships/slide" Target="slides/slide93.xml"/><Relationship Id="rId171" Type="http://schemas.openxmlformats.org/officeDocument/2006/relationships/slide" Target="slides/slide109.xml"/><Relationship Id="rId176" Type="http://schemas.openxmlformats.org/officeDocument/2006/relationships/viewProps" Target="view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41.xml"/><Relationship Id="rId108" Type="http://schemas.openxmlformats.org/officeDocument/2006/relationships/slide" Target="slides/slide46.xml"/><Relationship Id="rId124" Type="http://schemas.openxmlformats.org/officeDocument/2006/relationships/slide" Target="slides/slide62.xml"/><Relationship Id="rId129" Type="http://schemas.openxmlformats.org/officeDocument/2006/relationships/slide" Target="slides/slide67.xml"/><Relationship Id="rId54" Type="http://schemas.openxmlformats.org/officeDocument/2006/relationships/customXml" Target="../customXml/item54.xml"/><Relationship Id="rId70" Type="http://schemas.openxmlformats.org/officeDocument/2006/relationships/slide" Target="slides/slide8.xml"/><Relationship Id="rId75" Type="http://schemas.openxmlformats.org/officeDocument/2006/relationships/slide" Target="slides/slide13.xml"/><Relationship Id="rId91" Type="http://schemas.openxmlformats.org/officeDocument/2006/relationships/slide" Target="slides/slide29.xml"/><Relationship Id="rId96" Type="http://schemas.openxmlformats.org/officeDocument/2006/relationships/slide" Target="slides/slide34.xml"/><Relationship Id="rId140" Type="http://schemas.openxmlformats.org/officeDocument/2006/relationships/slide" Target="slides/slide78.xml"/><Relationship Id="rId145" Type="http://schemas.openxmlformats.org/officeDocument/2006/relationships/slide" Target="slides/slide83.xml"/><Relationship Id="rId161" Type="http://schemas.openxmlformats.org/officeDocument/2006/relationships/slide" Target="slides/slide99.xml"/><Relationship Id="rId166" Type="http://schemas.openxmlformats.org/officeDocument/2006/relationships/slide" Target="slides/slide104.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52.xml"/><Relationship Id="rId119" Type="http://schemas.openxmlformats.org/officeDocument/2006/relationships/slide" Target="slides/slide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slide" Target="slides/slide3.xml"/><Relationship Id="rId73" Type="http://schemas.openxmlformats.org/officeDocument/2006/relationships/slide" Target="slides/slide11.xml"/><Relationship Id="rId78" Type="http://schemas.openxmlformats.org/officeDocument/2006/relationships/slide" Target="slides/slide16.xml"/><Relationship Id="rId81" Type="http://schemas.openxmlformats.org/officeDocument/2006/relationships/slide" Target="slides/slide19.xml"/><Relationship Id="rId86" Type="http://schemas.openxmlformats.org/officeDocument/2006/relationships/slide" Target="slides/slide24.xml"/><Relationship Id="rId94" Type="http://schemas.openxmlformats.org/officeDocument/2006/relationships/slide" Target="slides/slide32.xml"/><Relationship Id="rId99" Type="http://schemas.openxmlformats.org/officeDocument/2006/relationships/slide" Target="slides/slide37.xml"/><Relationship Id="rId101" Type="http://schemas.openxmlformats.org/officeDocument/2006/relationships/slide" Target="slides/slide39.xml"/><Relationship Id="rId122" Type="http://schemas.openxmlformats.org/officeDocument/2006/relationships/slide" Target="slides/slide60.xml"/><Relationship Id="rId130" Type="http://schemas.openxmlformats.org/officeDocument/2006/relationships/slide" Target="slides/slide68.xml"/><Relationship Id="rId135" Type="http://schemas.openxmlformats.org/officeDocument/2006/relationships/slide" Target="slides/slide73.xml"/><Relationship Id="rId143" Type="http://schemas.openxmlformats.org/officeDocument/2006/relationships/slide" Target="slides/slide81.xml"/><Relationship Id="rId148" Type="http://schemas.openxmlformats.org/officeDocument/2006/relationships/slide" Target="slides/slide86.xml"/><Relationship Id="rId151" Type="http://schemas.openxmlformats.org/officeDocument/2006/relationships/slide" Target="slides/slide89.xml"/><Relationship Id="rId156" Type="http://schemas.openxmlformats.org/officeDocument/2006/relationships/slide" Target="slides/slide94.xml"/><Relationship Id="rId164" Type="http://schemas.openxmlformats.org/officeDocument/2006/relationships/slide" Target="slides/slide102.xml"/><Relationship Id="rId169" Type="http://schemas.openxmlformats.org/officeDocument/2006/relationships/slide" Target="slides/slide107.xml"/><Relationship Id="rId177"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72" Type="http://schemas.openxmlformats.org/officeDocument/2006/relationships/slide" Target="slides/slide110.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47.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4.xml"/><Relationship Id="rId97" Type="http://schemas.openxmlformats.org/officeDocument/2006/relationships/slide" Target="slides/slide35.xml"/><Relationship Id="rId104" Type="http://schemas.openxmlformats.org/officeDocument/2006/relationships/slide" Target="slides/slide42.xml"/><Relationship Id="rId120" Type="http://schemas.openxmlformats.org/officeDocument/2006/relationships/slide" Target="slides/slide58.xml"/><Relationship Id="rId125" Type="http://schemas.openxmlformats.org/officeDocument/2006/relationships/slide" Target="slides/slide63.xml"/><Relationship Id="rId141" Type="http://schemas.openxmlformats.org/officeDocument/2006/relationships/slide" Target="slides/slide79.xml"/><Relationship Id="rId146" Type="http://schemas.openxmlformats.org/officeDocument/2006/relationships/slide" Target="slides/slide84.xml"/><Relationship Id="rId167" Type="http://schemas.openxmlformats.org/officeDocument/2006/relationships/slide" Target="slides/slide105.xml"/><Relationship Id="rId7" Type="http://schemas.openxmlformats.org/officeDocument/2006/relationships/customXml" Target="../customXml/item7.xml"/><Relationship Id="rId71" Type="http://schemas.openxmlformats.org/officeDocument/2006/relationships/slide" Target="slides/slide9.xml"/><Relationship Id="rId92" Type="http://schemas.openxmlformats.org/officeDocument/2006/relationships/slide" Target="slides/slide30.xml"/><Relationship Id="rId162" Type="http://schemas.openxmlformats.org/officeDocument/2006/relationships/slide" Target="slides/slide100.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4.xml"/><Relationship Id="rId87" Type="http://schemas.openxmlformats.org/officeDocument/2006/relationships/slide" Target="slides/slide25.xml"/><Relationship Id="rId110" Type="http://schemas.openxmlformats.org/officeDocument/2006/relationships/slide" Target="slides/slide48.xml"/><Relationship Id="rId115" Type="http://schemas.openxmlformats.org/officeDocument/2006/relationships/slide" Target="slides/slide53.xml"/><Relationship Id="rId131" Type="http://schemas.openxmlformats.org/officeDocument/2006/relationships/slide" Target="slides/slide69.xml"/><Relationship Id="rId136" Type="http://schemas.openxmlformats.org/officeDocument/2006/relationships/slide" Target="slides/slide74.xml"/><Relationship Id="rId157" Type="http://schemas.openxmlformats.org/officeDocument/2006/relationships/slide" Target="slides/slide95.xml"/><Relationship Id="rId178" Type="http://schemas.openxmlformats.org/officeDocument/2006/relationships/tableStyles" Target="tableStyles.xml"/><Relationship Id="rId61" Type="http://schemas.openxmlformats.org/officeDocument/2006/relationships/customXml" Target="../customXml/item61.xml"/><Relationship Id="rId82" Type="http://schemas.openxmlformats.org/officeDocument/2006/relationships/slide" Target="slides/slide20.xml"/><Relationship Id="rId152" Type="http://schemas.openxmlformats.org/officeDocument/2006/relationships/slide" Target="slides/slide90.xml"/><Relationship Id="rId173" Type="http://schemas.openxmlformats.org/officeDocument/2006/relationships/notesMaster" Target="notesMasters/notesMaster1.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15.xml"/><Relationship Id="rId100" Type="http://schemas.openxmlformats.org/officeDocument/2006/relationships/slide" Target="slides/slide38.xml"/><Relationship Id="rId105" Type="http://schemas.openxmlformats.org/officeDocument/2006/relationships/slide" Target="slides/slide43.xml"/><Relationship Id="rId126" Type="http://schemas.openxmlformats.org/officeDocument/2006/relationships/slide" Target="slides/slide64.xml"/><Relationship Id="rId147" Type="http://schemas.openxmlformats.org/officeDocument/2006/relationships/slide" Target="slides/slide85.xml"/><Relationship Id="rId168" Type="http://schemas.openxmlformats.org/officeDocument/2006/relationships/slide" Target="slides/slide106.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0.xml"/><Relationship Id="rId93" Type="http://schemas.openxmlformats.org/officeDocument/2006/relationships/slide" Target="slides/slide31.xml"/><Relationship Id="rId98" Type="http://schemas.openxmlformats.org/officeDocument/2006/relationships/slide" Target="slides/slide36.xml"/><Relationship Id="rId121" Type="http://schemas.openxmlformats.org/officeDocument/2006/relationships/slide" Target="slides/slide59.xml"/><Relationship Id="rId142" Type="http://schemas.openxmlformats.org/officeDocument/2006/relationships/slide" Target="slides/slide80.xml"/><Relationship Id="rId163" Type="http://schemas.openxmlformats.org/officeDocument/2006/relationships/slide" Target="slides/slide101.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5.xml"/><Relationship Id="rId116" Type="http://schemas.openxmlformats.org/officeDocument/2006/relationships/slide" Target="slides/slide54.xml"/><Relationship Id="rId137" Type="http://schemas.openxmlformats.org/officeDocument/2006/relationships/slide" Target="slides/slide75.xml"/><Relationship Id="rId158" Type="http://schemas.openxmlformats.org/officeDocument/2006/relationships/slide" Target="slides/slide96.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Master" Target="slideMasters/slideMaster1.xml"/><Relationship Id="rId83" Type="http://schemas.openxmlformats.org/officeDocument/2006/relationships/slide" Target="slides/slide21.xml"/><Relationship Id="rId88" Type="http://schemas.openxmlformats.org/officeDocument/2006/relationships/slide" Target="slides/slide26.xml"/><Relationship Id="rId111" Type="http://schemas.openxmlformats.org/officeDocument/2006/relationships/slide" Target="slides/slide49.xml"/><Relationship Id="rId132" Type="http://schemas.openxmlformats.org/officeDocument/2006/relationships/slide" Target="slides/slide70.xml"/><Relationship Id="rId153" Type="http://schemas.openxmlformats.org/officeDocument/2006/relationships/slide" Target="slides/slide91.xml"/><Relationship Id="rId174" Type="http://schemas.openxmlformats.org/officeDocument/2006/relationships/commentAuthors" Target="commentAuthors.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44.xml"/><Relationship Id="rId127"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508"/>
          </a:xfrm>
          <a:prstGeom prst="rect">
            <a:avLst/>
          </a:prstGeom>
        </p:spPr>
        <p:txBody>
          <a:bodyPr vert="horz" lIns="99066" tIns="49533" rIns="99066" bIns="49533" rtlCol="0"/>
          <a:lstStyle>
            <a:lvl1pPr algn="l">
              <a:defRPr sz="1300"/>
            </a:lvl1pPr>
          </a:lstStyle>
          <a:p>
            <a:endParaRPr lang="en-US"/>
          </a:p>
        </p:txBody>
      </p:sp>
      <p:sp>
        <p:nvSpPr>
          <p:cNvPr id="3" name="Date Placeholder 2"/>
          <p:cNvSpPr>
            <a:spLocks noGrp="1"/>
          </p:cNvSpPr>
          <p:nvPr>
            <p:ph type="dt" idx="1"/>
          </p:nvPr>
        </p:nvSpPr>
        <p:spPr>
          <a:xfrm>
            <a:off x="4023092" y="0"/>
            <a:ext cx="3077739" cy="513508"/>
          </a:xfrm>
          <a:prstGeom prst="rect">
            <a:avLst/>
          </a:prstGeom>
        </p:spPr>
        <p:txBody>
          <a:bodyPr vert="horz" lIns="99066" tIns="49533" rIns="99066" bIns="49533" rtlCol="0"/>
          <a:lstStyle>
            <a:lvl1pPr algn="r">
              <a:defRPr sz="1300"/>
            </a:lvl1pPr>
          </a:lstStyle>
          <a:p>
            <a:fld id="{D74A1C6D-E5E4-442C-A1DA-8B24A97FDA9F}" type="datetimeFigureOut">
              <a:rPr lang="en-US" smtClean="0"/>
              <a:t>9/18/2018</a:t>
            </a:fld>
            <a:endParaRPr lang="en-US"/>
          </a:p>
        </p:txBody>
      </p:sp>
      <p:sp>
        <p:nvSpPr>
          <p:cNvPr id="4" name="Slide Image Placeholder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9066" tIns="49533" rIns="99066" bIns="49533" rtlCol="0" anchor="ctr"/>
          <a:lstStyle/>
          <a:p>
            <a:endParaRPr lang="en-US"/>
          </a:p>
        </p:txBody>
      </p:sp>
      <p:sp>
        <p:nvSpPr>
          <p:cNvPr id="5" name="Notes Placeholder 4"/>
          <p:cNvSpPr>
            <a:spLocks noGrp="1"/>
          </p:cNvSpPr>
          <p:nvPr>
            <p:ph type="body" sz="quarter" idx="3"/>
          </p:nvPr>
        </p:nvSpPr>
        <p:spPr>
          <a:xfrm>
            <a:off x="710248" y="4925407"/>
            <a:ext cx="5681980" cy="4029879"/>
          </a:xfrm>
          <a:prstGeom prst="rect">
            <a:avLst/>
          </a:prstGeom>
        </p:spPr>
        <p:txBody>
          <a:bodyPr vert="horz" lIns="99066" tIns="49533" rIns="99066" bIns="4953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7"/>
            <a:ext cx="3077739" cy="513507"/>
          </a:xfrm>
          <a:prstGeom prst="rect">
            <a:avLst/>
          </a:prstGeom>
        </p:spPr>
        <p:txBody>
          <a:bodyPr vert="horz" lIns="99066" tIns="49533" rIns="99066" bIns="49533" rtlCol="0" anchor="b"/>
          <a:lstStyle>
            <a:lvl1pPr algn="l">
              <a:defRPr sz="1300"/>
            </a:lvl1pPr>
          </a:lstStyle>
          <a:p>
            <a:endParaRPr lang="en-US"/>
          </a:p>
        </p:txBody>
      </p:sp>
      <p:sp>
        <p:nvSpPr>
          <p:cNvPr id="7" name="Slide Number Placeholder 6"/>
          <p:cNvSpPr>
            <a:spLocks noGrp="1"/>
          </p:cNvSpPr>
          <p:nvPr>
            <p:ph type="sldNum" sz="quarter" idx="5"/>
          </p:nvPr>
        </p:nvSpPr>
        <p:spPr>
          <a:xfrm>
            <a:off x="4023092" y="9721107"/>
            <a:ext cx="3077739" cy="513507"/>
          </a:xfrm>
          <a:prstGeom prst="rect">
            <a:avLst/>
          </a:prstGeom>
        </p:spPr>
        <p:txBody>
          <a:bodyPr vert="horz" lIns="99066" tIns="49533" rIns="99066" bIns="49533" rtlCol="0" anchor="b"/>
          <a:lstStyle>
            <a:lvl1pPr algn="r">
              <a:defRPr sz="1300"/>
            </a:lvl1pPr>
          </a:lstStyle>
          <a:p>
            <a:fld id="{6D22CA08-121E-44F4-A8B4-1C154DB46366}" type="slidenum">
              <a:rPr lang="en-US" smtClean="0"/>
              <a:t>‹Nr.›</a:t>
            </a:fld>
            <a:endParaRPr lang="en-US"/>
          </a:p>
        </p:txBody>
      </p:sp>
    </p:spTree>
    <p:extLst>
      <p:ext uri="{BB962C8B-B14F-4D97-AF65-F5344CB8AC3E}">
        <p14:creationId xmlns:p14="http://schemas.microsoft.com/office/powerpoint/2010/main" val="2769190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stackoverflow.com/questions/39239051/rs256-vs-hs256-whats-the-difference" TargetMode="External"/><Relationship Id="rId3" Type="http://schemas.openxmlformats.org/officeDocument/2006/relationships/hyperlink" Target="https://en.wikipedia.org/wiki/JSON_Web_Token#Standard_fields" TargetMode="External"/><Relationship Id="rId7" Type="http://schemas.openxmlformats.org/officeDocument/2006/relationships/hyperlink" Target="https://danielmiessler.com/study/encoding-encryption-hashing-obfuscation/#encoding"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jwt.io/" TargetMode="External"/><Relationship Id="rId5" Type="http://schemas.openxmlformats.org/officeDocument/2006/relationships/hyperlink" Target="https://en.wikipedia.org/wiki/Hash_function" TargetMode="External"/><Relationship Id="rId10" Type="http://schemas.openxmlformats.org/officeDocument/2006/relationships/hyperlink" Target="https://github.com/vandium-io/vandium-node" TargetMode="External"/><Relationship Id="rId4" Type="http://schemas.openxmlformats.org/officeDocument/2006/relationships/hyperlink" Target="http://kjur.github.io/jsjws/tool_b64uenc.html" TargetMode="External"/><Relationship Id="rId9" Type="http://schemas.openxmlformats.org/officeDocument/2006/relationships/hyperlink" Target="https://www.instantssl.com/ssl-certificate-products/https.html"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3</a:t>
            </a:fld>
            <a:endParaRPr lang="en-US" dirty="0">
              <a:solidFill>
                <a:srgbClr val="000000"/>
              </a:solidFill>
              <a:latin typeface="Arial" pitchFamily="34" charset="0"/>
            </a:endParaRPr>
          </a:p>
        </p:txBody>
      </p:sp>
    </p:spTree>
    <p:extLst>
      <p:ext uri="{BB962C8B-B14F-4D97-AF65-F5344CB8AC3E}">
        <p14:creationId xmlns:p14="http://schemas.microsoft.com/office/powerpoint/2010/main" val="250356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2875" y="768350"/>
            <a:ext cx="6818313" cy="3836988"/>
          </a:xfrm>
        </p:spPr>
      </p:sp>
      <p:sp>
        <p:nvSpPr>
          <p:cNvPr id="3" name="Notizenplatzhalter 2"/>
          <p:cNvSpPr>
            <a:spLocks noGrp="1"/>
          </p:cNvSpPr>
          <p:nvPr>
            <p:ph type="body" idx="1"/>
          </p:nvPr>
        </p:nvSpPr>
        <p:spPr/>
        <p:txBody>
          <a:bodyPr/>
          <a:lstStyle/>
          <a:p>
            <a:endParaRPr lang="en-US" baseline="0" dirty="0" smtClean="0"/>
          </a:p>
        </p:txBody>
      </p:sp>
      <p:sp>
        <p:nvSpPr>
          <p:cNvPr id="4" name="Foliennummernplatzhalter 3"/>
          <p:cNvSpPr>
            <a:spLocks noGrp="1"/>
          </p:cNvSpPr>
          <p:nvPr>
            <p:ph type="sldNum" sz="quarter" idx="10"/>
          </p:nvPr>
        </p:nvSpPr>
        <p:spPr/>
        <p:txBody>
          <a:bodyPr/>
          <a:lstStyle/>
          <a:p>
            <a:r>
              <a:rPr lang="en-US" smtClean="0">
                <a:latin typeface="Arial" pitchFamily="34" charset="0"/>
              </a:rPr>
              <a:t>Notizen </a:t>
            </a:r>
            <a:fld id="{AD141568-5488-4AC9-B82D-9F5CE1225E2A}" type="slidenum">
              <a:rPr lang="en-US" smtClean="0">
                <a:latin typeface="Arial" pitchFamily="34" charset="0"/>
              </a:rPr>
              <a:pPr/>
              <a:t>13</a:t>
            </a:fld>
            <a:endParaRPr lang="en-US" dirty="0">
              <a:latin typeface="Arial" pitchFamily="34" charset="0"/>
            </a:endParaRPr>
          </a:p>
        </p:txBody>
      </p:sp>
    </p:spTree>
    <p:extLst>
      <p:ext uri="{BB962C8B-B14F-4D97-AF65-F5344CB8AC3E}">
        <p14:creationId xmlns:p14="http://schemas.microsoft.com/office/powerpoint/2010/main" val="2482107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Notes </a:t>
            </a:r>
            <a:fld id="{AD141568-5488-4AC9-B82D-9F5CE1225E2A}" type="slidenum">
              <a:rPr lang="en-US" smtClean="0">
                <a:latin typeface="Arial" pitchFamily="34" charset="0"/>
              </a:rPr>
              <a:pPr/>
              <a:t>14</a:t>
            </a:fld>
            <a:endParaRPr lang="en-US" dirty="0">
              <a:latin typeface="Arial" pitchFamily="34" charset="0"/>
            </a:endParaRPr>
          </a:p>
        </p:txBody>
      </p:sp>
    </p:spTree>
    <p:extLst>
      <p:ext uri="{BB962C8B-B14F-4D97-AF65-F5344CB8AC3E}">
        <p14:creationId xmlns:p14="http://schemas.microsoft.com/office/powerpoint/2010/main" val="3286953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Notes </a:t>
            </a:r>
            <a:fld id="{AD141568-5488-4AC9-B82D-9F5CE1225E2A}" type="slidenum">
              <a:rPr lang="en-US" smtClean="0">
                <a:latin typeface="Arial" pitchFamily="34" charset="0"/>
              </a:rPr>
              <a:pPr/>
              <a:t>15</a:t>
            </a:fld>
            <a:endParaRPr lang="en-US" dirty="0">
              <a:latin typeface="Arial" pitchFamily="34" charset="0"/>
            </a:endParaRPr>
          </a:p>
        </p:txBody>
      </p:sp>
    </p:spTree>
    <p:extLst>
      <p:ext uri="{BB962C8B-B14F-4D97-AF65-F5344CB8AC3E}">
        <p14:creationId xmlns:p14="http://schemas.microsoft.com/office/powerpoint/2010/main" val="4017572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Notes </a:t>
            </a:r>
            <a:fld id="{AD141568-5488-4AC9-B82D-9F5CE1225E2A}" type="slidenum">
              <a:rPr lang="en-US" smtClean="0">
                <a:latin typeface="Arial" pitchFamily="34" charset="0"/>
              </a:rPr>
              <a:pPr/>
              <a:t>16</a:t>
            </a:fld>
            <a:endParaRPr lang="en-US" dirty="0">
              <a:latin typeface="Arial" pitchFamily="34" charset="0"/>
            </a:endParaRPr>
          </a:p>
        </p:txBody>
      </p:sp>
    </p:spTree>
    <p:extLst>
      <p:ext uri="{BB962C8B-B14F-4D97-AF65-F5344CB8AC3E}">
        <p14:creationId xmlns:p14="http://schemas.microsoft.com/office/powerpoint/2010/main" val="4125831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de-DE" smtClean="0">
                <a:latin typeface="Arial" pitchFamily="34" charset="0"/>
              </a:rPr>
              <a:t>Notes </a:t>
            </a:r>
            <a:fld id="{AD141568-5488-4AC9-B82D-9F5CE1225E2A}" type="slidenum">
              <a:rPr lang="de-DE" smtClean="0">
                <a:latin typeface="Arial" pitchFamily="34" charset="0"/>
              </a:rPr>
              <a:pPr/>
              <a:t>17</a:t>
            </a:fld>
            <a:endParaRPr lang="de-DE" dirty="0">
              <a:latin typeface="Arial" pitchFamily="34" charset="0"/>
            </a:endParaRPr>
          </a:p>
        </p:txBody>
      </p:sp>
    </p:spTree>
    <p:extLst>
      <p:ext uri="{BB962C8B-B14F-4D97-AF65-F5344CB8AC3E}">
        <p14:creationId xmlns:p14="http://schemas.microsoft.com/office/powerpoint/2010/main" val="1785525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pPr defTabSz="990563">
              <a:defRPr/>
            </a:pPr>
            <a:endParaRPr lang="en-US" dirty="0" smtClean="0"/>
          </a:p>
        </p:txBody>
      </p:sp>
      <p:sp>
        <p:nvSpPr>
          <p:cNvPr id="4" name="Slide Number Placeholder 3"/>
          <p:cNvSpPr>
            <a:spLocks noGrp="1"/>
          </p:cNvSpPr>
          <p:nvPr>
            <p:ph type="sldNum" sz="quarter" idx="10"/>
          </p:nvPr>
        </p:nvSpPr>
        <p:spPr/>
        <p:txBody>
          <a:bodyPr/>
          <a:lstStyle/>
          <a:p>
            <a:fld id="{16160EF0-71D7-ED4C-BC5B-37DE0548B181}" type="slidenum">
              <a:rPr lang="en-US" smtClean="0">
                <a:solidFill>
                  <a:srgbClr val="000000"/>
                </a:solidFill>
              </a:rPr>
              <a:pPr/>
              <a:t>19</a:t>
            </a:fld>
            <a:endParaRPr lang="en-US">
              <a:solidFill>
                <a:srgbClr val="000000"/>
              </a:solidFill>
            </a:endParaRPr>
          </a:p>
        </p:txBody>
      </p:sp>
    </p:spTree>
    <p:extLst>
      <p:ext uri="{BB962C8B-B14F-4D97-AF65-F5344CB8AC3E}">
        <p14:creationId xmlns:p14="http://schemas.microsoft.com/office/powerpoint/2010/main" val="3847825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23</a:t>
            </a:fld>
            <a:endParaRPr lang="en-US"/>
          </a:p>
        </p:txBody>
      </p:sp>
    </p:spTree>
    <p:extLst>
      <p:ext uri="{BB962C8B-B14F-4D97-AF65-F5344CB8AC3E}">
        <p14:creationId xmlns:p14="http://schemas.microsoft.com/office/powerpoint/2010/main" val="348290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2875" y="768350"/>
            <a:ext cx="6818313" cy="3836988"/>
          </a:xfrm>
        </p:spPr>
      </p:sp>
      <p:sp>
        <p:nvSpPr>
          <p:cNvPr id="3" name="Notizenplatzhalter 2"/>
          <p:cNvSpPr>
            <a:spLocks noGrp="1"/>
          </p:cNvSpPr>
          <p:nvPr>
            <p:ph type="body" idx="1"/>
          </p:nvPr>
        </p:nvSpPr>
        <p:spPr/>
        <p:txBody>
          <a:bodyPr/>
          <a:lstStyle/>
          <a:p>
            <a:pPr marL="194349" lvl="1" indent="-192629">
              <a:lnSpc>
                <a:spcPct val="110000"/>
              </a:lnSpc>
              <a:spcAft>
                <a:spcPts val="650"/>
              </a:spcAft>
              <a:buClr>
                <a:srgbClr val="00646E"/>
              </a:buClr>
              <a:buSzPts val="1400"/>
              <a:buFont typeface="Arial" panose="020B0604020202020204" pitchFamily="34" charset="0"/>
              <a:buChar char="•"/>
            </a:pPr>
            <a:r>
              <a:rPr lang="en-US" sz="1700" b="1" dirty="0"/>
              <a:t>transparency</a:t>
            </a:r>
            <a:r>
              <a:rPr lang="en-US" sz="1700" dirty="0"/>
              <a:t> of </a:t>
            </a:r>
            <a:r>
              <a:rPr lang="en-US" sz="1700" b="1" dirty="0"/>
              <a:t>installed</a:t>
            </a:r>
            <a:r>
              <a:rPr lang="en-US" sz="1700" dirty="0"/>
              <a:t> </a:t>
            </a:r>
            <a:r>
              <a:rPr lang="en-US" sz="1700" b="1" dirty="0"/>
              <a:t>base</a:t>
            </a:r>
          </a:p>
          <a:p>
            <a:pPr marL="194349" lvl="1" indent="-192629">
              <a:lnSpc>
                <a:spcPct val="110000"/>
              </a:lnSpc>
              <a:spcAft>
                <a:spcPts val="650"/>
              </a:spcAft>
              <a:buClr>
                <a:srgbClr val="00646E"/>
              </a:buClr>
              <a:buSzPts val="1400"/>
              <a:buFont typeface="Arial" panose="020B0604020202020204" pitchFamily="34" charset="0"/>
              <a:buChar char="•"/>
            </a:pPr>
            <a:r>
              <a:rPr lang="en-US" sz="1700" dirty="0"/>
              <a:t>An </a:t>
            </a:r>
            <a:r>
              <a:rPr lang="en-US" sz="1700" b="1" dirty="0"/>
              <a:t>Asset</a:t>
            </a:r>
            <a:r>
              <a:rPr lang="en-US" sz="1700" dirty="0"/>
              <a:t> is a logical representation of a machine or a system with one or multiple components</a:t>
            </a:r>
          </a:p>
          <a:p>
            <a:pPr marL="194349" lvl="1" indent="-192629">
              <a:lnSpc>
                <a:spcPct val="110000"/>
              </a:lnSpc>
              <a:spcAft>
                <a:spcPts val="650"/>
              </a:spcAft>
              <a:buClr>
                <a:srgbClr val="00646E"/>
              </a:buClr>
              <a:buSzPts val="1400"/>
              <a:buFont typeface="Arial" panose="020B0604020202020204" pitchFamily="34" charset="0"/>
              <a:buChar char="•"/>
            </a:pPr>
            <a:r>
              <a:rPr lang="en-US" sz="1700" dirty="0"/>
              <a:t>For each asset cluster of multiple data sources which are required for a specific analysis </a:t>
            </a:r>
            <a:r>
              <a:rPr lang="en-US" sz="1700" b="1" dirty="0"/>
              <a:t>Aspects</a:t>
            </a:r>
            <a:r>
              <a:rPr lang="en-US" sz="1700" dirty="0"/>
              <a:t> (e.g., pressure, temperature, etc.) can be created </a:t>
            </a:r>
          </a:p>
          <a:p>
            <a:pPr marL="194349" lvl="1" indent="-192629">
              <a:lnSpc>
                <a:spcPct val="110000"/>
              </a:lnSpc>
              <a:spcAft>
                <a:spcPts val="650"/>
              </a:spcAft>
              <a:buClr>
                <a:srgbClr val="00646E"/>
              </a:buClr>
              <a:buSzPts val="1400"/>
              <a:buFont typeface="Arial" panose="020B0604020202020204" pitchFamily="34" charset="0"/>
              <a:buChar char="•"/>
            </a:pPr>
            <a:r>
              <a:rPr lang="en-US" sz="1700" dirty="0"/>
              <a:t>A </a:t>
            </a:r>
            <a:r>
              <a:rPr lang="en-US" sz="1700" b="1" dirty="0"/>
              <a:t>Map</a:t>
            </a:r>
            <a:r>
              <a:rPr lang="en-US" sz="1700" dirty="0"/>
              <a:t> </a:t>
            </a:r>
            <a:r>
              <a:rPr lang="en-US" sz="1700" b="1" dirty="0"/>
              <a:t>View</a:t>
            </a:r>
            <a:r>
              <a:rPr lang="en-US" sz="1700" dirty="0"/>
              <a:t> shows the geographic location of connected Assets. Users see the recorded data in different diagrams. The user defines the data display timeframe</a:t>
            </a:r>
          </a:p>
          <a:p>
            <a:pPr marL="194349" lvl="1" indent="-192629">
              <a:lnSpc>
                <a:spcPct val="110000"/>
              </a:lnSpc>
              <a:spcAft>
                <a:spcPts val="650"/>
              </a:spcAft>
              <a:buClr>
                <a:srgbClr val="00646E"/>
              </a:buClr>
              <a:buSzPts val="1400"/>
              <a:buFont typeface="Arial" panose="020B0604020202020204" pitchFamily="34" charset="0"/>
              <a:buChar char="•"/>
            </a:pPr>
            <a:r>
              <a:rPr lang="en-US" sz="1700" dirty="0"/>
              <a:t>The </a:t>
            </a:r>
            <a:r>
              <a:rPr lang="en-US" sz="1700" b="1" dirty="0"/>
              <a:t>Request</a:t>
            </a:r>
            <a:r>
              <a:rPr lang="en-US" sz="1700" dirty="0"/>
              <a:t> function helps users defining resulting actions after occurrence of an event, such as exceeding a limit</a:t>
            </a:r>
          </a:p>
          <a:p>
            <a:endParaRPr lang="en-US" dirty="0"/>
          </a:p>
        </p:txBody>
      </p:sp>
      <p:sp>
        <p:nvSpPr>
          <p:cNvPr id="4" name="Foliennummernplatzhalter 3"/>
          <p:cNvSpPr>
            <a:spLocks noGrp="1"/>
          </p:cNvSpPr>
          <p:nvPr>
            <p:ph type="sldNum" sz="quarter" idx="10"/>
          </p:nvPr>
        </p:nvSpPr>
        <p:spPr/>
        <p:txBody>
          <a:bodyPr/>
          <a:lstStyle/>
          <a:p>
            <a:r>
              <a:rPr lang="en-US" smtClean="0">
                <a:latin typeface="Arial" pitchFamily="34" charset="0"/>
              </a:rPr>
              <a:t>Notizen </a:t>
            </a:r>
            <a:fld id="{AD141568-5488-4AC9-B82D-9F5CE1225E2A}" type="slidenum">
              <a:rPr lang="en-US" smtClean="0">
                <a:latin typeface="Arial" pitchFamily="34" charset="0"/>
              </a:rPr>
              <a:pPr/>
              <a:t>24</a:t>
            </a:fld>
            <a:endParaRPr lang="en-US" dirty="0">
              <a:latin typeface="Arial" pitchFamily="34" charset="0"/>
            </a:endParaRPr>
          </a:p>
        </p:txBody>
      </p:sp>
    </p:spTree>
    <p:extLst>
      <p:ext uri="{BB962C8B-B14F-4D97-AF65-F5344CB8AC3E}">
        <p14:creationId xmlns:p14="http://schemas.microsoft.com/office/powerpoint/2010/main" val="3775095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2875" y="768350"/>
            <a:ext cx="6818313" cy="3836988"/>
          </a:xfrm>
        </p:spPr>
      </p:sp>
      <p:sp>
        <p:nvSpPr>
          <p:cNvPr id="3" name="Notizenplatzhalter 2"/>
          <p:cNvSpPr>
            <a:spLocks noGrp="1"/>
          </p:cNvSpPr>
          <p:nvPr>
            <p:ph type="body" idx="1"/>
          </p:nvPr>
        </p:nvSpPr>
        <p:spPr/>
        <p:txBody>
          <a:bodyPr/>
          <a:lstStyle/>
          <a:p>
            <a:pPr marL="194349" lvl="1" indent="-192629">
              <a:lnSpc>
                <a:spcPct val="110000"/>
              </a:lnSpc>
              <a:spcAft>
                <a:spcPts val="650"/>
              </a:spcAft>
              <a:buClr>
                <a:srgbClr val="00646E"/>
              </a:buClr>
              <a:buSzPts val="1400"/>
              <a:buFont typeface="Arial" panose="020B0604020202020204" pitchFamily="34" charset="0"/>
              <a:buChar char="•"/>
            </a:pPr>
            <a:r>
              <a:rPr lang="en-US" sz="1700" b="1" dirty="0"/>
              <a:t>transparency</a:t>
            </a:r>
            <a:r>
              <a:rPr lang="en-US" sz="1700" dirty="0"/>
              <a:t> of </a:t>
            </a:r>
            <a:r>
              <a:rPr lang="en-US" sz="1700" b="1" dirty="0"/>
              <a:t>installed</a:t>
            </a:r>
            <a:r>
              <a:rPr lang="en-US" sz="1700" dirty="0"/>
              <a:t> </a:t>
            </a:r>
            <a:r>
              <a:rPr lang="en-US" sz="1700" b="1" dirty="0"/>
              <a:t>base</a:t>
            </a:r>
          </a:p>
          <a:p>
            <a:pPr marL="194349" lvl="1" indent="-192629">
              <a:lnSpc>
                <a:spcPct val="110000"/>
              </a:lnSpc>
              <a:spcAft>
                <a:spcPts val="650"/>
              </a:spcAft>
              <a:buClr>
                <a:srgbClr val="00646E"/>
              </a:buClr>
              <a:buSzPts val="1400"/>
              <a:buFont typeface="Arial" panose="020B0604020202020204" pitchFamily="34" charset="0"/>
              <a:buChar char="•"/>
            </a:pPr>
            <a:r>
              <a:rPr lang="en-US" sz="1700" dirty="0"/>
              <a:t>An </a:t>
            </a:r>
            <a:r>
              <a:rPr lang="en-US" sz="1700" b="1" dirty="0"/>
              <a:t>Asset</a:t>
            </a:r>
            <a:r>
              <a:rPr lang="en-US" sz="1700" dirty="0"/>
              <a:t> is a logical representation of a machine or a system with one or multiple components</a:t>
            </a:r>
          </a:p>
          <a:p>
            <a:pPr marL="194349" lvl="1" indent="-192629">
              <a:lnSpc>
                <a:spcPct val="110000"/>
              </a:lnSpc>
              <a:spcAft>
                <a:spcPts val="650"/>
              </a:spcAft>
              <a:buClr>
                <a:srgbClr val="00646E"/>
              </a:buClr>
              <a:buSzPts val="1400"/>
              <a:buFont typeface="Arial" panose="020B0604020202020204" pitchFamily="34" charset="0"/>
              <a:buChar char="•"/>
            </a:pPr>
            <a:r>
              <a:rPr lang="en-US" sz="1700" dirty="0"/>
              <a:t>For each asset cluster of multiple data sources which are required for a specific analysis </a:t>
            </a:r>
            <a:r>
              <a:rPr lang="en-US" sz="1700" b="1" dirty="0"/>
              <a:t>Aspects</a:t>
            </a:r>
            <a:r>
              <a:rPr lang="en-US" sz="1700" dirty="0"/>
              <a:t> (e.g., pressure, temperature, etc.) can be created </a:t>
            </a:r>
          </a:p>
          <a:p>
            <a:pPr marL="194349" lvl="1" indent="-192629">
              <a:lnSpc>
                <a:spcPct val="110000"/>
              </a:lnSpc>
              <a:spcAft>
                <a:spcPts val="650"/>
              </a:spcAft>
              <a:buClr>
                <a:srgbClr val="00646E"/>
              </a:buClr>
              <a:buSzPts val="1400"/>
              <a:buFont typeface="Arial" panose="020B0604020202020204" pitchFamily="34" charset="0"/>
              <a:buChar char="•"/>
            </a:pPr>
            <a:r>
              <a:rPr lang="en-US" sz="1700" dirty="0"/>
              <a:t>A </a:t>
            </a:r>
            <a:r>
              <a:rPr lang="en-US" sz="1700" b="1" dirty="0"/>
              <a:t>Map</a:t>
            </a:r>
            <a:r>
              <a:rPr lang="en-US" sz="1700" dirty="0"/>
              <a:t> </a:t>
            </a:r>
            <a:r>
              <a:rPr lang="en-US" sz="1700" b="1" dirty="0"/>
              <a:t>View</a:t>
            </a:r>
            <a:r>
              <a:rPr lang="en-US" sz="1700" dirty="0"/>
              <a:t> shows the geographic location of connected Assets. Users see the recorded data in different diagrams. The user defines the data display timeframe</a:t>
            </a:r>
          </a:p>
          <a:p>
            <a:pPr marL="194349" lvl="1" indent="-192629">
              <a:lnSpc>
                <a:spcPct val="110000"/>
              </a:lnSpc>
              <a:spcAft>
                <a:spcPts val="650"/>
              </a:spcAft>
              <a:buClr>
                <a:srgbClr val="00646E"/>
              </a:buClr>
              <a:buSzPts val="1400"/>
              <a:buFont typeface="Arial" panose="020B0604020202020204" pitchFamily="34" charset="0"/>
              <a:buChar char="•"/>
            </a:pPr>
            <a:r>
              <a:rPr lang="en-US" sz="1700" dirty="0"/>
              <a:t>The </a:t>
            </a:r>
            <a:r>
              <a:rPr lang="en-US" sz="1700" b="1" dirty="0"/>
              <a:t>Request</a:t>
            </a:r>
            <a:r>
              <a:rPr lang="en-US" sz="1700" dirty="0"/>
              <a:t> function helps users defining resulting actions after occurrence of an event, such as exceeding a limit</a:t>
            </a:r>
          </a:p>
          <a:p>
            <a:endParaRPr lang="en-US" dirty="0"/>
          </a:p>
        </p:txBody>
      </p:sp>
      <p:sp>
        <p:nvSpPr>
          <p:cNvPr id="4" name="Foliennummernplatzhalter 3"/>
          <p:cNvSpPr>
            <a:spLocks noGrp="1"/>
          </p:cNvSpPr>
          <p:nvPr>
            <p:ph type="sldNum" sz="quarter" idx="10"/>
          </p:nvPr>
        </p:nvSpPr>
        <p:spPr/>
        <p:txBody>
          <a:bodyPr/>
          <a:lstStyle/>
          <a:p>
            <a:r>
              <a:rPr lang="en-US" smtClean="0">
                <a:latin typeface="Arial" pitchFamily="34" charset="0"/>
              </a:rPr>
              <a:t>Notizen </a:t>
            </a:r>
            <a:fld id="{AD141568-5488-4AC9-B82D-9F5CE1225E2A}" type="slidenum">
              <a:rPr lang="en-US" smtClean="0">
                <a:latin typeface="Arial" pitchFamily="34" charset="0"/>
              </a:rPr>
              <a:pPr/>
              <a:t>25</a:t>
            </a:fld>
            <a:endParaRPr lang="en-US" dirty="0">
              <a:latin typeface="Arial" pitchFamily="34" charset="0"/>
            </a:endParaRPr>
          </a:p>
        </p:txBody>
      </p:sp>
    </p:spTree>
    <p:extLst>
      <p:ext uri="{BB962C8B-B14F-4D97-AF65-F5344CB8AC3E}">
        <p14:creationId xmlns:p14="http://schemas.microsoft.com/office/powerpoint/2010/main" val="3673427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26</a:t>
            </a:fld>
            <a:endParaRPr lang="en-US" dirty="0">
              <a:solidFill>
                <a:srgbClr val="000000"/>
              </a:solidFill>
              <a:latin typeface="Arial" pitchFamily="34" charset="0"/>
            </a:endParaRPr>
          </a:p>
        </p:txBody>
      </p:sp>
    </p:spTree>
    <p:extLst>
      <p:ext uri="{BB962C8B-B14F-4D97-AF65-F5344CB8AC3E}">
        <p14:creationId xmlns:p14="http://schemas.microsoft.com/office/powerpoint/2010/main" val="35587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pPr defTabSz="990563">
              <a:defRPr/>
            </a:pPr>
            <a:endParaRPr lang="en-US" dirty="0"/>
          </a:p>
        </p:txBody>
      </p:sp>
      <p:sp>
        <p:nvSpPr>
          <p:cNvPr id="4" name="Slide Number Placeholder 3"/>
          <p:cNvSpPr>
            <a:spLocks noGrp="1"/>
          </p:cNvSpPr>
          <p:nvPr>
            <p:ph type="sldNum" sz="quarter" idx="10"/>
          </p:nvPr>
        </p:nvSpPr>
        <p:spPr/>
        <p:txBody>
          <a:bodyPr/>
          <a:lstStyle/>
          <a:p>
            <a:fld id="{16160EF0-71D7-ED4C-BC5B-37DE0548B181}" type="slidenum">
              <a:rPr lang="en-US" smtClean="0">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3938208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28</a:t>
            </a:fld>
            <a:endParaRPr lang="en-US" dirty="0">
              <a:solidFill>
                <a:srgbClr val="000000"/>
              </a:solidFill>
              <a:latin typeface="Arial" pitchFamily="34" charset="0"/>
            </a:endParaRPr>
          </a:p>
        </p:txBody>
      </p:sp>
    </p:spTree>
    <p:extLst>
      <p:ext uri="{BB962C8B-B14F-4D97-AF65-F5344CB8AC3E}">
        <p14:creationId xmlns:p14="http://schemas.microsoft.com/office/powerpoint/2010/main" val="1128590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01240" indent="-201240">
              <a:lnSpc>
                <a:spcPct val="110000"/>
              </a:lnSpc>
              <a:buFont typeface="Arial" charset="0"/>
              <a:buChar char="•"/>
            </a:pPr>
            <a:r>
              <a:rPr lang="en-US" sz="1400" dirty="0">
                <a:ea typeface="Arial Unicode MS" panose="020B0604020202020204" pitchFamily="34" charset="-128"/>
                <a:cs typeface="Arial Unicode MS" panose="020B0604020202020204" pitchFamily="34" charset="-128"/>
              </a:rPr>
              <a:t>200: Standard response for successful HTTP requests. </a:t>
            </a:r>
            <a:br>
              <a:rPr lang="en-US" sz="1400" dirty="0">
                <a:ea typeface="Arial Unicode MS" panose="020B0604020202020204" pitchFamily="34" charset="-128"/>
                <a:cs typeface="Arial Unicode MS" panose="020B0604020202020204" pitchFamily="34" charset="-128"/>
              </a:rPr>
            </a:br>
            <a:r>
              <a:rPr lang="en-US" sz="1400" dirty="0">
                <a:ea typeface="Arial Unicode MS" panose="020B0604020202020204" pitchFamily="34" charset="-128"/>
                <a:cs typeface="Arial Unicode MS" panose="020B0604020202020204" pitchFamily="34" charset="-128"/>
              </a:rPr>
              <a:t>The actual response will depend on the request method used.</a:t>
            </a:r>
            <a:br>
              <a:rPr lang="en-US" sz="1400" dirty="0">
                <a:ea typeface="Arial Unicode MS" panose="020B0604020202020204" pitchFamily="34" charset="-128"/>
                <a:cs typeface="Arial Unicode MS" panose="020B0604020202020204" pitchFamily="34" charset="-128"/>
              </a:rPr>
            </a:br>
            <a:r>
              <a:rPr lang="en-US" sz="1400" dirty="0">
                <a:ea typeface="Arial Unicode MS" panose="020B0604020202020204" pitchFamily="34" charset="-128"/>
                <a:cs typeface="Arial Unicode MS" panose="020B0604020202020204" pitchFamily="34" charset="-128"/>
              </a:rPr>
              <a:t>In a GET request, the response will contain an entity corresponding to the requested resource.</a:t>
            </a:r>
            <a:br>
              <a:rPr lang="en-US" sz="1400" dirty="0">
                <a:ea typeface="Arial Unicode MS" panose="020B0604020202020204" pitchFamily="34" charset="-128"/>
                <a:cs typeface="Arial Unicode MS" panose="020B0604020202020204" pitchFamily="34" charset="-128"/>
              </a:rPr>
            </a:br>
            <a:r>
              <a:rPr lang="en-US" sz="1400" dirty="0">
                <a:ea typeface="Arial Unicode MS" panose="020B0604020202020204" pitchFamily="34" charset="-128"/>
                <a:cs typeface="Arial Unicode MS" panose="020B0604020202020204" pitchFamily="34" charset="-128"/>
              </a:rPr>
              <a:t>In a POST request, the response will contain an entity describing or containing the result of the action.</a:t>
            </a:r>
          </a:p>
          <a:p>
            <a:pPr marL="201240" indent="-201240">
              <a:lnSpc>
                <a:spcPct val="110000"/>
              </a:lnSpc>
              <a:buFont typeface="Arial" charset="0"/>
              <a:buChar char="•"/>
            </a:pPr>
            <a:r>
              <a:rPr lang="en-US" sz="1400" dirty="0">
                <a:ea typeface="Arial Unicode MS" panose="020B0604020202020204" pitchFamily="34" charset="-128"/>
                <a:cs typeface="Arial Unicode MS" panose="020B0604020202020204" pitchFamily="34" charset="-128"/>
              </a:rPr>
              <a:t>201: A new resource has been created successfully. The resource’s URI is available from the response’s Location header</a:t>
            </a:r>
          </a:p>
          <a:p>
            <a:pPr marL="201240" indent="-201240">
              <a:lnSpc>
                <a:spcPct val="110000"/>
              </a:lnSpc>
              <a:buFont typeface="Arial" charset="0"/>
              <a:buChar char="•"/>
            </a:pPr>
            <a:r>
              <a:rPr lang="en-US" sz="1400" dirty="0">
                <a:ea typeface="Arial Unicode MS" panose="020B0604020202020204" pitchFamily="34" charset="-128"/>
                <a:cs typeface="Arial Unicode MS" panose="020B0604020202020204" pitchFamily="34" charset="-128"/>
              </a:rPr>
              <a:t>204: The server successfully processed the request, but is not returning any content.</a:t>
            </a:r>
          </a:p>
          <a:p>
            <a:pPr marL="201240" indent="-201240">
              <a:lnSpc>
                <a:spcPct val="110000"/>
              </a:lnSpc>
              <a:buFont typeface="Arial" charset="0"/>
              <a:buChar char="•"/>
            </a:pPr>
            <a:r>
              <a:rPr lang="en-US" sz="1400" dirty="0">
                <a:ea typeface="Arial Unicode MS" panose="020B0604020202020204" pitchFamily="34" charset="-128"/>
                <a:cs typeface="Arial Unicode MS" panose="020B0604020202020204" pitchFamily="34" charset="-128"/>
              </a:rPr>
              <a:t>400: The request was malformed. The response body will include an error providing further information.</a:t>
            </a:r>
          </a:p>
          <a:p>
            <a:pPr marL="201240" indent="-201240">
              <a:lnSpc>
                <a:spcPct val="110000"/>
              </a:lnSpc>
              <a:buFont typeface="Arial" charset="0"/>
              <a:buChar char="•"/>
            </a:pPr>
            <a:r>
              <a:rPr lang="en-US" sz="1400" dirty="0">
                <a:ea typeface="Arial Unicode MS" panose="020B0604020202020204" pitchFamily="34" charset="-128"/>
                <a:cs typeface="Arial Unicode MS" panose="020B0604020202020204" pitchFamily="34" charset="-128"/>
              </a:rPr>
              <a:t>401: Missing or bad authentication.</a:t>
            </a:r>
          </a:p>
          <a:p>
            <a:pPr marL="201240" indent="-201240">
              <a:lnSpc>
                <a:spcPct val="110000"/>
              </a:lnSpc>
              <a:buFont typeface="Arial" charset="0"/>
              <a:buChar char="•"/>
            </a:pPr>
            <a:r>
              <a:rPr lang="en-US" sz="1400" dirty="0">
                <a:ea typeface="Arial Unicode MS" panose="020B0604020202020204" pitchFamily="34" charset="-128"/>
                <a:cs typeface="Arial Unicode MS" panose="020B0604020202020204" pitchFamily="34" charset="-128"/>
              </a:rPr>
              <a:t>403: The user is authenticated but isn’t authorized to perform the requested operation on the given resource.</a:t>
            </a:r>
          </a:p>
          <a:p>
            <a:pPr marL="201240" indent="-201240">
              <a:lnSpc>
                <a:spcPct val="110000"/>
              </a:lnSpc>
              <a:buFont typeface="Arial" charset="0"/>
              <a:buChar char="•"/>
            </a:pPr>
            <a:r>
              <a:rPr lang="en-US" sz="1400" dirty="0">
                <a:ea typeface="Arial Unicode MS" panose="020B0604020202020204" pitchFamily="34" charset="-128"/>
                <a:cs typeface="Arial Unicode MS" panose="020B0604020202020204" pitchFamily="34" charset="-128"/>
              </a:rPr>
              <a:t>404: The requested resource could not be found but may be available again in the future. Subsequent requests by the client are permissible.</a:t>
            </a:r>
          </a:p>
          <a:p>
            <a:pPr marL="201240" indent="-201240">
              <a:lnSpc>
                <a:spcPct val="110000"/>
              </a:lnSpc>
              <a:buFont typeface="Arial" charset="0"/>
              <a:buChar char="•"/>
            </a:pPr>
            <a:r>
              <a:rPr lang="en-US" sz="1400" dirty="0">
                <a:ea typeface="Arial Unicode MS" panose="020B0604020202020204" pitchFamily="34" charset="-128"/>
                <a:cs typeface="Arial Unicode MS" panose="020B0604020202020204" pitchFamily="34" charset="-128"/>
              </a:rPr>
              <a:t>405: The requested method is not supported by the target resource.</a:t>
            </a:r>
          </a:p>
          <a:p>
            <a:pPr marL="201240" indent="-201240">
              <a:lnSpc>
                <a:spcPct val="110000"/>
              </a:lnSpc>
              <a:buFont typeface="Arial" charset="0"/>
              <a:buChar char="•"/>
            </a:pPr>
            <a:r>
              <a:rPr lang="en-US" sz="1400" dirty="0">
                <a:ea typeface="Arial Unicode MS" panose="020B0604020202020204" pitchFamily="34" charset="-128"/>
                <a:cs typeface="Arial Unicode MS" panose="020B0604020202020204" pitchFamily="34" charset="-128"/>
              </a:rPr>
              <a:t>406: The requested resource is capable of generating only content not acceptable according to the Accept headers sent in the request.</a:t>
            </a:r>
          </a:p>
          <a:p>
            <a:pPr marL="201240" indent="-201240">
              <a:lnSpc>
                <a:spcPct val="110000"/>
              </a:lnSpc>
              <a:buFont typeface="Arial" charset="0"/>
              <a:buChar char="•"/>
            </a:pPr>
            <a:r>
              <a:rPr lang="en-US" sz="1400" dirty="0">
                <a:ea typeface="Arial Unicode MS" panose="020B0604020202020204" pitchFamily="34" charset="-128"/>
                <a:cs typeface="Arial Unicode MS" panose="020B0604020202020204" pitchFamily="34" charset="-128"/>
              </a:rPr>
              <a:t>500: The server encountered an unexpected condition that prevented it from fulfilling the request.</a:t>
            </a:r>
          </a:p>
          <a:p>
            <a:pPr marL="201240" indent="-201240">
              <a:lnSpc>
                <a:spcPct val="110000"/>
              </a:lnSpc>
              <a:buFont typeface="Arial" charset="0"/>
              <a:buChar char="•"/>
            </a:pPr>
            <a:r>
              <a:rPr lang="en-US" sz="1400" dirty="0">
                <a:ea typeface="Arial Unicode MS" panose="020B0604020202020204" pitchFamily="34" charset="-128"/>
                <a:cs typeface="Arial Unicode MS" panose="020B0604020202020204" pitchFamily="34" charset="-128"/>
              </a:rPr>
              <a:t>501: The server does not support the functionality required to fulfill the request or the requested function is switched off.		</a:t>
            </a:r>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31</a:t>
            </a:fld>
            <a:endParaRPr lang="en-US" dirty="0">
              <a:solidFill>
                <a:srgbClr val="000000"/>
              </a:solidFill>
              <a:latin typeface="Arial" pitchFamily="34" charset="0"/>
            </a:endParaRPr>
          </a:p>
        </p:txBody>
      </p:sp>
    </p:spTree>
    <p:extLst>
      <p:ext uri="{BB962C8B-B14F-4D97-AF65-F5344CB8AC3E}">
        <p14:creationId xmlns:p14="http://schemas.microsoft.com/office/powerpoint/2010/main" val="3954725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smtClean="0"/>
              <a:t>node</a:t>
            </a:r>
            <a:r>
              <a:rPr lang="de-DE" dirty="0" smtClean="0"/>
              <a:t> </a:t>
            </a:r>
            <a:r>
              <a:rPr lang="de-DE" dirty="0" err="1" smtClean="0"/>
              <a:t>js</a:t>
            </a:r>
            <a:r>
              <a:rPr lang="de-DE" dirty="0" smtClean="0"/>
              <a:t> "</a:t>
            </a:r>
            <a:r>
              <a:rPr lang="de-DE" dirty="0" err="1" smtClean="0"/>
              <a:t>kind</a:t>
            </a:r>
            <a:r>
              <a:rPr lang="de-DE" dirty="0" smtClean="0"/>
              <a:t> </a:t>
            </a:r>
            <a:r>
              <a:rPr lang="de-DE" dirty="0" err="1" smtClean="0"/>
              <a:t>of</a:t>
            </a:r>
            <a:r>
              <a:rPr lang="de-DE" dirty="0" smtClean="0"/>
              <a:t> </a:t>
            </a:r>
            <a:r>
              <a:rPr lang="de-DE" baseline="0" dirty="0" err="1" smtClean="0"/>
              <a:t>catalysator</a:t>
            </a:r>
            <a:r>
              <a:rPr lang="de-DE" baseline="0" dirty="0" smtClean="0"/>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javascript</a:t>
            </a:r>
            <a:r>
              <a:rPr lang="de-DE" baseline="0" dirty="0" smtClean="0"/>
              <a:t> </a:t>
            </a:r>
            <a:r>
              <a:rPr lang="de-DE" baseline="0" dirty="0" err="1" smtClean="0"/>
              <a:t>development</a:t>
            </a:r>
            <a:endParaRPr lang="de-DE" dirty="0" smtClean="0"/>
          </a:p>
          <a:p>
            <a:r>
              <a:rPr lang="de-DE" dirty="0" smtClean="0"/>
              <a:t>Focus on </a:t>
            </a:r>
            <a:r>
              <a:rPr lang="de-DE" dirty="0" err="1" smtClean="0"/>
              <a:t>npm</a:t>
            </a:r>
            <a:r>
              <a:rPr lang="de-DE" dirty="0" smtClean="0"/>
              <a:t> </a:t>
            </a:r>
            <a:r>
              <a:rPr lang="de-DE" dirty="0" err="1" smtClean="0"/>
              <a:t>as</a:t>
            </a:r>
            <a:r>
              <a:rPr lang="de-DE" dirty="0" smtClean="0"/>
              <a:t> a </a:t>
            </a:r>
            <a:r>
              <a:rPr lang="de-DE" dirty="0" err="1" smtClean="0"/>
              <a:t>big</a:t>
            </a:r>
            <a:r>
              <a:rPr lang="de-DE" baseline="0" dirty="0" smtClean="0"/>
              <a:t> </a:t>
            </a:r>
            <a:r>
              <a:rPr lang="de-DE" baseline="0" dirty="0" err="1" smtClean="0"/>
              <a:t>ecosystem</a:t>
            </a:r>
            <a:r>
              <a:rPr lang="de-DE" baseline="0" dirty="0" smtClean="0"/>
              <a:t> </a:t>
            </a:r>
            <a:r>
              <a:rPr lang="de-DE" baseline="0" dirty="0" err="1" smtClean="0"/>
              <a:t>for</a:t>
            </a:r>
            <a:r>
              <a:rPr lang="de-DE" baseline="0" dirty="0" smtClean="0"/>
              <a:t> </a:t>
            </a:r>
            <a:r>
              <a:rPr lang="de-DE" baseline="0" dirty="0" err="1" smtClean="0"/>
              <a:t>frontend</a:t>
            </a:r>
            <a:r>
              <a:rPr lang="de-DE" baseline="0" dirty="0" smtClean="0"/>
              <a:t> </a:t>
            </a:r>
            <a:r>
              <a:rPr lang="de-DE" baseline="0" dirty="0" err="1" smtClean="0"/>
              <a:t>development</a:t>
            </a:r>
            <a:r>
              <a:rPr lang="de-DE" baseline="0" dirty="0" smtClean="0"/>
              <a:t> </a:t>
            </a:r>
            <a:r>
              <a:rPr lang="de-DE" baseline="0" dirty="0" err="1" smtClean="0"/>
              <a:t>inlcuding</a:t>
            </a:r>
            <a:r>
              <a:rPr lang="de-DE" baseline="0" dirty="0" smtClean="0"/>
              <a:t> </a:t>
            </a:r>
            <a:r>
              <a:rPr lang="de-DE" baseline="0" dirty="0" err="1" smtClean="0"/>
              <a:t>big</a:t>
            </a:r>
            <a:r>
              <a:rPr lang="de-DE" baseline="0" dirty="0" smtClean="0"/>
              <a:t> </a:t>
            </a:r>
            <a:r>
              <a:rPr lang="de-DE" baseline="0" dirty="0" err="1" smtClean="0"/>
              <a:t>toolset</a:t>
            </a:r>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34</a:t>
            </a:fld>
            <a:endParaRPr lang="en-US"/>
          </a:p>
        </p:txBody>
      </p:sp>
    </p:spTree>
    <p:extLst>
      <p:ext uri="{BB962C8B-B14F-4D97-AF65-F5344CB8AC3E}">
        <p14:creationId xmlns:p14="http://schemas.microsoft.com/office/powerpoint/2010/main" val="3233622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36</a:t>
            </a:fld>
            <a:endParaRPr lang="en-US"/>
          </a:p>
        </p:txBody>
      </p:sp>
    </p:spTree>
    <p:extLst>
      <p:ext uri="{BB962C8B-B14F-4D97-AF65-F5344CB8AC3E}">
        <p14:creationId xmlns:p14="http://schemas.microsoft.com/office/powerpoint/2010/main" val="1682300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37</a:t>
            </a:fld>
            <a:endParaRPr lang="en-US"/>
          </a:p>
        </p:txBody>
      </p:sp>
    </p:spTree>
    <p:extLst>
      <p:ext uri="{BB962C8B-B14F-4D97-AF65-F5344CB8AC3E}">
        <p14:creationId xmlns:p14="http://schemas.microsoft.com/office/powerpoint/2010/main" val="2132469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38</a:t>
            </a:fld>
            <a:endParaRPr lang="en-US"/>
          </a:p>
        </p:txBody>
      </p:sp>
    </p:spTree>
    <p:extLst>
      <p:ext uri="{BB962C8B-B14F-4D97-AF65-F5344CB8AC3E}">
        <p14:creationId xmlns:p14="http://schemas.microsoft.com/office/powerpoint/2010/main" val="3482814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39</a:t>
            </a:fld>
            <a:endParaRPr lang="en-US" dirty="0">
              <a:solidFill>
                <a:srgbClr val="000000"/>
              </a:solidFill>
              <a:latin typeface="Arial" pitchFamily="34" charset="0"/>
            </a:endParaRPr>
          </a:p>
        </p:txBody>
      </p:sp>
    </p:spTree>
    <p:extLst>
      <p:ext uri="{BB962C8B-B14F-4D97-AF65-F5344CB8AC3E}">
        <p14:creationId xmlns:p14="http://schemas.microsoft.com/office/powerpoint/2010/main" val="333563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40</a:t>
            </a:fld>
            <a:endParaRPr lang="en-US"/>
          </a:p>
        </p:txBody>
      </p:sp>
    </p:spTree>
    <p:extLst>
      <p:ext uri="{BB962C8B-B14F-4D97-AF65-F5344CB8AC3E}">
        <p14:creationId xmlns:p14="http://schemas.microsoft.com/office/powerpoint/2010/main" val="1345251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41</a:t>
            </a:fld>
            <a:endParaRPr lang="en-US" dirty="0">
              <a:solidFill>
                <a:srgbClr val="000000"/>
              </a:solidFill>
              <a:latin typeface="Arial" pitchFamily="34" charset="0"/>
            </a:endParaRPr>
          </a:p>
        </p:txBody>
      </p:sp>
    </p:spTree>
    <p:extLst>
      <p:ext uri="{BB962C8B-B14F-4D97-AF65-F5344CB8AC3E}">
        <p14:creationId xmlns:p14="http://schemas.microsoft.com/office/powerpoint/2010/main" val="3932774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42</a:t>
            </a:fld>
            <a:endParaRPr lang="en-US"/>
          </a:p>
        </p:txBody>
      </p:sp>
    </p:spTree>
    <p:extLst>
      <p:ext uri="{BB962C8B-B14F-4D97-AF65-F5344CB8AC3E}">
        <p14:creationId xmlns:p14="http://schemas.microsoft.com/office/powerpoint/2010/main" val="3548029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r>
              <a:rPr lang="en-US" dirty="0" smtClean="0"/>
              <a:t>MindSphere </a:t>
            </a:r>
            <a:r>
              <a:rPr lang="en-US" dirty="0" err="1" smtClean="0"/>
              <a:t>ist</a:t>
            </a:r>
            <a:r>
              <a:rPr lang="en-US" dirty="0" smtClean="0"/>
              <a:t> </a:t>
            </a:r>
            <a:r>
              <a:rPr lang="en-US" dirty="0" err="1" smtClean="0"/>
              <a:t>mehr</a:t>
            </a:r>
            <a:r>
              <a:rPr lang="en-US" dirty="0" smtClean="0"/>
              <a:t> </a:t>
            </a:r>
            <a:r>
              <a:rPr lang="en-US" dirty="0" err="1" smtClean="0"/>
              <a:t>als</a:t>
            </a:r>
            <a:r>
              <a:rPr lang="en-US" dirty="0" smtClean="0"/>
              <a:t> </a:t>
            </a:r>
            <a:r>
              <a:rPr lang="en-US" dirty="0" err="1" smtClean="0"/>
              <a:t>Iaas</a:t>
            </a:r>
            <a:r>
              <a:rPr lang="en-US" dirty="0" smtClean="0"/>
              <a:t> und PaaS: </a:t>
            </a:r>
            <a:r>
              <a:rPr lang="en-US" dirty="0" err="1" smtClean="0"/>
              <a:t>teilweise</a:t>
            </a:r>
            <a:r>
              <a:rPr lang="en-US" dirty="0" smtClean="0"/>
              <a:t> </a:t>
            </a:r>
            <a:r>
              <a:rPr lang="en-US" dirty="0" err="1" smtClean="0"/>
              <a:t>auch</a:t>
            </a:r>
            <a:r>
              <a:rPr lang="en-US" baseline="0" dirty="0" smtClean="0"/>
              <a:t> SaaS</a:t>
            </a:r>
            <a:endParaRPr lang="en-US" dirty="0"/>
          </a:p>
        </p:txBody>
      </p:sp>
      <p:sp>
        <p:nvSpPr>
          <p:cNvPr id="4" name="Slide Number Placeholder 3"/>
          <p:cNvSpPr>
            <a:spLocks noGrp="1"/>
          </p:cNvSpPr>
          <p:nvPr>
            <p:ph type="sldNum" sz="quarter" idx="10"/>
          </p:nvPr>
        </p:nvSpPr>
        <p:spPr/>
        <p:txBody>
          <a:bodyPr/>
          <a:lstStyle/>
          <a:p>
            <a:fld id="{16160EF0-71D7-ED4C-BC5B-37DE0548B181}" type="slidenum">
              <a:rPr lang="en-US" smtClean="0">
                <a:solidFill>
                  <a:srgbClr val="000000"/>
                </a:solidFill>
              </a:rPr>
              <a:pPr/>
              <a:t>5</a:t>
            </a:fld>
            <a:endParaRPr lang="en-US">
              <a:solidFill>
                <a:srgbClr val="000000"/>
              </a:solidFill>
            </a:endParaRPr>
          </a:p>
        </p:txBody>
      </p:sp>
    </p:spTree>
    <p:extLst>
      <p:ext uri="{BB962C8B-B14F-4D97-AF65-F5344CB8AC3E}">
        <p14:creationId xmlns:p14="http://schemas.microsoft.com/office/powerpoint/2010/main" val="562453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Notes </a:t>
            </a:r>
            <a:fld id="{AD141568-5488-4AC9-B82D-9F5CE1225E2A}" type="slidenum">
              <a:rPr lang="en-US" smtClean="0">
                <a:latin typeface="Arial" pitchFamily="34" charset="0"/>
              </a:rPr>
              <a:pPr/>
              <a:t>43</a:t>
            </a:fld>
            <a:endParaRPr lang="en-US" dirty="0">
              <a:latin typeface="Arial" pitchFamily="34" charset="0"/>
            </a:endParaRPr>
          </a:p>
        </p:txBody>
      </p:sp>
    </p:spTree>
    <p:extLst>
      <p:ext uri="{BB962C8B-B14F-4D97-AF65-F5344CB8AC3E}">
        <p14:creationId xmlns:p14="http://schemas.microsoft.com/office/powerpoint/2010/main" val="2100799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45</a:t>
            </a:fld>
            <a:endParaRPr lang="en-US"/>
          </a:p>
        </p:txBody>
      </p:sp>
    </p:spTree>
    <p:extLst>
      <p:ext uri="{BB962C8B-B14F-4D97-AF65-F5344CB8AC3E}">
        <p14:creationId xmlns:p14="http://schemas.microsoft.com/office/powerpoint/2010/main" val="4167493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48</a:t>
            </a:fld>
            <a:endParaRPr lang="en-US"/>
          </a:p>
        </p:txBody>
      </p:sp>
    </p:spTree>
    <p:extLst>
      <p:ext uri="{BB962C8B-B14F-4D97-AF65-F5344CB8AC3E}">
        <p14:creationId xmlns:p14="http://schemas.microsoft.com/office/powerpoint/2010/main" val="3457523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49</a:t>
            </a:fld>
            <a:endParaRPr lang="en-US"/>
          </a:p>
        </p:txBody>
      </p:sp>
    </p:spTree>
    <p:extLst>
      <p:ext uri="{BB962C8B-B14F-4D97-AF65-F5344CB8AC3E}">
        <p14:creationId xmlns:p14="http://schemas.microsoft.com/office/powerpoint/2010/main" val="3143446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50</a:t>
            </a:fld>
            <a:endParaRPr lang="en-US"/>
          </a:p>
        </p:txBody>
      </p:sp>
    </p:spTree>
    <p:extLst>
      <p:ext uri="{BB962C8B-B14F-4D97-AF65-F5344CB8AC3E}">
        <p14:creationId xmlns:p14="http://schemas.microsoft.com/office/powerpoint/2010/main" val="3128962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51</a:t>
            </a:fld>
            <a:endParaRPr lang="en-US"/>
          </a:p>
        </p:txBody>
      </p:sp>
    </p:spTree>
    <p:extLst>
      <p:ext uri="{BB962C8B-B14F-4D97-AF65-F5344CB8AC3E}">
        <p14:creationId xmlns:p14="http://schemas.microsoft.com/office/powerpoint/2010/main" val="3514594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52</a:t>
            </a:fld>
            <a:endParaRPr lang="en-US"/>
          </a:p>
        </p:txBody>
      </p:sp>
    </p:spTree>
    <p:extLst>
      <p:ext uri="{BB962C8B-B14F-4D97-AF65-F5344CB8AC3E}">
        <p14:creationId xmlns:p14="http://schemas.microsoft.com/office/powerpoint/2010/main" val="307003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53</a:t>
            </a:fld>
            <a:endParaRPr lang="en-US"/>
          </a:p>
        </p:txBody>
      </p:sp>
    </p:spTree>
    <p:extLst>
      <p:ext uri="{BB962C8B-B14F-4D97-AF65-F5344CB8AC3E}">
        <p14:creationId xmlns:p14="http://schemas.microsoft.com/office/powerpoint/2010/main" val="3839985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54</a:t>
            </a:fld>
            <a:endParaRPr lang="en-US"/>
          </a:p>
        </p:txBody>
      </p:sp>
    </p:spTree>
    <p:extLst>
      <p:ext uri="{BB962C8B-B14F-4D97-AF65-F5344CB8AC3E}">
        <p14:creationId xmlns:p14="http://schemas.microsoft.com/office/powerpoint/2010/main" val="1557627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55</a:t>
            </a:fld>
            <a:endParaRPr lang="en-US"/>
          </a:p>
        </p:txBody>
      </p:sp>
    </p:spTree>
    <p:extLst>
      <p:ext uri="{BB962C8B-B14F-4D97-AF65-F5344CB8AC3E}">
        <p14:creationId xmlns:p14="http://schemas.microsoft.com/office/powerpoint/2010/main" val="555854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142875" y="768350"/>
            <a:ext cx="6818313" cy="3836988"/>
          </a:xfrm>
          <a:noFill/>
        </p:spPr>
      </p:sp>
      <p:sp>
        <p:nvSpPr>
          <p:cNvPr id="188419" name="Rectangle 3"/>
          <p:cNvSpPr>
            <a:spLocks noGrp="1" noChangeArrowheads="1"/>
          </p:cNvSpPr>
          <p:nvPr>
            <p:ph type="body" idx="1"/>
          </p:nvPr>
        </p:nvSpPr>
        <p:spPr/>
        <p:txBody>
          <a:bodyPr>
            <a:noAutofit/>
          </a:bodyPr>
          <a:lstStyle/>
          <a:p>
            <a:pPr fontAlgn="base">
              <a:lnSpc>
                <a:spcPct val="110000"/>
              </a:lnSpc>
              <a:spcBef>
                <a:spcPts val="650"/>
              </a:spcBef>
              <a:spcAft>
                <a:spcPts val="650"/>
              </a:spcAft>
              <a:buClr>
                <a:srgbClr val="3BC0C4"/>
              </a:buClr>
            </a:pPr>
            <a:r>
              <a:rPr lang="en-US" sz="1300" dirty="0">
                <a:solidFill>
                  <a:srgbClr val="000000"/>
                </a:solidFill>
                <a:ea typeface="ＭＳ Ｐゴシック" charset="-128"/>
              </a:rPr>
              <a:t>There are four ways to connect your assets:</a:t>
            </a:r>
          </a:p>
          <a:p>
            <a:pPr fontAlgn="base">
              <a:lnSpc>
                <a:spcPct val="110000"/>
              </a:lnSpc>
              <a:spcBef>
                <a:spcPts val="650"/>
              </a:spcBef>
              <a:spcAft>
                <a:spcPts val="650"/>
              </a:spcAft>
              <a:buClr>
                <a:srgbClr val="3BC0C4"/>
              </a:buClr>
            </a:pPr>
            <a:r>
              <a:rPr lang="en-US" sz="1300" dirty="0">
                <a:solidFill>
                  <a:srgbClr val="000000"/>
                </a:solidFill>
                <a:ea typeface="ＭＳ Ｐゴシック" charset="-128"/>
              </a:rPr>
              <a:t>With </a:t>
            </a:r>
            <a:r>
              <a:rPr lang="en-US" sz="1300" dirty="0" err="1">
                <a:solidFill>
                  <a:srgbClr val="000000"/>
                </a:solidFill>
                <a:ea typeface="ＭＳ Ｐゴシック" charset="-128"/>
              </a:rPr>
              <a:t>MindConnect</a:t>
            </a:r>
            <a:r>
              <a:rPr lang="en-US" sz="1300" dirty="0">
                <a:solidFill>
                  <a:srgbClr val="000000"/>
                </a:solidFill>
                <a:ea typeface="ＭＳ Ｐゴシック" charset="-128"/>
              </a:rPr>
              <a:t> </a:t>
            </a:r>
            <a:r>
              <a:rPr lang="en-US" sz="1300" dirty="0" err="1">
                <a:solidFill>
                  <a:srgbClr val="000000"/>
                </a:solidFill>
                <a:ea typeface="ＭＳ Ｐゴシック" charset="-128"/>
              </a:rPr>
              <a:t>MindSphere</a:t>
            </a:r>
            <a:r>
              <a:rPr lang="en-US" sz="1300" dirty="0">
                <a:solidFill>
                  <a:srgbClr val="000000"/>
                </a:solidFill>
                <a:ea typeface="ＭＳ Ｐゴシック" charset="-128"/>
              </a:rPr>
              <a:t> provides multiple, </a:t>
            </a:r>
            <a:r>
              <a:rPr lang="en-US" sz="1300" b="1" dirty="0">
                <a:solidFill>
                  <a:srgbClr val="00646E"/>
                </a:solidFill>
                <a:ea typeface="ＭＳ Ｐゴシック" charset="-128"/>
              </a:rPr>
              <a:t>varied</a:t>
            </a:r>
            <a:r>
              <a:rPr lang="en-US" sz="1300" dirty="0">
                <a:solidFill>
                  <a:srgbClr val="000000"/>
                </a:solidFill>
                <a:ea typeface="ＭＳ Ｐゴシック" charset="-128"/>
              </a:rPr>
              <a:t> and </a:t>
            </a:r>
            <a:r>
              <a:rPr lang="en-US" sz="1300" b="1" dirty="0">
                <a:solidFill>
                  <a:srgbClr val="00646E"/>
                </a:solidFill>
                <a:ea typeface="ＭＳ Ｐゴシック" charset="-128"/>
              </a:rPr>
              <a:t>easy-to-implement connectivity </a:t>
            </a:r>
            <a:r>
              <a:rPr lang="en-US" sz="1300" dirty="0">
                <a:solidFill>
                  <a:srgbClr val="000000"/>
                </a:solidFill>
                <a:ea typeface="ＭＳ Ｐゴシック" charset="-128"/>
              </a:rPr>
              <a:t>solutions to </a:t>
            </a:r>
            <a:r>
              <a:rPr lang="en-US" sz="1300" b="1" dirty="0">
                <a:solidFill>
                  <a:srgbClr val="00646E"/>
                </a:solidFill>
                <a:ea typeface="ＭＳ Ｐゴシック" charset="-128"/>
              </a:rPr>
              <a:t>onboard</a:t>
            </a:r>
            <a:r>
              <a:rPr lang="en-US" sz="1300" dirty="0">
                <a:solidFill>
                  <a:srgbClr val="000000"/>
                </a:solidFill>
                <a:ea typeface="ＭＳ Ｐゴシック" charset="-128"/>
              </a:rPr>
              <a:t> a </a:t>
            </a:r>
            <a:r>
              <a:rPr lang="en-US" sz="1300" b="1" dirty="0">
                <a:solidFill>
                  <a:srgbClr val="00646E"/>
                </a:solidFill>
                <a:ea typeface="ＭＳ Ｐゴシック" charset="-128"/>
              </a:rPr>
              <a:t>wide</a:t>
            </a:r>
            <a:r>
              <a:rPr lang="en-US" sz="1300" dirty="0">
                <a:solidFill>
                  <a:srgbClr val="000000"/>
                </a:solidFill>
                <a:ea typeface="ＭＳ Ｐゴシック" charset="-128"/>
              </a:rPr>
              <a:t> </a:t>
            </a:r>
            <a:r>
              <a:rPr lang="en-US" sz="1300" b="1" dirty="0">
                <a:solidFill>
                  <a:srgbClr val="00646E"/>
                </a:solidFill>
                <a:ea typeface="ＭＳ Ｐゴシック" charset="-128"/>
              </a:rPr>
              <a:t>range</a:t>
            </a:r>
            <a:r>
              <a:rPr lang="en-US" sz="1300" dirty="0">
                <a:solidFill>
                  <a:srgbClr val="000000"/>
                </a:solidFill>
                <a:ea typeface="ＭＳ Ｐゴシック" charset="-128"/>
              </a:rPr>
              <a:t> of </a:t>
            </a:r>
            <a:r>
              <a:rPr lang="en-US" sz="1300" b="1" dirty="0">
                <a:solidFill>
                  <a:srgbClr val="00646E"/>
                </a:solidFill>
                <a:ea typeface="ＭＳ Ｐゴシック" charset="-128"/>
              </a:rPr>
              <a:t>assets</a:t>
            </a:r>
            <a:r>
              <a:rPr lang="en-US" sz="1300" dirty="0">
                <a:solidFill>
                  <a:srgbClr val="000000"/>
                </a:solidFill>
                <a:ea typeface="ＭＳ Ｐゴシック" charset="-128"/>
              </a:rPr>
              <a:t> (</a:t>
            </a:r>
            <a:r>
              <a:rPr lang="en-US" sz="1300" b="1" dirty="0">
                <a:solidFill>
                  <a:srgbClr val="00646E"/>
                </a:solidFill>
                <a:ea typeface="ＭＳ Ｐゴシック" charset="-128"/>
              </a:rPr>
              <a:t>Siemens</a:t>
            </a:r>
            <a:r>
              <a:rPr lang="en-US" sz="1300" dirty="0">
                <a:solidFill>
                  <a:srgbClr val="000000"/>
                </a:solidFill>
                <a:ea typeface="ＭＳ Ｐゴシック" charset="-128"/>
              </a:rPr>
              <a:t> and </a:t>
            </a:r>
            <a:r>
              <a:rPr lang="en-US" sz="1300" b="1" dirty="0">
                <a:solidFill>
                  <a:srgbClr val="00646E"/>
                </a:solidFill>
                <a:ea typeface="ＭＳ Ｐゴシック" charset="-128"/>
              </a:rPr>
              <a:t>3rd-party</a:t>
            </a:r>
            <a:r>
              <a:rPr lang="en-US" sz="1300" dirty="0">
                <a:solidFill>
                  <a:srgbClr val="000000"/>
                </a:solidFill>
                <a:ea typeface="ＭＳ Ｐゴシック" charset="-128"/>
              </a:rPr>
              <a:t>) in both </a:t>
            </a:r>
            <a:r>
              <a:rPr lang="en-US" sz="1300" b="1" dirty="0">
                <a:solidFill>
                  <a:srgbClr val="00646E"/>
                </a:solidFill>
                <a:ea typeface="ＭＳ Ｐゴシック" charset="-128"/>
              </a:rPr>
              <a:t>brown- and greenfield</a:t>
            </a:r>
            <a:r>
              <a:rPr lang="en-US" sz="1300" dirty="0">
                <a:solidFill>
                  <a:srgbClr val="000000"/>
                </a:solidFill>
                <a:ea typeface="ＭＳ Ｐゴシック" charset="-128"/>
              </a:rPr>
              <a:t>: ---what is brownfield vs. greenfield?-----</a:t>
            </a:r>
          </a:p>
          <a:p>
            <a:pPr fontAlgn="base">
              <a:lnSpc>
                <a:spcPct val="110000"/>
              </a:lnSpc>
              <a:spcBef>
                <a:spcPts val="650"/>
              </a:spcBef>
              <a:spcAft>
                <a:spcPts val="650"/>
              </a:spcAft>
              <a:buClr>
                <a:srgbClr val="3BC0C4"/>
              </a:buClr>
            </a:pPr>
            <a:endParaRPr lang="en-US" sz="1300" dirty="0">
              <a:solidFill>
                <a:srgbClr val="000000"/>
              </a:solidFill>
              <a:ea typeface="ＭＳ Ｐゴシック" charset="-128"/>
            </a:endParaRPr>
          </a:p>
          <a:p>
            <a:pPr fontAlgn="base">
              <a:lnSpc>
                <a:spcPct val="110000"/>
              </a:lnSpc>
              <a:spcBef>
                <a:spcPts val="650"/>
              </a:spcBef>
              <a:spcAft>
                <a:spcPts val="650"/>
              </a:spcAft>
              <a:buClr>
                <a:srgbClr val="3BC0C4"/>
              </a:buClr>
            </a:pPr>
            <a:r>
              <a:rPr lang="en-US" sz="1300" dirty="0">
                <a:solidFill>
                  <a:srgbClr val="000000"/>
                </a:solidFill>
                <a:ea typeface="ＭＳ Ｐゴシック" charset="-128"/>
              </a:rPr>
              <a:t>We have two hardware devices to connect to </a:t>
            </a:r>
            <a:r>
              <a:rPr lang="en-US" sz="1300" dirty="0" err="1">
                <a:solidFill>
                  <a:srgbClr val="000000"/>
                </a:solidFill>
                <a:ea typeface="ＭＳ Ｐゴシック" charset="-128"/>
              </a:rPr>
              <a:t>MindSphere</a:t>
            </a:r>
            <a:r>
              <a:rPr lang="en-US" sz="1300" dirty="0">
                <a:solidFill>
                  <a:srgbClr val="000000"/>
                </a:solidFill>
                <a:ea typeface="ＭＳ Ｐゴシック" charset="-128"/>
              </a:rPr>
              <a:t> and two software/embedded solutions:</a:t>
            </a:r>
          </a:p>
          <a:p>
            <a:pPr marL="309582" indent="-309582" fontAlgn="base">
              <a:lnSpc>
                <a:spcPct val="110000"/>
              </a:lnSpc>
              <a:spcBef>
                <a:spcPts val="650"/>
              </a:spcBef>
              <a:spcAft>
                <a:spcPts val="650"/>
              </a:spcAft>
              <a:buClr>
                <a:srgbClr val="00646E"/>
              </a:buClr>
              <a:buFont typeface="Arial" panose="020B0604020202020204" pitchFamily="34" charset="0"/>
              <a:buChar char="•"/>
            </a:pPr>
            <a:r>
              <a:rPr lang="en-US" sz="1300" dirty="0">
                <a:solidFill>
                  <a:srgbClr val="000000"/>
                </a:solidFill>
                <a:ea typeface="ＭＳ Ｐゴシック" charset="-128"/>
              </a:rPr>
              <a:t>Focusing on brownfield installations, dedicated </a:t>
            </a:r>
            <a:r>
              <a:rPr lang="en-US" sz="1300" dirty="0" err="1">
                <a:solidFill>
                  <a:srgbClr val="000000"/>
                </a:solidFill>
                <a:ea typeface="ＭＳ Ｐゴシック" charset="-128"/>
              </a:rPr>
              <a:t>IoT</a:t>
            </a:r>
            <a:r>
              <a:rPr lang="en-US" sz="1300" dirty="0">
                <a:solidFill>
                  <a:srgbClr val="000000"/>
                </a:solidFill>
                <a:ea typeface="ＭＳ Ｐゴシック" charset="-128"/>
              </a:rPr>
              <a:t> Connectors like </a:t>
            </a:r>
            <a:r>
              <a:rPr lang="en-US" sz="1300" b="1" dirty="0" err="1">
                <a:solidFill>
                  <a:srgbClr val="00646E"/>
                </a:solidFill>
                <a:ea typeface="ＭＳ Ｐゴシック" charset="-128"/>
              </a:rPr>
              <a:t>MindConnect</a:t>
            </a:r>
            <a:r>
              <a:rPr lang="en-US" sz="1300" b="1" dirty="0">
                <a:solidFill>
                  <a:srgbClr val="00646E"/>
                </a:solidFill>
                <a:ea typeface="ＭＳ Ｐゴシック" charset="-128"/>
              </a:rPr>
              <a:t> Nano </a:t>
            </a:r>
            <a:r>
              <a:rPr lang="en-US" sz="1300" dirty="0">
                <a:solidFill>
                  <a:srgbClr val="000000"/>
                </a:solidFill>
                <a:ea typeface="ＭＳ Ｐゴシック" charset="-128"/>
              </a:rPr>
              <a:t>and </a:t>
            </a:r>
            <a:r>
              <a:rPr lang="en-US" sz="1300" b="1" dirty="0" err="1">
                <a:solidFill>
                  <a:srgbClr val="00646E"/>
                </a:solidFill>
                <a:ea typeface="ＭＳ Ｐゴシック" charset="-128"/>
              </a:rPr>
              <a:t>MindConnect</a:t>
            </a:r>
            <a:r>
              <a:rPr lang="en-US" sz="1300" b="1" dirty="0">
                <a:solidFill>
                  <a:srgbClr val="00646E"/>
                </a:solidFill>
                <a:ea typeface="ＭＳ Ｐゴシック" charset="-128"/>
              </a:rPr>
              <a:t> IoT2040</a:t>
            </a:r>
            <a:r>
              <a:rPr lang="en-US" sz="1300" dirty="0">
                <a:solidFill>
                  <a:srgbClr val="000000"/>
                </a:solidFill>
                <a:ea typeface="ＭＳ Ｐゴシック" charset="-128"/>
              </a:rPr>
              <a:t>, which provide </a:t>
            </a:r>
            <a:r>
              <a:rPr lang="en-US" sz="1300" b="1" dirty="0">
                <a:solidFill>
                  <a:srgbClr val="00646E"/>
                </a:solidFill>
                <a:ea typeface="ＭＳ Ｐゴシック" charset="-128"/>
              </a:rPr>
              <a:t>plug and play </a:t>
            </a:r>
            <a:r>
              <a:rPr lang="en-US" sz="1300" dirty="0">
                <a:solidFill>
                  <a:srgbClr val="000000"/>
                </a:solidFill>
                <a:ea typeface="ＭＳ Ｐゴシック" charset="-128"/>
              </a:rPr>
              <a:t>connection of Siemens and 3rd party products thanks to communication via </a:t>
            </a:r>
            <a:r>
              <a:rPr lang="en-US" sz="1300" b="1" dirty="0">
                <a:solidFill>
                  <a:srgbClr val="00646E"/>
                </a:solidFill>
                <a:ea typeface="ＭＳ Ｐゴシック" charset="-128"/>
              </a:rPr>
              <a:t>open</a:t>
            </a:r>
            <a:r>
              <a:rPr lang="en-US" sz="1300" dirty="0">
                <a:solidFill>
                  <a:srgbClr val="00646E"/>
                </a:solidFill>
                <a:ea typeface="ＭＳ Ｐゴシック" charset="-128"/>
              </a:rPr>
              <a:t> </a:t>
            </a:r>
            <a:r>
              <a:rPr lang="en-US" sz="1300" b="1" dirty="0">
                <a:solidFill>
                  <a:srgbClr val="00646E"/>
                </a:solidFill>
                <a:ea typeface="ＭＳ Ｐゴシック" charset="-128"/>
              </a:rPr>
              <a:t>standards</a:t>
            </a:r>
            <a:r>
              <a:rPr lang="en-US" sz="1300" dirty="0">
                <a:solidFill>
                  <a:srgbClr val="00646E"/>
                </a:solidFill>
                <a:ea typeface="ＭＳ Ｐゴシック" charset="-128"/>
              </a:rPr>
              <a:t> </a:t>
            </a:r>
            <a:r>
              <a:rPr lang="en-US" sz="1300" dirty="0">
                <a:solidFill>
                  <a:srgbClr val="000000"/>
                </a:solidFill>
                <a:ea typeface="ＭＳ Ｐゴシック" charset="-128"/>
              </a:rPr>
              <a:t>like OPC UA</a:t>
            </a:r>
          </a:p>
          <a:p>
            <a:pPr marL="309582" indent="-309582" fontAlgn="base">
              <a:lnSpc>
                <a:spcPct val="110000"/>
              </a:lnSpc>
              <a:spcBef>
                <a:spcPts val="650"/>
              </a:spcBef>
              <a:spcAft>
                <a:spcPts val="650"/>
              </a:spcAft>
              <a:buClr>
                <a:srgbClr val="00646E"/>
              </a:buClr>
              <a:buFont typeface="Arial" panose="020B0604020202020204" pitchFamily="34" charset="0"/>
              <a:buChar char="•"/>
            </a:pPr>
            <a:r>
              <a:rPr lang="en-US" sz="1300" dirty="0">
                <a:solidFill>
                  <a:srgbClr val="000000"/>
                </a:solidFill>
                <a:ea typeface="ＭＳ Ｐゴシック" charset="-128"/>
              </a:rPr>
              <a:t>Both devices are similar, but IoT2040 is cheaper and has less performance, i.e. only up to 30 data points/second vs. up to 250 data points/second with </a:t>
            </a:r>
            <a:r>
              <a:rPr lang="en-US" sz="1300" dirty="0" err="1">
                <a:solidFill>
                  <a:srgbClr val="000000"/>
                </a:solidFill>
                <a:ea typeface="ＭＳ Ｐゴシック" charset="-128"/>
              </a:rPr>
              <a:t>MindConnect</a:t>
            </a:r>
            <a:r>
              <a:rPr lang="en-US" sz="1300" dirty="0">
                <a:solidFill>
                  <a:srgbClr val="000000"/>
                </a:solidFill>
                <a:ea typeface="ＭＳ Ｐゴシック" charset="-128"/>
              </a:rPr>
              <a:t> Nano</a:t>
            </a:r>
          </a:p>
          <a:p>
            <a:pPr marL="309582" indent="-309582" fontAlgn="base">
              <a:lnSpc>
                <a:spcPct val="110000"/>
              </a:lnSpc>
              <a:spcBef>
                <a:spcPts val="650"/>
              </a:spcBef>
              <a:spcAft>
                <a:spcPts val="650"/>
              </a:spcAft>
              <a:buClr>
                <a:srgbClr val="00646E"/>
              </a:buClr>
              <a:buFont typeface="Arial" panose="020B0604020202020204" pitchFamily="34" charset="0"/>
              <a:buChar char="•"/>
            </a:pPr>
            <a:r>
              <a:rPr lang="en-US" sz="1300" dirty="0" err="1">
                <a:solidFill>
                  <a:srgbClr val="000000"/>
                </a:solidFill>
                <a:ea typeface="ＭＳ Ｐゴシック" charset="-128"/>
              </a:rPr>
              <a:t>MindConnect</a:t>
            </a:r>
            <a:r>
              <a:rPr lang="en-US" sz="1300" dirty="0">
                <a:solidFill>
                  <a:srgbClr val="000000"/>
                </a:solidFill>
                <a:ea typeface="ＭＳ Ｐゴシック" charset="-128"/>
              </a:rPr>
              <a:t> FB 1500 is basically “</a:t>
            </a:r>
            <a:r>
              <a:rPr lang="en-US" sz="1300" dirty="0"/>
              <a:t>a TIA (Totally Integrated Automation) Portal STEP7 library to extend the functions of the S7-1500 PLC” ---need to check data sheet for S7-1500 PLC---- </a:t>
            </a:r>
            <a:endParaRPr lang="en-US" sz="1300" dirty="0">
              <a:solidFill>
                <a:srgbClr val="000000"/>
              </a:solidFill>
              <a:ea typeface="ＭＳ Ｐゴシック" charset="-128"/>
            </a:endParaRPr>
          </a:p>
          <a:p>
            <a:pPr marL="309582" indent="-309582" fontAlgn="base">
              <a:lnSpc>
                <a:spcPct val="110000"/>
              </a:lnSpc>
              <a:spcBef>
                <a:spcPts val="650"/>
              </a:spcBef>
              <a:spcAft>
                <a:spcPts val="650"/>
              </a:spcAft>
              <a:buClr>
                <a:srgbClr val="00646E"/>
              </a:buClr>
              <a:buFont typeface="Arial" panose="020B0604020202020204" pitchFamily="34" charset="0"/>
              <a:buChar char="•"/>
            </a:pPr>
            <a:r>
              <a:rPr lang="en-US" sz="1300" dirty="0" err="1">
                <a:solidFill>
                  <a:srgbClr val="000000"/>
                </a:solidFill>
                <a:ea typeface="ＭＳ Ｐゴシック" charset="-128"/>
              </a:rPr>
              <a:t>MindConnect</a:t>
            </a:r>
            <a:r>
              <a:rPr lang="en-US" sz="1300" dirty="0">
                <a:solidFill>
                  <a:srgbClr val="000000"/>
                </a:solidFill>
                <a:ea typeface="ＭＳ Ｐゴシック" charset="-128"/>
              </a:rPr>
              <a:t> </a:t>
            </a:r>
            <a:r>
              <a:rPr lang="en-US" sz="1300" b="1" dirty="0">
                <a:solidFill>
                  <a:srgbClr val="00646E"/>
                </a:solidFill>
                <a:ea typeface="ＭＳ Ｐゴシック" charset="-128"/>
              </a:rPr>
              <a:t>embedded</a:t>
            </a:r>
            <a:r>
              <a:rPr lang="en-US" sz="1300" dirty="0">
                <a:solidFill>
                  <a:srgbClr val="000000"/>
                </a:solidFill>
                <a:ea typeface="ＭＳ Ｐゴシック" charset="-128"/>
              </a:rPr>
              <a:t> agents in </a:t>
            </a:r>
            <a:r>
              <a:rPr lang="en-US" sz="1300" b="1" dirty="0">
                <a:solidFill>
                  <a:srgbClr val="00646E"/>
                </a:solidFill>
                <a:ea typeface="ＭＳ Ｐゴシック" charset="-128"/>
              </a:rPr>
              <a:t>Siemens</a:t>
            </a:r>
            <a:r>
              <a:rPr lang="en-US" sz="1300" dirty="0">
                <a:solidFill>
                  <a:srgbClr val="000000"/>
                </a:solidFill>
                <a:ea typeface="ＭＳ Ｐゴシック" charset="-128"/>
              </a:rPr>
              <a:t> </a:t>
            </a:r>
            <a:r>
              <a:rPr lang="en-US" sz="1300" b="1" dirty="0">
                <a:solidFill>
                  <a:srgbClr val="00646E"/>
                </a:solidFill>
                <a:ea typeface="ＭＳ Ｐゴシック" charset="-128"/>
              </a:rPr>
              <a:t>industrial</a:t>
            </a:r>
            <a:r>
              <a:rPr lang="en-US" sz="1300" dirty="0">
                <a:solidFill>
                  <a:srgbClr val="000000"/>
                </a:solidFill>
                <a:ea typeface="ＭＳ Ｐゴシック" charset="-128"/>
              </a:rPr>
              <a:t> </a:t>
            </a:r>
            <a:r>
              <a:rPr lang="en-US" sz="1300" b="1" dirty="0">
                <a:solidFill>
                  <a:srgbClr val="00646E"/>
                </a:solidFill>
                <a:ea typeface="ＭＳ Ｐゴシック" charset="-128"/>
              </a:rPr>
              <a:t>products</a:t>
            </a:r>
            <a:r>
              <a:rPr lang="en-US" sz="1300" dirty="0">
                <a:solidFill>
                  <a:srgbClr val="000000"/>
                </a:solidFill>
                <a:ea typeface="ＭＳ Ｐゴシック" charset="-128"/>
              </a:rPr>
              <a:t> like SIMATIC and SINUMERIK focusing on greenfield projects  ----belongs to which part?------</a:t>
            </a:r>
          </a:p>
          <a:p>
            <a:pPr marL="309582" indent="-309582" fontAlgn="base">
              <a:lnSpc>
                <a:spcPct val="110000"/>
              </a:lnSpc>
              <a:spcBef>
                <a:spcPts val="650"/>
              </a:spcBef>
              <a:spcAft>
                <a:spcPts val="650"/>
              </a:spcAft>
              <a:buClr>
                <a:srgbClr val="00646E"/>
              </a:buClr>
              <a:buFont typeface="Arial" panose="020B0604020202020204" pitchFamily="34" charset="0"/>
              <a:buChar char="•"/>
            </a:pPr>
            <a:r>
              <a:rPr lang="en-US" sz="1300" dirty="0">
                <a:solidFill>
                  <a:srgbClr val="000000"/>
                </a:solidFill>
                <a:ea typeface="ＭＳ Ｐゴシック" charset="-128"/>
              </a:rPr>
              <a:t>For every further product, including 3</a:t>
            </a:r>
            <a:r>
              <a:rPr lang="en-US" sz="1300" baseline="30000" dirty="0">
                <a:solidFill>
                  <a:srgbClr val="000000"/>
                </a:solidFill>
                <a:ea typeface="ＭＳ Ｐゴシック" charset="-128"/>
              </a:rPr>
              <a:t>rd</a:t>
            </a:r>
            <a:r>
              <a:rPr lang="en-US" sz="1300" dirty="0">
                <a:solidFill>
                  <a:srgbClr val="000000"/>
                </a:solidFill>
                <a:ea typeface="ＭＳ Ｐゴシック" charset="-128"/>
              </a:rPr>
              <a:t>-party, </a:t>
            </a:r>
            <a:r>
              <a:rPr lang="en-US" sz="1300" b="1" dirty="0" err="1">
                <a:solidFill>
                  <a:srgbClr val="00646E"/>
                </a:solidFill>
                <a:ea typeface="ＭＳ Ｐゴシック" charset="-128"/>
              </a:rPr>
              <a:t>MindConnect</a:t>
            </a:r>
            <a:r>
              <a:rPr lang="en-US" sz="1300" dirty="0">
                <a:solidFill>
                  <a:srgbClr val="000000"/>
                </a:solidFill>
                <a:ea typeface="ＭＳ Ｐゴシック" charset="-128"/>
              </a:rPr>
              <a:t> </a:t>
            </a:r>
            <a:r>
              <a:rPr lang="en-US" sz="1300" b="1" dirty="0">
                <a:solidFill>
                  <a:srgbClr val="00646E"/>
                </a:solidFill>
                <a:ea typeface="ＭＳ Ｐゴシック" charset="-128"/>
              </a:rPr>
              <a:t>LIB</a:t>
            </a:r>
            <a:r>
              <a:rPr lang="en-US" sz="1300" dirty="0">
                <a:solidFill>
                  <a:srgbClr val="000000"/>
                </a:solidFill>
                <a:ea typeface="ＭＳ Ｐゴシック" charset="-128"/>
              </a:rPr>
              <a:t>, which enables </a:t>
            </a:r>
            <a:r>
              <a:rPr lang="en-US" sz="1300" b="1" dirty="0">
                <a:solidFill>
                  <a:srgbClr val="00646E"/>
                </a:solidFill>
                <a:ea typeface="ＭＳ Ｐゴシック" charset="-128"/>
              </a:rPr>
              <a:t>self</a:t>
            </a:r>
            <a:r>
              <a:rPr lang="en-US" sz="1300" dirty="0">
                <a:solidFill>
                  <a:srgbClr val="000000"/>
                </a:solidFill>
                <a:ea typeface="ＭＳ Ｐゴシック" charset="-128"/>
              </a:rPr>
              <a:t> </a:t>
            </a:r>
            <a:r>
              <a:rPr lang="en-US" sz="1300" b="1" dirty="0">
                <a:solidFill>
                  <a:srgbClr val="00646E"/>
                </a:solidFill>
                <a:ea typeface="ＭＳ Ｐゴシック" charset="-128"/>
              </a:rPr>
              <a:t>programming</a:t>
            </a:r>
            <a:r>
              <a:rPr lang="en-US" sz="1300" dirty="0">
                <a:solidFill>
                  <a:srgbClr val="000000"/>
                </a:solidFill>
                <a:ea typeface="ＭＳ Ｐゴシック" charset="-128"/>
              </a:rPr>
              <a:t> of </a:t>
            </a:r>
            <a:r>
              <a:rPr lang="en-US" sz="1300" b="1" dirty="0">
                <a:solidFill>
                  <a:srgbClr val="00646E"/>
                </a:solidFill>
                <a:ea typeface="ＭＳ Ｐゴシック" charset="-128"/>
              </a:rPr>
              <a:t>connectivity</a:t>
            </a:r>
            <a:r>
              <a:rPr lang="en-US" sz="1300" dirty="0">
                <a:solidFill>
                  <a:srgbClr val="000000"/>
                </a:solidFill>
                <a:ea typeface="ＭＳ Ｐゴシック" charset="-128"/>
              </a:rPr>
              <a:t> </a:t>
            </a:r>
            <a:r>
              <a:rPr lang="en-US" sz="1300" b="1" dirty="0">
                <a:solidFill>
                  <a:srgbClr val="00646E"/>
                </a:solidFill>
                <a:ea typeface="ＭＳ Ｐゴシック" charset="-128"/>
              </a:rPr>
              <a:t>modules</a:t>
            </a:r>
            <a:r>
              <a:rPr lang="en-US" sz="1300" dirty="0">
                <a:solidFill>
                  <a:srgbClr val="000000"/>
                </a:solidFill>
                <a:ea typeface="ＭＳ Ｐゴシック" charset="-128"/>
              </a:rPr>
              <a:t> by interacting with the </a:t>
            </a:r>
            <a:r>
              <a:rPr lang="en-US" sz="1300" dirty="0" err="1">
                <a:solidFill>
                  <a:srgbClr val="000000"/>
                </a:solidFill>
                <a:ea typeface="ＭＳ Ｐゴシック" charset="-128"/>
              </a:rPr>
              <a:t>MindSphere</a:t>
            </a:r>
            <a:r>
              <a:rPr lang="en-US" sz="1300" dirty="0">
                <a:solidFill>
                  <a:srgbClr val="000000"/>
                </a:solidFill>
                <a:ea typeface="ＭＳ Ｐゴシック" charset="-128"/>
              </a:rPr>
              <a:t> southbound APIs</a:t>
            </a:r>
          </a:p>
          <a:p>
            <a:pPr marL="309582" indent="-309582" fontAlgn="base">
              <a:lnSpc>
                <a:spcPct val="110000"/>
              </a:lnSpc>
              <a:spcBef>
                <a:spcPts val="650"/>
              </a:spcBef>
              <a:spcAft>
                <a:spcPts val="650"/>
              </a:spcAft>
              <a:buClr>
                <a:srgbClr val="00646E"/>
              </a:buClr>
              <a:buFont typeface="Arial" panose="020B0604020202020204" pitchFamily="34" charset="0"/>
              <a:buChar char="•"/>
            </a:pPr>
            <a:r>
              <a:rPr lang="en-US" sz="1300" dirty="0">
                <a:solidFill>
                  <a:srgbClr val="000000"/>
                </a:solidFill>
                <a:ea typeface="ＭＳ Ｐゴシック" charset="-128"/>
              </a:rPr>
              <a:t>Basically for MindConnect Lib there are only limits regards data sampling and data transfer, but the rest is up to your imagination</a:t>
            </a:r>
          </a:p>
          <a:p>
            <a:pPr marL="309582" indent="-309582" fontAlgn="base">
              <a:lnSpc>
                <a:spcPct val="110000"/>
              </a:lnSpc>
              <a:spcBef>
                <a:spcPts val="650"/>
              </a:spcBef>
              <a:spcAft>
                <a:spcPts val="650"/>
              </a:spcAft>
              <a:buClr>
                <a:srgbClr val="00646E"/>
              </a:buClr>
              <a:buFont typeface="Arial" panose="020B0604020202020204" pitchFamily="34" charset="0"/>
              <a:buChar char="•"/>
            </a:pPr>
            <a:r>
              <a:rPr lang="en-US" sz="1300" dirty="0">
                <a:solidFill>
                  <a:srgbClr val="000000"/>
                </a:solidFill>
                <a:ea typeface="ＭＳ Ｐゴシック" charset="-128"/>
              </a:rPr>
              <a:t>Currently </a:t>
            </a:r>
            <a:r>
              <a:rPr lang="en-US" sz="1300" b="1" dirty="0">
                <a:solidFill>
                  <a:srgbClr val="000000"/>
                </a:solidFill>
                <a:ea typeface="ＭＳ Ｐゴシック" charset="-128"/>
              </a:rPr>
              <a:t>MindConnect Lib </a:t>
            </a:r>
            <a:r>
              <a:rPr lang="en-US" sz="1300" dirty="0">
                <a:solidFill>
                  <a:srgbClr val="000000"/>
                </a:solidFill>
                <a:ea typeface="ＭＳ Ｐゴシック" charset="-128"/>
              </a:rPr>
              <a:t>is programmed only in “C”, but in the future other program languages will follow</a:t>
            </a:r>
          </a:p>
        </p:txBody>
      </p:sp>
    </p:spTree>
    <p:extLst>
      <p:ext uri="{BB962C8B-B14F-4D97-AF65-F5344CB8AC3E}">
        <p14:creationId xmlns:p14="http://schemas.microsoft.com/office/powerpoint/2010/main" val="2068773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58</a:t>
            </a:fld>
            <a:endParaRPr lang="en-US"/>
          </a:p>
        </p:txBody>
      </p:sp>
    </p:spTree>
    <p:extLst>
      <p:ext uri="{BB962C8B-B14F-4D97-AF65-F5344CB8AC3E}">
        <p14:creationId xmlns:p14="http://schemas.microsoft.com/office/powerpoint/2010/main" val="3034290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https://stackoverflow.com/questions/4657416/difference-between-encoding-and-encryption</a:t>
            </a:r>
          </a:p>
          <a:p>
            <a:r>
              <a:rPr lang="de-DE" dirty="0" smtClean="0"/>
              <a:t>https://medium.com/vandium-software/5-easy-steps-to-understanding-json-web-tokens-jwt-1164c0adfcec</a:t>
            </a:r>
          </a:p>
          <a:p>
            <a:endParaRPr lang="de-DE" dirty="0" smtClean="0"/>
          </a:p>
          <a:p>
            <a:r>
              <a:rPr lang="en-US" sz="1300" dirty="0"/>
              <a:t>In this example, the user first signs into the authentication server using the authentication server’s login system (e.g. username and password, Facebook login, Google login, </a:t>
            </a:r>
            <a:r>
              <a:rPr lang="en-US" sz="1300" dirty="0" err="1"/>
              <a:t>etc</a:t>
            </a:r>
            <a:r>
              <a:rPr lang="en-US" sz="1300" dirty="0"/>
              <a:t>). The authentication server then creates the JWT and sends it to the user. When the user makes API calls to the application, the user passes the JWT along with the API call. In this setup, the application server would be configured to verify that the incoming JWT are created by the authentication server (the verification process will be explained in more detail later). So, when the user makes API calls with the attached JWT, the application can use the JWT to verify that the API call is coming from an authenticated user.</a:t>
            </a:r>
          </a:p>
          <a:p>
            <a:r>
              <a:rPr lang="en-US" sz="1300" dirty="0"/>
              <a:t>Now, the JWT itself, and how it’s constructed and verified, will be examined in more depth.</a:t>
            </a:r>
          </a:p>
          <a:p>
            <a:r>
              <a:rPr lang="en-US" sz="1300" b="1" dirty="0"/>
              <a:t>Step 1. Create the HEADER</a:t>
            </a:r>
          </a:p>
          <a:p>
            <a:r>
              <a:rPr lang="en-US" sz="1300" dirty="0"/>
              <a:t>The header component of the JWT contains information about how the JWT signature should be computed. The header is a JSON object in the following format:</a:t>
            </a:r>
          </a:p>
          <a:p>
            <a:r>
              <a:rPr lang="en-US" sz="1300" dirty="0"/>
              <a:t>In this JSON, the value of the “</a:t>
            </a:r>
            <a:r>
              <a:rPr lang="en-US" sz="1300" dirty="0" err="1"/>
              <a:t>typ</a:t>
            </a:r>
            <a:r>
              <a:rPr lang="en-US" sz="1300" dirty="0"/>
              <a:t>” key specifies that the object is a JWT, and the value of the “</a:t>
            </a:r>
            <a:r>
              <a:rPr lang="en-US" sz="1300" dirty="0" err="1"/>
              <a:t>alg</a:t>
            </a:r>
            <a:r>
              <a:rPr lang="en-US" sz="1300" dirty="0"/>
              <a:t>” key specifies which hashing algorithm is being used to create the JWT signature component. In our example, we’re using the HMAC-SHA256 algorithm, a hashing algorithm that uses a secret key, to compute the signature (discussed in more detail in step 3).</a:t>
            </a:r>
          </a:p>
          <a:p>
            <a:r>
              <a:rPr lang="en-US" sz="1300" b="1" dirty="0"/>
              <a:t>Step 2. Create the PAYLOAD</a:t>
            </a:r>
          </a:p>
          <a:p>
            <a:r>
              <a:rPr lang="en-US" sz="1300" dirty="0"/>
              <a:t>The payload component of the JWT is the data that‘s stored inside the JWT (this data is also referred to as the “claims” of the JWT). In our example, the authentication server creates a JWT with the user information stored inside of it, specifically the user ID.</a:t>
            </a:r>
          </a:p>
          <a:p>
            <a:r>
              <a:rPr lang="en-US" dirty="0" smtClean="0">
                <a:effectLst/>
              </a:rPr>
              <a:t>The data inside the payload is referred to as the “claims” of the </a:t>
            </a:r>
            <a:r>
              <a:rPr lang="en-US" dirty="0" err="1" smtClean="0">
                <a:effectLst/>
              </a:rPr>
              <a:t>token.</a:t>
            </a:r>
            <a:r>
              <a:rPr lang="en-US" sz="1300" dirty="0" err="1"/>
              <a:t>In</a:t>
            </a:r>
            <a:r>
              <a:rPr lang="en-US" sz="1300" dirty="0"/>
              <a:t> our example, we are only putting one claim into the payload. You can put as many claims as you like. There are several different standard claims for the JWT payload, such as “</a:t>
            </a:r>
            <a:r>
              <a:rPr lang="en-US" sz="1300" dirty="0" err="1"/>
              <a:t>iss</a:t>
            </a:r>
            <a:r>
              <a:rPr lang="en-US" sz="1300" dirty="0"/>
              <a:t>” the issuer, “sub” the subject, and “</a:t>
            </a:r>
            <a:r>
              <a:rPr lang="en-US" sz="1300" dirty="0" err="1"/>
              <a:t>exp</a:t>
            </a:r>
            <a:r>
              <a:rPr lang="en-US" sz="1300" dirty="0"/>
              <a:t>” the expiration time. These fields can be useful when creating JWT, but they are optional. See the </a:t>
            </a:r>
            <a:r>
              <a:rPr lang="en-US" sz="1300" dirty="0" err="1">
                <a:hlinkClick r:id="rId3"/>
              </a:rPr>
              <a:t>wikipedia</a:t>
            </a:r>
            <a:r>
              <a:rPr lang="en-US" sz="1300" dirty="0">
                <a:hlinkClick r:id="rId3"/>
              </a:rPr>
              <a:t> page</a:t>
            </a:r>
            <a:r>
              <a:rPr lang="en-US" sz="1300" dirty="0"/>
              <a:t> on JWT for a more detailed list of JWT standard fields.</a:t>
            </a:r>
          </a:p>
          <a:p>
            <a:r>
              <a:rPr lang="en-US" sz="1300" dirty="0"/>
              <a:t>Keep in mind that the size of the data will affect the overall size of the JWT, this generally isn’t an issue but having excessively large JWT may negatively affect performance and cause latency.</a:t>
            </a:r>
          </a:p>
          <a:p>
            <a:r>
              <a:rPr lang="en-US" sz="1300" b="1" dirty="0"/>
              <a:t>Step 3. Create the SIGNATURE</a:t>
            </a:r>
          </a:p>
          <a:p>
            <a:r>
              <a:rPr lang="en-US" sz="1300" dirty="0"/>
              <a:t>The signature is computed using the following pseudo code:</a:t>
            </a:r>
          </a:p>
          <a:p>
            <a:r>
              <a:rPr lang="en-US" dirty="0" smtClean="0">
                <a:effectLst/>
              </a:rPr>
              <a:t>// signature </a:t>
            </a:r>
            <a:r>
              <a:rPr lang="en-US" dirty="0" err="1" smtClean="0">
                <a:effectLst/>
              </a:rPr>
              <a:t>algorithmdata</a:t>
            </a:r>
            <a:r>
              <a:rPr lang="en-US" dirty="0" smtClean="0">
                <a:effectLst/>
              </a:rPr>
              <a:t> = base64urlEncode( header ) + “.” + base64urlEncode( payload )signature = Hash( data, secret );</a:t>
            </a:r>
            <a:r>
              <a:rPr lang="en-US" sz="1300" dirty="0"/>
              <a:t>What this algorithm does is </a:t>
            </a:r>
            <a:r>
              <a:rPr lang="en-US" sz="1300" dirty="0">
                <a:hlinkClick r:id="rId4"/>
              </a:rPr>
              <a:t>base64url encodes</a:t>
            </a:r>
            <a:r>
              <a:rPr lang="en-US" sz="1300" dirty="0"/>
              <a:t> the header and the payload created in steps 1 and 2. The algorithm then joins the resulting encoded strings together with a period (.) in between them. In our pseudo code, this joined string is assigned to </a:t>
            </a:r>
            <a:r>
              <a:rPr lang="en-US" sz="1300" i="1" dirty="0"/>
              <a:t>data</a:t>
            </a:r>
            <a:r>
              <a:rPr lang="en-US" sz="1300" dirty="0"/>
              <a:t>. To get the JWT signature, the </a:t>
            </a:r>
            <a:r>
              <a:rPr lang="en-US" sz="1300" i="1" dirty="0"/>
              <a:t>data</a:t>
            </a:r>
            <a:r>
              <a:rPr lang="en-US" sz="1300" dirty="0"/>
              <a:t> string is </a:t>
            </a:r>
            <a:r>
              <a:rPr lang="en-US" sz="1300" dirty="0">
                <a:hlinkClick r:id="rId5"/>
              </a:rPr>
              <a:t>hashed</a:t>
            </a:r>
            <a:r>
              <a:rPr lang="en-US" sz="1300" dirty="0"/>
              <a:t> with the secret key using the hashing algorithm specified in the JWT header.</a:t>
            </a:r>
          </a:p>
          <a:p>
            <a:r>
              <a:rPr lang="en-US" sz="1300" dirty="0"/>
              <a:t>In our example, both the header, and the payload are base64url encoded as:</a:t>
            </a:r>
          </a:p>
          <a:p>
            <a:r>
              <a:rPr lang="en-US" dirty="0" smtClean="0">
                <a:effectLst/>
              </a:rPr>
              <a:t>// header</a:t>
            </a:r>
            <a:br>
              <a:rPr lang="en-US" dirty="0" smtClean="0">
                <a:effectLst/>
              </a:rPr>
            </a:br>
            <a:r>
              <a:rPr lang="en-US" dirty="0" smtClean="0">
                <a:effectLst/>
              </a:rPr>
              <a:t>eyJ0eXAiOiJKV1QiLCJhbGciOiJIUzI1NiJ9// payload</a:t>
            </a:r>
            <a:br>
              <a:rPr lang="en-US" dirty="0" smtClean="0">
                <a:effectLst/>
              </a:rPr>
            </a:br>
            <a:r>
              <a:rPr lang="en-US" dirty="0" smtClean="0">
                <a:effectLst/>
              </a:rPr>
              <a:t>eyJ1c2VySWQiOiJiMDhmODZhZi0zNWRhLTQ4ZjItOGZhYi1jZWYzOTA0NjYwYmQifQ</a:t>
            </a:r>
            <a:r>
              <a:rPr lang="en-US" sz="1300" dirty="0"/>
              <a:t>Then, using the joined encoded header and payload, and applying the specified signature algorithm(HS256) on the </a:t>
            </a:r>
            <a:r>
              <a:rPr lang="en-US" sz="1300" i="1" dirty="0"/>
              <a:t>data</a:t>
            </a:r>
            <a:r>
              <a:rPr lang="en-US" sz="1300" dirty="0"/>
              <a:t> string with the secret key set as the string “secret”, we get the following JWT Signature:</a:t>
            </a:r>
          </a:p>
          <a:p>
            <a:r>
              <a:rPr lang="en-US" dirty="0" smtClean="0">
                <a:effectLst/>
              </a:rPr>
              <a:t>// signature-xN_h82PHVTCMA9vdoHrcZxH-x5mb11y1537t3rGzcM</a:t>
            </a:r>
            <a:r>
              <a:rPr lang="en-US" sz="1300" b="1" dirty="0"/>
              <a:t>Step 4. Put All Three JWT Components Together</a:t>
            </a:r>
          </a:p>
          <a:p>
            <a:r>
              <a:rPr lang="en-US" sz="1300" dirty="0"/>
              <a:t>Now that we have created all three components, we can create the JWT. Remembering the </a:t>
            </a:r>
            <a:r>
              <a:rPr lang="en-US" sz="1300" i="1" dirty="0" err="1"/>
              <a:t>header.payload.signature</a:t>
            </a:r>
            <a:r>
              <a:rPr lang="en-US" sz="1300" dirty="0"/>
              <a:t> structure of the JWT, we simply need to combine the components, with periods (.) separating them. We use the base64url encoded versions of the header and of the payload, and the signature we arrived at in step 3.</a:t>
            </a:r>
          </a:p>
          <a:p>
            <a:r>
              <a:rPr lang="en-US" dirty="0" smtClean="0">
                <a:effectLst/>
              </a:rPr>
              <a:t>// JWT Token</a:t>
            </a:r>
            <a:br>
              <a:rPr lang="en-US" dirty="0" smtClean="0">
                <a:effectLst/>
              </a:rPr>
            </a:br>
            <a:r>
              <a:rPr lang="en-US" dirty="0" smtClean="0">
                <a:effectLst/>
              </a:rPr>
              <a:t>eyJ0eXAiOiJKV1QiLCJhbGciOiJIUzI1NiJ9.eyJ1c2VySWQiOiJiMDhmODZhZi0zNWRhLTQ4ZjItOGZhYi1jZWYzOTA0NjYwYmQifQ.-xN_h82PHVTCMA9vdoHrcZxH-x5mb11y1537t3rGzcM</a:t>
            </a:r>
            <a:r>
              <a:rPr lang="en-US" sz="1300" dirty="0"/>
              <a:t>You can try creating your own JWT through your browser at </a:t>
            </a:r>
            <a:r>
              <a:rPr lang="en-US" sz="1300" dirty="0">
                <a:hlinkClick r:id="rId6"/>
              </a:rPr>
              <a:t>jwt.io</a:t>
            </a:r>
            <a:r>
              <a:rPr lang="en-US" sz="1300" dirty="0"/>
              <a:t>.</a:t>
            </a:r>
          </a:p>
          <a:p>
            <a:r>
              <a:rPr lang="en-US" sz="1300" dirty="0"/>
              <a:t>Going back to our example, the authentication server can now send this JWT to the user.</a:t>
            </a:r>
          </a:p>
          <a:p>
            <a:r>
              <a:rPr lang="en-US" sz="1300" b="1" dirty="0"/>
              <a:t>How does JWT protect our data?</a:t>
            </a:r>
          </a:p>
          <a:p>
            <a:r>
              <a:rPr lang="en-US" sz="1300" dirty="0"/>
              <a:t>It is important to understand that the purpose of using JWT is </a:t>
            </a:r>
            <a:r>
              <a:rPr lang="en-US" sz="1300" b="1" dirty="0"/>
              <a:t>NOT</a:t>
            </a:r>
            <a:r>
              <a:rPr lang="en-US" sz="1300" dirty="0"/>
              <a:t> to hide or obscure data in any way. The reason why JWT are used is to prove that the sent data was actually created by an authentic source.</a:t>
            </a:r>
          </a:p>
          <a:p>
            <a:r>
              <a:rPr lang="en-US" sz="1300" dirty="0"/>
              <a:t>As demonstrated in the previous steps, the data inside a JWT is </a:t>
            </a:r>
            <a:r>
              <a:rPr lang="en-US" sz="1300" b="1" dirty="0"/>
              <a:t>encoded</a:t>
            </a:r>
            <a:r>
              <a:rPr lang="en-US" sz="1300" dirty="0"/>
              <a:t> and </a:t>
            </a:r>
            <a:r>
              <a:rPr lang="en-US" sz="1300" b="1" dirty="0"/>
              <a:t>signed</a:t>
            </a:r>
            <a:r>
              <a:rPr lang="en-US" sz="1300" dirty="0"/>
              <a:t>, not </a:t>
            </a:r>
            <a:r>
              <a:rPr lang="en-US" sz="1300" b="1" dirty="0"/>
              <a:t>encrypted</a:t>
            </a:r>
            <a:r>
              <a:rPr lang="en-US" sz="1300" dirty="0"/>
              <a:t>. The purpose of encoding data is to transform the data’s structure. Signing data allows the data receiver to verify the authenticity of the source of the data. So encoding and signing data does NOT secure the data. On the other hand, the main purpose of encryption is to secure the data and to prevent unauthorized access. For a more detailed explanation of the differences between encoding and encryption, and also for more information on how hashing works, see </a:t>
            </a:r>
            <a:r>
              <a:rPr lang="en-US" sz="1300" dirty="0">
                <a:hlinkClick r:id="rId7"/>
              </a:rPr>
              <a:t>this article</a:t>
            </a:r>
            <a:r>
              <a:rPr lang="en-US" sz="1300" dirty="0"/>
              <a:t>.</a:t>
            </a:r>
          </a:p>
          <a:p>
            <a:r>
              <a:rPr lang="en-US" dirty="0" smtClean="0">
                <a:effectLst/>
              </a:rPr>
              <a:t>Since JWT are signed and encoded only, and since JWT are not encrypted, JWT do not guarantee any security for sensitive </a:t>
            </a:r>
            <a:r>
              <a:rPr lang="en-US" dirty="0" err="1" smtClean="0">
                <a:effectLst/>
              </a:rPr>
              <a:t>data.</a:t>
            </a:r>
            <a:r>
              <a:rPr lang="en-US" sz="1300" b="1" dirty="0" err="1"/>
              <a:t>Step</a:t>
            </a:r>
            <a:r>
              <a:rPr lang="en-US" sz="1300" b="1" dirty="0"/>
              <a:t> 5. Verifying the JWT</a:t>
            </a:r>
          </a:p>
          <a:p>
            <a:r>
              <a:rPr lang="en-US" sz="1300" dirty="0"/>
              <a:t>In our simple 3 entity example, we are using a JWT that is signed by the HS256 algorithm where only the authentication server and the application server know the secret key. The application server receives the secret key from the authentication server when the application sets up its authentication process. Since the application knows the secret key, when the user makes a JWT-attached API call to the application, the application can perform the same signature algorithm as in Step 3 on the JWT. The application can then verify that the signature obtained from it’s own hashing operation matches the signature on the JWT itself (i.e. it matches the JWT signature created by the authentication server). If the signatures match, then that means the JWT is valid which indicates that the API call is coming from an authentic source. Otherwise, if the signatures don’t match, then it means that the received JWT is invalid, which may be an indicator of a potential attack on the application. So by verifying the JWT, the application adds a layer of trust between itself and the user.</a:t>
            </a:r>
          </a:p>
          <a:p>
            <a:r>
              <a:rPr lang="en-US" sz="1300" b="1" dirty="0"/>
              <a:t>In Conclusion</a:t>
            </a:r>
          </a:p>
          <a:p>
            <a:r>
              <a:rPr lang="en-US" sz="1300" dirty="0"/>
              <a:t>We went over what JWT are, how they are created and validated, and how they can be used to ensure trust between an application and its users. This is a starting point for understanding the fundamentals of JWT and why they are useful. JWT are just one piece of the puzzle in ensuring trust and security in your application.</a:t>
            </a:r>
          </a:p>
          <a:p>
            <a:r>
              <a:rPr lang="en-US" sz="1300" dirty="0"/>
              <a:t>It should be noted that the JWT authentication setup described in this article is using a symmetric key algorithm (HS256). You can also set up your JWT authentication in a similar way except using an asymmetric algorithm (such as RS256) where the authentication server has a secret key, and the application server has a public key. </a:t>
            </a:r>
            <a:r>
              <a:rPr lang="en-US" sz="1300" dirty="0">
                <a:hlinkClick r:id="rId8"/>
              </a:rPr>
              <a:t>Check out this Stack Overflow question</a:t>
            </a:r>
            <a:r>
              <a:rPr lang="en-US" sz="1300" dirty="0"/>
              <a:t> for a detailed breakdown of the differences between using symmetric and asymmetric algorithms.</a:t>
            </a:r>
          </a:p>
          <a:p>
            <a:r>
              <a:rPr lang="en-US" sz="1300" dirty="0"/>
              <a:t>It should also be noted that JWT should be sent over HTTPS connections (not HTTP). Having HTTPS helps prevents unauthorized users from stealing the sent JWT by making it so that the communication between the servers and the user </a:t>
            </a:r>
            <a:r>
              <a:rPr lang="en-US" sz="1300" dirty="0">
                <a:hlinkClick r:id="rId9"/>
              </a:rPr>
              <a:t>cannot be intercepted</a:t>
            </a:r>
            <a:r>
              <a:rPr lang="en-US" sz="1300" dirty="0"/>
              <a:t> . Also having an expiration in your JWT payload, a short one in particular, is important so that if old JWT ever get compromised, they will be considered invalid and can no longer be used.</a:t>
            </a:r>
          </a:p>
          <a:p>
            <a:r>
              <a:rPr lang="en-US" sz="1300" dirty="0"/>
              <a:t>If you enjoyed this article and are writing handlers for AWS Lambda and are implementing JWT, please check out our project: </a:t>
            </a:r>
            <a:r>
              <a:rPr lang="en-US" sz="1300" dirty="0" err="1">
                <a:hlinkClick r:id="rId10"/>
              </a:rPr>
              <a:t>Vandium</a:t>
            </a:r>
            <a:endParaRPr lang="en-US" sz="1300" dirty="0"/>
          </a:p>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59</a:t>
            </a:fld>
            <a:endParaRPr lang="en-US"/>
          </a:p>
        </p:txBody>
      </p:sp>
    </p:spTree>
    <p:extLst>
      <p:ext uri="{BB962C8B-B14F-4D97-AF65-F5344CB8AC3E}">
        <p14:creationId xmlns:p14="http://schemas.microsoft.com/office/powerpoint/2010/main" val="2745848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60</a:t>
            </a:fld>
            <a:endParaRPr lang="en-US"/>
          </a:p>
        </p:txBody>
      </p:sp>
    </p:spTree>
    <p:extLst>
      <p:ext uri="{BB962C8B-B14F-4D97-AF65-F5344CB8AC3E}">
        <p14:creationId xmlns:p14="http://schemas.microsoft.com/office/powerpoint/2010/main" val="1907665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61</a:t>
            </a:fld>
            <a:endParaRPr lang="en-US"/>
          </a:p>
        </p:txBody>
      </p:sp>
    </p:spTree>
    <p:extLst>
      <p:ext uri="{BB962C8B-B14F-4D97-AF65-F5344CB8AC3E}">
        <p14:creationId xmlns:p14="http://schemas.microsoft.com/office/powerpoint/2010/main" val="321069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62</a:t>
            </a:fld>
            <a:endParaRPr lang="en-US"/>
          </a:p>
        </p:txBody>
      </p:sp>
    </p:spTree>
    <p:extLst>
      <p:ext uri="{BB962C8B-B14F-4D97-AF65-F5344CB8AC3E}">
        <p14:creationId xmlns:p14="http://schemas.microsoft.com/office/powerpoint/2010/main" val="3097964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63</a:t>
            </a:fld>
            <a:endParaRPr lang="en-US"/>
          </a:p>
        </p:txBody>
      </p:sp>
    </p:spTree>
    <p:extLst>
      <p:ext uri="{BB962C8B-B14F-4D97-AF65-F5344CB8AC3E}">
        <p14:creationId xmlns:p14="http://schemas.microsoft.com/office/powerpoint/2010/main" val="2974265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65</a:t>
            </a:fld>
            <a:endParaRPr lang="en-US"/>
          </a:p>
        </p:txBody>
      </p:sp>
    </p:spTree>
    <p:extLst>
      <p:ext uri="{BB962C8B-B14F-4D97-AF65-F5344CB8AC3E}">
        <p14:creationId xmlns:p14="http://schemas.microsoft.com/office/powerpoint/2010/main" val="2400050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66</a:t>
            </a:fld>
            <a:endParaRPr lang="en-US"/>
          </a:p>
        </p:txBody>
      </p:sp>
    </p:spTree>
    <p:extLst>
      <p:ext uri="{BB962C8B-B14F-4D97-AF65-F5344CB8AC3E}">
        <p14:creationId xmlns:p14="http://schemas.microsoft.com/office/powerpoint/2010/main" val="4123676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67</a:t>
            </a:fld>
            <a:endParaRPr lang="en-US"/>
          </a:p>
        </p:txBody>
      </p:sp>
    </p:spTree>
    <p:extLst>
      <p:ext uri="{BB962C8B-B14F-4D97-AF65-F5344CB8AC3E}">
        <p14:creationId xmlns:p14="http://schemas.microsoft.com/office/powerpoint/2010/main" val="3580907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68</a:t>
            </a:fld>
            <a:endParaRPr lang="en-US"/>
          </a:p>
        </p:txBody>
      </p:sp>
    </p:spTree>
    <p:extLst>
      <p:ext uri="{BB962C8B-B14F-4D97-AF65-F5344CB8AC3E}">
        <p14:creationId xmlns:p14="http://schemas.microsoft.com/office/powerpoint/2010/main" val="158639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2875" y="768350"/>
            <a:ext cx="6818313" cy="383698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Notizen </a:t>
            </a:r>
            <a:fld id="{AD141568-5488-4AC9-B82D-9F5CE1225E2A}" type="slidenum">
              <a:rPr lang="en-US" smtClean="0">
                <a:latin typeface="Arial" pitchFamily="34" charset="0"/>
              </a:rPr>
              <a:pPr/>
              <a:t>8</a:t>
            </a:fld>
            <a:endParaRPr lang="en-US" dirty="0">
              <a:latin typeface="Arial" pitchFamily="34" charset="0"/>
            </a:endParaRPr>
          </a:p>
        </p:txBody>
      </p:sp>
    </p:spTree>
    <p:extLst>
      <p:ext uri="{BB962C8B-B14F-4D97-AF65-F5344CB8AC3E}">
        <p14:creationId xmlns:p14="http://schemas.microsoft.com/office/powerpoint/2010/main" val="462713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69</a:t>
            </a:fld>
            <a:endParaRPr lang="en-US"/>
          </a:p>
        </p:txBody>
      </p:sp>
    </p:spTree>
    <p:extLst>
      <p:ext uri="{BB962C8B-B14F-4D97-AF65-F5344CB8AC3E}">
        <p14:creationId xmlns:p14="http://schemas.microsoft.com/office/powerpoint/2010/main" val="1269207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70</a:t>
            </a:fld>
            <a:endParaRPr lang="en-US"/>
          </a:p>
        </p:txBody>
      </p:sp>
    </p:spTree>
    <p:extLst>
      <p:ext uri="{BB962C8B-B14F-4D97-AF65-F5344CB8AC3E}">
        <p14:creationId xmlns:p14="http://schemas.microsoft.com/office/powerpoint/2010/main" val="35948406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71</a:t>
            </a:fld>
            <a:endParaRPr lang="en-US"/>
          </a:p>
        </p:txBody>
      </p:sp>
    </p:spTree>
    <p:extLst>
      <p:ext uri="{BB962C8B-B14F-4D97-AF65-F5344CB8AC3E}">
        <p14:creationId xmlns:p14="http://schemas.microsoft.com/office/powerpoint/2010/main" val="2619438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72</a:t>
            </a:fld>
            <a:endParaRPr lang="en-US"/>
          </a:p>
        </p:txBody>
      </p:sp>
    </p:spTree>
    <p:extLst>
      <p:ext uri="{BB962C8B-B14F-4D97-AF65-F5344CB8AC3E}">
        <p14:creationId xmlns:p14="http://schemas.microsoft.com/office/powerpoint/2010/main" val="3115999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73</a:t>
            </a:fld>
            <a:endParaRPr lang="en-US"/>
          </a:p>
        </p:txBody>
      </p:sp>
    </p:spTree>
    <p:extLst>
      <p:ext uri="{BB962C8B-B14F-4D97-AF65-F5344CB8AC3E}">
        <p14:creationId xmlns:p14="http://schemas.microsoft.com/office/powerpoint/2010/main" val="2788600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74</a:t>
            </a:fld>
            <a:endParaRPr lang="en-US"/>
          </a:p>
        </p:txBody>
      </p:sp>
    </p:spTree>
    <p:extLst>
      <p:ext uri="{BB962C8B-B14F-4D97-AF65-F5344CB8AC3E}">
        <p14:creationId xmlns:p14="http://schemas.microsoft.com/office/powerpoint/2010/main" val="3820651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75</a:t>
            </a:fld>
            <a:endParaRPr lang="en-US"/>
          </a:p>
        </p:txBody>
      </p:sp>
    </p:spTree>
    <p:extLst>
      <p:ext uri="{BB962C8B-B14F-4D97-AF65-F5344CB8AC3E}">
        <p14:creationId xmlns:p14="http://schemas.microsoft.com/office/powerpoint/2010/main" val="19333311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77</a:t>
            </a:fld>
            <a:endParaRPr lang="en-US"/>
          </a:p>
        </p:txBody>
      </p:sp>
    </p:spTree>
    <p:extLst>
      <p:ext uri="{BB962C8B-B14F-4D97-AF65-F5344CB8AC3E}">
        <p14:creationId xmlns:p14="http://schemas.microsoft.com/office/powerpoint/2010/main" val="3336816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78</a:t>
            </a:fld>
            <a:endParaRPr lang="en-US"/>
          </a:p>
        </p:txBody>
      </p:sp>
    </p:spTree>
    <p:extLst>
      <p:ext uri="{BB962C8B-B14F-4D97-AF65-F5344CB8AC3E}">
        <p14:creationId xmlns:p14="http://schemas.microsoft.com/office/powerpoint/2010/main" val="32365066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79</a:t>
            </a:fld>
            <a:endParaRPr lang="en-US"/>
          </a:p>
        </p:txBody>
      </p:sp>
    </p:spTree>
    <p:extLst>
      <p:ext uri="{BB962C8B-B14F-4D97-AF65-F5344CB8AC3E}">
        <p14:creationId xmlns:p14="http://schemas.microsoft.com/office/powerpoint/2010/main" val="3540773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2875" y="768350"/>
            <a:ext cx="6818313" cy="383698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Notizen </a:t>
            </a:r>
            <a:fld id="{AD141568-5488-4AC9-B82D-9F5CE1225E2A}" type="slidenum">
              <a:rPr lang="en-US" smtClean="0">
                <a:latin typeface="Arial" pitchFamily="34" charset="0"/>
              </a:rPr>
              <a:pPr/>
              <a:t>9</a:t>
            </a:fld>
            <a:endParaRPr lang="en-US" dirty="0">
              <a:latin typeface="Arial" pitchFamily="34" charset="0"/>
            </a:endParaRPr>
          </a:p>
        </p:txBody>
      </p:sp>
    </p:spTree>
    <p:extLst>
      <p:ext uri="{BB962C8B-B14F-4D97-AF65-F5344CB8AC3E}">
        <p14:creationId xmlns:p14="http://schemas.microsoft.com/office/powerpoint/2010/main" val="13734870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30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80</a:t>
            </a:fld>
            <a:endParaRPr lang="en-US"/>
          </a:p>
        </p:txBody>
      </p:sp>
    </p:spTree>
    <p:extLst>
      <p:ext uri="{BB962C8B-B14F-4D97-AF65-F5344CB8AC3E}">
        <p14:creationId xmlns:p14="http://schemas.microsoft.com/office/powerpoint/2010/main" val="37027239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81</a:t>
            </a:fld>
            <a:endParaRPr lang="en-US"/>
          </a:p>
        </p:txBody>
      </p:sp>
    </p:spTree>
    <p:extLst>
      <p:ext uri="{BB962C8B-B14F-4D97-AF65-F5344CB8AC3E}">
        <p14:creationId xmlns:p14="http://schemas.microsoft.com/office/powerpoint/2010/main" val="11445282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82</a:t>
            </a:fld>
            <a:endParaRPr lang="en-US"/>
          </a:p>
        </p:txBody>
      </p:sp>
    </p:spTree>
    <p:extLst>
      <p:ext uri="{BB962C8B-B14F-4D97-AF65-F5344CB8AC3E}">
        <p14:creationId xmlns:p14="http://schemas.microsoft.com/office/powerpoint/2010/main" val="1477219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83</a:t>
            </a:fld>
            <a:endParaRPr lang="en-US"/>
          </a:p>
        </p:txBody>
      </p:sp>
    </p:spTree>
    <p:extLst>
      <p:ext uri="{BB962C8B-B14F-4D97-AF65-F5344CB8AC3E}">
        <p14:creationId xmlns:p14="http://schemas.microsoft.com/office/powerpoint/2010/main" val="31965647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84</a:t>
            </a:fld>
            <a:endParaRPr lang="en-US"/>
          </a:p>
        </p:txBody>
      </p:sp>
    </p:spTree>
    <p:extLst>
      <p:ext uri="{BB962C8B-B14F-4D97-AF65-F5344CB8AC3E}">
        <p14:creationId xmlns:p14="http://schemas.microsoft.com/office/powerpoint/2010/main" val="2044935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85</a:t>
            </a:fld>
            <a:endParaRPr lang="en-US"/>
          </a:p>
        </p:txBody>
      </p:sp>
    </p:spTree>
    <p:extLst>
      <p:ext uri="{BB962C8B-B14F-4D97-AF65-F5344CB8AC3E}">
        <p14:creationId xmlns:p14="http://schemas.microsoft.com/office/powerpoint/2010/main" val="30508315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87</a:t>
            </a:fld>
            <a:endParaRPr lang="en-US"/>
          </a:p>
        </p:txBody>
      </p:sp>
    </p:spTree>
    <p:extLst>
      <p:ext uri="{BB962C8B-B14F-4D97-AF65-F5344CB8AC3E}">
        <p14:creationId xmlns:p14="http://schemas.microsoft.com/office/powerpoint/2010/main" val="1804226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89</a:t>
            </a:fld>
            <a:endParaRPr lang="en-US"/>
          </a:p>
        </p:txBody>
      </p:sp>
    </p:spTree>
    <p:extLst>
      <p:ext uri="{BB962C8B-B14F-4D97-AF65-F5344CB8AC3E}">
        <p14:creationId xmlns:p14="http://schemas.microsoft.com/office/powerpoint/2010/main" val="39245272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90</a:t>
            </a:fld>
            <a:endParaRPr lang="en-US"/>
          </a:p>
        </p:txBody>
      </p:sp>
    </p:spTree>
    <p:extLst>
      <p:ext uri="{BB962C8B-B14F-4D97-AF65-F5344CB8AC3E}">
        <p14:creationId xmlns:p14="http://schemas.microsoft.com/office/powerpoint/2010/main" val="1221350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91</a:t>
            </a:fld>
            <a:endParaRPr lang="en-US"/>
          </a:p>
        </p:txBody>
      </p:sp>
    </p:spTree>
    <p:extLst>
      <p:ext uri="{BB962C8B-B14F-4D97-AF65-F5344CB8AC3E}">
        <p14:creationId xmlns:p14="http://schemas.microsoft.com/office/powerpoint/2010/main" val="2851830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xfrm>
            <a:off x="-160338" y="830263"/>
            <a:ext cx="7361238" cy="4141787"/>
          </a:xfrm>
          <a:noFill/>
        </p:spPr>
      </p:sp>
      <p:sp>
        <p:nvSpPr>
          <p:cNvPr id="181251" name="Rectangle 3"/>
          <p:cNvSpPr>
            <a:spLocks noGrp="1" noChangeArrowheads="1"/>
          </p:cNvSpPr>
          <p:nvPr>
            <p:ph type="body" idx="1"/>
          </p:nvPr>
        </p:nvSpPr>
        <p:spPr/>
        <p:txBody>
          <a:bodyPr/>
          <a:lstStyle/>
          <a:p>
            <a:endParaRPr lang="en-US" dirty="0" smtClean="0"/>
          </a:p>
        </p:txBody>
      </p:sp>
    </p:spTree>
    <p:extLst>
      <p:ext uri="{BB962C8B-B14F-4D97-AF65-F5344CB8AC3E}">
        <p14:creationId xmlns:p14="http://schemas.microsoft.com/office/powerpoint/2010/main" val="22333144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92</a:t>
            </a:fld>
            <a:endParaRPr lang="en-US"/>
          </a:p>
        </p:txBody>
      </p:sp>
    </p:spTree>
    <p:extLst>
      <p:ext uri="{BB962C8B-B14F-4D97-AF65-F5344CB8AC3E}">
        <p14:creationId xmlns:p14="http://schemas.microsoft.com/office/powerpoint/2010/main" val="1434078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101</a:t>
            </a:fld>
            <a:endParaRPr lang="en-US"/>
          </a:p>
        </p:txBody>
      </p:sp>
    </p:spTree>
    <p:extLst>
      <p:ext uri="{BB962C8B-B14F-4D97-AF65-F5344CB8AC3E}">
        <p14:creationId xmlns:p14="http://schemas.microsoft.com/office/powerpoint/2010/main" val="29841830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102</a:t>
            </a:fld>
            <a:endParaRPr lang="en-US"/>
          </a:p>
        </p:txBody>
      </p:sp>
    </p:spTree>
    <p:extLst>
      <p:ext uri="{BB962C8B-B14F-4D97-AF65-F5344CB8AC3E}">
        <p14:creationId xmlns:p14="http://schemas.microsoft.com/office/powerpoint/2010/main" val="36525682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103</a:t>
            </a:fld>
            <a:endParaRPr lang="en-US"/>
          </a:p>
        </p:txBody>
      </p:sp>
    </p:spTree>
    <p:extLst>
      <p:ext uri="{BB962C8B-B14F-4D97-AF65-F5344CB8AC3E}">
        <p14:creationId xmlns:p14="http://schemas.microsoft.com/office/powerpoint/2010/main" val="17063384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104</a:t>
            </a:fld>
            <a:endParaRPr lang="en-US"/>
          </a:p>
        </p:txBody>
      </p:sp>
    </p:spTree>
    <p:extLst>
      <p:ext uri="{BB962C8B-B14F-4D97-AF65-F5344CB8AC3E}">
        <p14:creationId xmlns:p14="http://schemas.microsoft.com/office/powerpoint/2010/main" val="300777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105</a:t>
            </a:fld>
            <a:endParaRPr lang="en-US"/>
          </a:p>
        </p:txBody>
      </p:sp>
    </p:spTree>
    <p:extLst>
      <p:ext uri="{BB962C8B-B14F-4D97-AF65-F5344CB8AC3E}">
        <p14:creationId xmlns:p14="http://schemas.microsoft.com/office/powerpoint/2010/main" val="19914206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106</a:t>
            </a:fld>
            <a:endParaRPr lang="en-US"/>
          </a:p>
        </p:txBody>
      </p:sp>
    </p:spTree>
    <p:extLst>
      <p:ext uri="{BB962C8B-B14F-4D97-AF65-F5344CB8AC3E}">
        <p14:creationId xmlns:p14="http://schemas.microsoft.com/office/powerpoint/2010/main" val="38050005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107</a:t>
            </a:fld>
            <a:endParaRPr lang="en-US"/>
          </a:p>
        </p:txBody>
      </p:sp>
    </p:spTree>
    <p:extLst>
      <p:ext uri="{BB962C8B-B14F-4D97-AF65-F5344CB8AC3E}">
        <p14:creationId xmlns:p14="http://schemas.microsoft.com/office/powerpoint/2010/main" val="36302998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2875" y="768350"/>
            <a:ext cx="6818313" cy="3836988"/>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r>
              <a:rPr lang="en-US" smtClean="0">
                <a:latin typeface="Arial" pitchFamily="34" charset="0"/>
              </a:rPr>
              <a:t>Notizen </a:t>
            </a:r>
            <a:fld id="{AD141568-5488-4AC9-B82D-9F5CE1225E2A}" type="slidenum">
              <a:rPr lang="en-US" smtClean="0">
                <a:latin typeface="Arial" pitchFamily="34" charset="0"/>
              </a:rPr>
              <a:pPr/>
              <a:t>108</a:t>
            </a:fld>
            <a:endParaRPr lang="en-US" dirty="0">
              <a:latin typeface="Arial" pitchFamily="34" charset="0"/>
            </a:endParaRPr>
          </a:p>
        </p:txBody>
      </p:sp>
    </p:spTree>
    <p:extLst>
      <p:ext uri="{BB962C8B-B14F-4D97-AF65-F5344CB8AC3E}">
        <p14:creationId xmlns:p14="http://schemas.microsoft.com/office/powerpoint/2010/main" val="6663486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109</a:t>
            </a:fld>
            <a:endParaRPr lang="en-US" dirty="0">
              <a:solidFill>
                <a:srgbClr val="000000"/>
              </a:solidFill>
              <a:latin typeface="Arial" pitchFamily="34" charset="0"/>
            </a:endParaRPr>
          </a:p>
        </p:txBody>
      </p:sp>
    </p:spTree>
    <p:extLst>
      <p:ext uri="{BB962C8B-B14F-4D97-AF65-F5344CB8AC3E}">
        <p14:creationId xmlns:p14="http://schemas.microsoft.com/office/powerpoint/2010/main" val="293231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2875" y="768350"/>
            <a:ext cx="6818313" cy="3836988"/>
          </a:xfrm>
        </p:spPr>
      </p:sp>
      <p:sp>
        <p:nvSpPr>
          <p:cNvPr id="3" name="Notizenplatzhalter 2"/>
          <p:cNvSpPr>
            <a:spLocks noGrp="1"/>
          </p:cNvSpPr>
          <p:nvPr>
            <p:ph type="body" idx="1"/>
          </p:nvPr>
        </p:nvSpPr>
        <p:spPr/>
        <p:txBody>
          <a:bodyPr/>
          <a:lstStyle/>
          <a:p>
            <a:pPr marL="184030" lvl="1" indent="-182309">
              <a:lnSpc>
                <a:spcPct val="110000"/>
              </a:lnSpc>
              <a:buClr>
                <a:srgbClr val="00646E"/>
              </a:buClr>
              <a:buSzPts val="1400"/>
              <a:buFont typeface="Arial" panose="020B0604020202020204" pitchFamily="34" charset="0"/>
              <a:buChar char="•"/>
            </a:pPr>
            <a:r>
              <a:rPr lang="en-US" sz="1600" dirty="0"/>
              <a:t>Software Library written in C</a:t>
            </a:r>
          </a:p>
          <a:p>
            <a:pPr marL="184030" lvl="1" indent="-182309">
              <a:lnSpc>
                <a:spcPct val="110000"/>
              </a:lnSpc>
              <a:buClr>
                <a:srgbClr val="00646E"/>
              </a:buClr>
              <a:buSzPts val="1400"/>
              <a:buFont typeface="Arial" panose="020B0604020202020204" pitchFamily="34" charset="0"/>
              <a:buChar char="•"/>
            </a:pPr>
            <a:endParaRPr lang="en-US" sz="1600" dirty="0"/>
          </a:p>
          <a:p>
            <a:pPr marL="184030" lvl="1" indent="-182309">
              <a:lnSpc>
                <a:spcPct val="110000"/>
              </a:lnSpc>
              <a:buClr>
                <a:srgbClr val="00646E"/>
              </a:buClr>
              <a:buSzPts val="1400"/>
              <a:buFont typeface="Arial" panose="020B0604020202020204" pitchFamily="34" charset="0"/>
              <a:buChar char="•"/>
            </a:pPr>
            <a:r>
              <a:rPr lang="de-DE" sz="1600" dirty="0" err="1"/>
              <a:t>Footprint</a:t>
            </a:r>
            <a:r>
              <a:rPr lang="de-DE" sz="1600" dirty="0"/>
              <a:t>: </a:t>
            </a:r>
            <a:br>
              <a:rPr lang="de-DE" sz="1600" dirty="0"/>
            </a:br>
            <a:r>
              <a:rPr lang="en-US" sz="1600" dirty="0" err="1"/>
              <a:t>MindConnect</a:t>
            </a:r>
            <a:r>
              <a:rPr lang="en-US" sz="1600" dirty="0"/>
              <a:t> LIB binary ~170KB</a:t>
            </a:r>
            <a:br>
              <a:rPr lang="en-US" sz="1600" dirty="0"/>
            </a:br>
            <a:r>
              <a:rPr lang="en-US" sz="1600" dirty="0"/>
              <a:t>RAM ~64KB + additional buffers for user data</a:t>
            </a:r>
            <a:br>
              <a:rPr lang="en-US" sz="1600" dirty="0"/>
            </a:br>
            <a:r>
              <a:rPr lang="en-US" sz="1600" dirty="0"/>
              <a:t>Used system LIBs (</a:t>
            </a:r>
            <a:r>
              <a:rPr lang="en-US" sz="1600" dirty="0" err="1"/>
              <a:t>libcurl</a:t>
            </a:r>
            <a:r>
              <a:rPr lang="en-US" sz="1600" dirty="0"/>
              <a:t>, </a:t>
            </a:r>
            <a:r>
              <a:rPr lang="en-US" sz="1600" dirty="0" err="1"/>
              <a:t>openSSL</a:t>
            </a:r>
            <a:r>
              <a:rPr lang="en-US" sz="1600" dirty="0"/>
              <a:t>) ~780KB</a:t>
            </a:r>
          </a:p>
          <a:p>
            <a:pPr marL="184030" lvl="1" indent="-182309">
              <a:lnSpc>
                <a:spcPct val="110000"/>
              </a:lnSpc>
              <a:buClr>
                <a:srgbClr val="00646E"/>
              </a:buClr>
              <a:buSzPts val="1400"/>
              <a:buFont typeface="Arial" panose="020B0604020202020204" pitchFamily="34" charset="0"/>
              <a:buChar char="•"/>
            </a:pPr>
            <a:endParaRPr lang="en-US" sz="1600" dirty="0"/>
          </a:p>
          <a:p>
            <a:pPr marL="184030" lvl="1" indent="-182309">
              <a:lnSpc>
                <a:spcPct val="110000"/>
              </a:lnSpc>
              <a:buClr>
                <a:srgbClr val="00646E"/>
              </a:buClr>
              <a:buSzPts val="1400"/>
              <a:buFont typeface="Arial" panose="020B0604020202020204" pitchFamily="34" charset="0"/>
              <a:buChar char="•"/>
            </a:pPr>
            <a:r>
              <a:rPr lang="en-US" sz="1600" dirty="0"/>
              <a:t>Integrates into any device: Scope ranges from small ARM/MIPS based services to large Windows or Linux PCs</a:t>
            </a:r>
          </a:p>
          <a:p>
            <a:pPr marL="184030" lvl="1" indent="-182309">
              <a:lnSpc>
                <a:spcPct val="110000"/>
              </a:lnSpc>
              <a:buClr>
                <a:srgbClr val="00646E"/>
              </a:buClr>
              <a:buSzPts val="1400"/>
              <a:buFont typeface="Arial" panose="020B0604020202020204" pitchFamily="34" charset="0"/>
              <a:buChar char="•"/>
            </a:pPr>
            <a:endParaRPr lang="en-US" sz="1600" dirty="0"/>
          </a:p>
          <a:p>
            <a:pPr marL="184030" lvl="1" indent="-182309">
              <a:lnSpc>
                <a:spcPct val="110000"/>
              </a:lnSpc>
              <a:buClr>
                <a:srgbClr val="00646E"/>
              </a:buClr>
              <a:buSzPts val="1400"/>
              <a:buFont typeface="Arial" panose="020B0604020202020204" pitchFamily="34" charset="0"/>
              <a:buChar char="•"/>
            </a:pPr>
            <a:r>
              <a:rPr lang="en-US" sz="1600" dirty="0"/>
              <a:t>Enables secure connectivity from an onsite device to the MindSphere platform (e.g. authentication, encryption)</a:t>
            </a:r>
          </a:p>
          <a:p>
            <a:pPr marL="184030" lvl="1" indent="-182309">
              <a:lnSpc>
                <a:spcPct val="110000"/>
              </a:lnSpc>
              <a:buClr>
                <a:srgbClr val="00646E"/>
              </a:buClr>
              <a:buSzPts val="1400"/>
              <a:buFont typeface="Arial" panose="020B0604020202020204" pitchFamily="34" charset="0"/>
              <a:buChar char="•"/>
            </a:pPr>
            <a:endParaRPr lang="en-US" sz="1600" dirty="0"/>
          </a:p>
          <a:p>
            <a:pPr marL="184030" lvl="1" indent="-182309">
              <a:lnSpc>
                <a:spcPct val="110000"/>
              </a:lnSpc>
              <a:buClr>
                <a:srgbClr val="00646E"/>
              </a:buClr>
              <a:buSzPts val="1400"/>
              <a:buFont typeface="Arial" panose="020B0604020202020204" pitchFamily="34" charset="0"/>
              <a:buChar char="•"/>
            </a:pPr>
            <a:r>
              <a:rPr lang="en-US" sz="1600" dirty="0"/>
              <a:t>Communication is firewall friendly via </a:t>
            </a:r>
            <a:r>
              <a:rPr lang="en-US" sz="1600" dirty="0" err="1"/>
              <a:t>RESTfull</a:t>
            </a:r>
            <a:r>
              <a:rPr lang="en-US" sz="1600" dirty="0"/>
              <a:t> API</a:t>
            </a:r>
            <a:endParaRPr lang="de-DE" sz="1600" dirty="0"/>
          </a:p>
          <a:p>
            <a:pPr marL="184030" lvl="1" indent="-182309">
              <a:lnSpc>
                <a:spcPct val="110000"/>
              </a:lnSpc>
              <a:buClr>
                <a:srgbClr val="00646E"/>
              </a:buClr>
              <a:buSzPts val="1400"/>
              <a:buFont typeface="Arial" panose="020B0604020202020204" pitchFamily="34" charset="0"/>
              <a:buChar char="•"/>
            </a:pPr>
            <a:endParaRPr lang="en-US" sz="1600" dirty="0"/>
          </a:p>
          <a:p>
            <a:pPr marL="184030" lvl="1" indent="-182309">
              <a:lnSpc>
                <a:spcPct val="110000"/>
              </a:lnSpc>
              <a:buClr>
                <a:srgbClr val="00646E"/>
              </a:buClr>
              <a:buSzPts val="1400"/>
              <a:buFont typeface="Arial" panose="020B0604020202020204" pitchFamily="34" charset="0"/>
              <a:buChar char="•"/>
            </a:pPr>
            <a:r>
              <a:rPr lang="en-US" sz="1600" dirty="0"/>
              <a:t>It supports file transfer functionality: Max. 2 MB per file upload and max. 100 MB per file download</a:t>
            </a:r>
          </a:p>
          <a:p>
            <a:pPr marL="184030" lvl="1" indent="-182309">
              <a:lnSpc>
                <a:spcPct val="110000"/>
              </a:lnSpc>
              <a:buClr>
                <a:srgbClr val="00646E"/>
              </a:buClr>
              <a:buSzPts val="1400"/>
              <a:buFont typeface="Arial" panose="020B0604020202020204" pitchFamily="34" charset="0"/>
              <a:buChar char="•"/>
            </a:pPr>
            <a:endParaRPr lang="de-DE" sz="1600" dirty="0"/>
          </a:p>
          <a:p>
            <a:pPr marL="184030" lvl="1" indent="-182309">
              <a:lnSpc>
                <a:spcPct val="110000"/>
              </a:lnSpc>
              <a:buClr>
                <a:srgbClr val="00646E"/>
              </a:buClr>
              <a:buSzPts val="1400"/>
              <a:buFont typeface="Arial" panose="020B0604020202020204" pitchFamily="34" charset="0"/>
              <a:buChar char="•"/>
            </a:pPr>
            <a:r>
              <a:rPr lang="de-DE" sz="1600" dirty="0" err="1"/>
              <a:t>Local</a:t>
            </a:r>
            <a:r>
              <a:rPr lang="de-DE" sz="1600" dirty="0"/>
              <a:t> </a:t>
            </a:r>
            <a:r>
              <a:rPr lang="de-DE" sz="1600" dirty="0" err="1"/>
              <a:t>data</a:t>
            </a:r>
            <a:r>
              <a:rPr lang="de-DE" sz="1600" dirty="0"/>
              <a:t> </a:t>
            </a:r>
            <a:r>
              <a:rPr lang="de-DE" sz="1600" dirty="0" err="1"/>
              <a:t>buffering</a:t>
            </a:r>
            <a:r>
              <a:rPr lang="de-DE" sz="1600" dirty="0"/>
              <a:t> </a:t>
            </a:r>
            <a:r>
              <a:rPr lang="de-DE" sz="1600" dirty="0" err="1"/>
              <a:t>available</a:t>
            </a:r>
            <a:r>
              <a:rPr lang="de-DE" sz="1600" dirty="0"/>
              <a:t> (</a:t>
            </a:r>
            <a:r>
              <a:rPr lang="de-DE" sz="1600" dirty="0" err="1"/>
              <a:t>size</a:t>
            </a:r>
            <a:r>
              <a:rPr lang="de-DE" sz="1600" dirty="0"/>
              <a:t> </a:t>
            </a:r>
            <a:r>
              <a:rPr lang="de-DE" sz="1600" dirty="0" err="1"/>
              <a:t>depends</a:t>
            </a:r>
            <a:r>
              <a:rPr lang="de-DE" sz="1600" dirty="0"/>
              <a:t> on </a:t>
            </a:r>
            <a:r>
              <a:rPr lang="de-DE" sz="1600" dirty="0" err="1"/>
              <a:t>local</a:t>
            </a:r>
            <a:r>
              <a:rPr lang="de-DE" sz="1600" dirty="0"/>
              <a:t> </a:t>
            </a:r>
            <a:r>
              <a:rPr lang="de-DE" sz="1600" dirty="0" err="1"/>
              <a:t>system</a:t>
            </a:r>
            <a:r>
              <a:rPr lang="de-DE" sz="1600" dirty="0"/>
              <a:t>)</a:t>
            </a:r>
          </a:p>
          <a:p>
            <a:pPr marL="184030" lvl="1" indent="-182309">
              <a:lnSpc>
                <a:spcPct val="110000"/>
              </a:lnSpc>
              <a:buClr>
                <a:srgbClr val="00646E"/>
              </a:buClr>
              <a:buSzPts val="1400"/>
              <a:buFont typeface="Arial" panose="020B0604020202020204" pitchFamily="34" charset="0"/>
              <a:buChar char="•"/>
            </a:pPr>
            <a:endParaRPr lang="de-DE" sz="1600" dirty="0"/>
          </a:p>
          <a:p>
            <a:pPr marL="184030" lvl="1" indent="-182309">
              <a:lnSpc>
                <a:spcPct val="110000"/>
              </a:lnSpc>
              <a:buClr>
                <a:srgbClr val="00646E"/>
              </a:buClr>
              <a:buSzPts val="1400"/>
              <a:buFont typeface="Arial" panose="020B0604020202020204" pitchFamily="34" charset="0"/>
              <a:buChar char="•"/>
            </a:pPr>
            <a:r>
              <a:rPr lang="de-DE" sz="1600" dirty="0"/>
              <a:t>Supports </a:t>
            </a:r>
            <a:r>
              <a:rPr lang="de-DE" sz="1600" dirty="0" err="1"/>
              <a:t>programming</a:t>
            </a:r>
            <a:r>
              <a:rPr lang="de-DE" sz="1600" dirty="0"/>
              <a:t> </a:t>
            </a:r>
            <a:r>
              <a:rPr lang="de-DE" sz="1600" dirty="0" err="1"/>
              <a:t>of</a:t>
            </a:r>
            <a:r>
              <a:rPr lang="de-DE" sz="1600" dirty="0"/>
              <a:t> </a:t>
            </a:r>
            <a:r>
              <a:rPr lang="de-DE" sz="1600" dirty="0" err="1"/>
              <a:t>logical</a:t>
            </a:r>
            <a:r>
              <a:rPr lang="de-DE" sz="1600" dirty="0"/>
              <a:t> </a:t>
            </a:r>
            <a:r>
              <a:rPr lang="de-DE" sz="1600" dirty="0" err="1"/>
              <a:t>workflows</a:t>
            </a:r>
            <a:r>
              <a:rPr lang="de-DE" sz="1600" dirty="0"/>
              <a:t> </a:t>
            </a:r>
            <a:r>
              <a:rPr lang="de-DE" sz="1600" dirty="0" err="1"/>
              <a:t>to</a:t>
            </a:r>
            <a:r>
              <a:rPr lang="de-DE" sz="1600" dirty="0"/>
              <a:t> </a:t>
            </a:r>
            <a:r>
              <a:rPr lang="de-DE" sz="1600" dirty="0" err="1"/>
              <a:t>optimize</a:t>
            </a:r>
            <a:r>
              <a:rPr lang="de-DE" sz="1600" dirty="0"/>
              <a:t> </a:t>
            </a:r>
            <a:r>
              <a:rPr lang="de-DE" sz="1600" dirty="0" err="1"/>
              <a:t>data</a:t>
            </a:r>
            <a:r>
              <a:rPr lang="de-DE" sz="1600" dirty="0"/>
              <a:t> </a:t>
            </a:r>
            <a:r>
              <a:rPr lang="de-DE" sz="1600" dirty="0" err="1"/>
              <a:t>collection</a:t>
            </a:r>
            <a:r>
              <a:rPr lang="de-DE" sz="1600" dirty="0"/>
              <a:t> </a:t>
            </a:r>
            <a:r>
              <a:rPr lang="de-DE" sz="1600" dirty="0" err="1"/>
              <a:t>and</a:t>
            </a:r>
            <a:r>
              <a:rPr lang="de-DE" sz="1600" dirty="0"/>
              <a:t> </a:t>
            </a:r>
            <a:r>
              <a:rPr lang="de-DE" sz="1600" dirty="0" err="1"/>
              <a:t>upload</a:t>
            </a:r>
            <a:r>
              <a:rPr lang="de-DE" sz="1600" dirty="0"/>
              <a:t> (e.g., send </a:t>
            </a:r>
            <a:r>
              <a:rPr lang="de-DE" sz="1600" dirty="0" err="1"/>
              <a:t>data</a:t>
            </a:r>
            <a:r>
              <a:rPr lang="de-DE" sz="1600" dirty="0"/>
              <a:t> </a:t>
            </a:r>
            <a:r>
              <a:rPr lang="de-DE" sz="1600" dirty="0" err="1"/>
              <a:t>only</a:t>
            </a:r>
            <a:r>
              <a:rPr lang="de-DE" sz="1600" dirty="0"/>
              <a:t> </a:t>
            </a:r>
            <a:r>
              <a:rPr lang="de-DE" sz="1600" dirty="0" err="1"/>
              <a:t>if</a:t>
            </a:r>
            <a:r>
              <a:rPr lang="de-DE" sz="1600" dirty="0"/>
              <a:t> </a:t>
            </a:r>
            <a:r>
              <a:rPr lang="de-DE" sz="1600" dirty="0" err="1"/>
              <a:t>one</a:t>
            </a:r>
            <a:r>
              <a:rPr lang="de-DE" sz="1600" dirty="0"/>
              <a:t> </a:t>
            </a:r>
            <a:r>
              <a:rPr lang="de-DE" sz="1600" dirty="0" err="1"/>
              <a:t>condition</a:t>
            </a:r>
            <a:r>
              <a:rPr lang="de-DE" sz="1600" dirty="0"/>
              <a:t> </a:t>
            </a:r>
            <a:r>
              <a:rPr lang="de-DE" sz="1600" dirty="0" err="1"/>
              <a:t>applies</a:t>
            </a:r>
            <a:r>
              <a:rPr lang="de-DE" sz="1600" dirty="0"/>
              <a:t>)</a:t>
            </a:r>
          </a:p>
          <a:p>
            <a:pPr marL="184030" lvl="1" indent="-182309">
              <a:lnSpc>
                <a:spcPct val="110000"/>
              </a:lnSpc>
              <a:buClr>
                <a:srgbClr val="00646E"/>
              </a:buClr>
              <a:buSzPts val="1400"/>
              <a:buFont typeface="Arial" panose="020B0604020202020204" pitchFamily="34" charset="0"/>
              <a:buChar char="•"/>
            </a:pPr>
            <a:endParaRPr lang="de-DE" sz="1600" dirty="0"/>
          </a:p>
          <a:p>
            <a:pPr marL="184030" lvl="1" indent="-182309">
              <a:lnSpc>
                <a:spcPct val="110000"/>
              </a:lnSpc>
              <a:buClr>
                <a:srgbClr val="00646E"/>
              </a:buClr>
              <a:buSzPts val="1400"/>
              <a:buFont typeface="Arial" panose="020B0604020202020204" pitchFamily="34" charset="0"/>
              <a:buChar char="•"/>
            </a:pPr>
            <a:r>
              <a:rPr lang="de-DE" sz="1600" dirty="0"/>
              <a:t>Custom </a:t>
            </a:r>
            <a:r>
              <a:rPr lang="de-DE" sz="1600" dirty="0" err="1"/>
              <a:t>data</a:t>
            </a:r>
            <a:r>
              <a:rPr lang="de-DE" sz="1600" dirty="0"/>
              <a:t> </a:t>
            </a:r>
            <a:r>
              <a:rPr lang="de-DE" sz="1600" dirty="0" err="1"/>
              <a:t>parser</a:t>
            </a:r>
            <a:r>
              <a:rPr lang="de-DE" sz="1600" dirty="0"/>
              <a:t> </a:t>
            </a:r>
            <a:r>
              <a:rPr lang="de-DE" sz="1600" dirty="0" err="1"/>
              <a:t>available</a:t>
            </a:r>
            <a:r>
              <a:rPr lang="de-DE" sz="1600" dirty="0"/>
              <a:t> </a:t>
            </a:r>
            <a:r>
              <a:rPr lang="de-DE" sz="1600" dirty="0" err="1"/>
              <a:t>if</a:t>
            </a:r>
            <a:r>
              <a:rPr lang="de-DE" sz="1600" dirty="0"/>
              <a:t> </a:t>
            </a:r>
            <a:r>
              <a:rPr lang="de-DE" sz="1600" dirty="0" err="1"/>
              <a:t>need</a:t>
            </a:r>
            <a:r>
              <a:rPr lang="de-DE" sz="1600" dirty="0"/>
              <a:t> </a:t>
            </a:r>
            <a:r>
              <a:rPr lang="de-DE" sz="1600" dirty="0" err="1"/>
              <a:t>to</a:t>
            </a:r>
            <a:r>
              <a:rPr lang="de-DE" sz="1600" dirty="0"/>
              <a:t> send </a:t>
            </a:r>
            <a:r>
              <a:rPr lang="de-DE" sz="1600" dirty="0" err="1"/>
              <a:t>other</a:t>
            </a:r>
            <a:r>
              <a:rPr lang="de-DE" sz="1600" dirty="0"/>
              <a:t> </a:t>
            </a:r>
            <a:r>
              <a:rPr lang="de-DE" sz="1600" dirty="0" err="1"/>
              <a:t>data</a:t>
            </a:r>
            <a:r>
              <a:rPr lang="de-DE" sz="1600" dirty="0"/>
              <a:t> </a:t>
            </a:r>
            <a:r>
              <a:rPr lang="de-DE" sz="1600" dirty="0" err="1"/>
              <a:t>types</a:t>
            </a:r>
            <a:r>
              <a:rPr lang="de-DE" sz="1600" dirty="0"/>
              <a:t> </a:t>
            </a:r>
            <a:r>
              <a:rPr lang="de-DE" sz="1600" dirty="0" err="1"/>
              <a:t>than</a:t>
            </a:r>
            <a:r>
              <a:rPr lang="de-DE" sz="1600" dirty="0"/>
              <a:t> </a:t>
            </a:r>
            <a:r>
              <a:rPr lang="de-DE" sz="1600" dirty="0" err="1"/>
              <a:t>timeseries</a:t>
            </a:r>
            <a:endParaRPr lang="en-US" sz="1600" dirty="0"/>
          </a:p>
        </p:txBody>
      </p:sp>
      <p:sp>
        <p:nvSpPr>
          <p:cNvPr id="4" name="Foliennummernplatzhalter 3"/>
          <p:cNvSpPr>
            <a:spLocks noGrp="1"/>
          </p:cNvSpPr>
          <p:nvPr>
            <p:ph type="sldNum" sz="quarter" idx="10"/>
          </p:nvPr>
        </p:nvSpPr>
        <p:spPr/>
        <p:txBody>
          <a:bodyPr/>
          <a:lstStyle/>
          <a:p>
            <a:r>
              <a:rPr lang="en-US" smtClean="0">
                <a:latin typeface="Arial" pitchFamily="34" charset="0"/>
              </a:rPr>
              <a:t>Notizen </a:t>
            </a:r>
            <a:fld id="{AD141568-5488-4AC9-B82D-9F5CE1225E2A}" type="slidenum">
              <a:rPr lang="en-US" smtClean="0">
                <a:latin typeface="Arial" pitchFamily="34" charset="0"/>
              </a:rPr>
              <a:pPr/>
              <a:t>11</a:t>
            </a:fld>
            <a:endParaRPr lang="en-US" dirty="0">
              <a:latin typeface="Arial" pitchFamily="34" charset="0"/>
            </a:endParaRPr>
          </a:p>
        </p:txBody>
      </p:sp>
    </p:spTree>
    <p:extLst>
      <p:ext uri="{BB962C8B-B14F-4D97-AF65-F5344CB8AC3E}">
        <p14:creationId xmlns:p14="http://schemas.microsoft.com/office/powerpoint/2010/main" val="31188562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D22CA08-121E-44F4-A8B4-1C154DB46366}" type="slidenum">
              <a:rPr lang="en-US" smtClean="0"/>
              <a:t>110</a:t>
            </a:fld>
            <a:endParaRPr lang="en-US"/>
          </a:p>
        </p:txBody>
      </p:sp>
    </p:spTree>
    <p:extLst>
      <p:ext uri="{BB962C8B-B14F-4D97-AF65-F5344CB8AC3E}">
        <p14:creationId xmlns:p14="http://schemas.microsoft.com/office/powerpoint/2010/main" val="2121156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2875" y="768350"/>
            <a:ext cx="6818313" cy="383698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smtClean="0">
                <a:latin typeface="Arial" pitchFamily="34" charset="0"/>
              </a:rPr>
              <a:t>Notizen </a:t>
            </a:r>
            <a:fld id="{AD141568-5488-4AC9-B82D-9F5CE1225E2A}" type="slidenum">
              <a:rPr lang="en-US" smtClean="0">
                <a:latin typeface="Arial" pitchFamily="34" charset="0"/>
              </a:rPr>
              <a:pPr/>
              <a:t>12</a:t>
            </a:fld>
            <a:endParaRPr lang="en-US" dirty="0">
              <a:latin typeface="Arial" pitchFamily="34" charset="0"/>
            </a:endParaRPr>
          </a:p>
        </p:txBody>
      </p:sp>
    </p:spTree>
    <p:extLst>
      <p:ext uri="{BB962C8B-B14F-4D97-AF65-F5344CB8AC3E}">
        <p14:creationId xmlns:p14="http://schemas.microsoft.com/office/powerpoint/2010/main" val="14940935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customXml" Target="../../customXml/item58.xml"/><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customXml" Target="../../customXml/item5.xml"/><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customXml" Target="../../customXml/item33.xml"/><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customXml" Target="../../customXml/item2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customXml" Target="../../customXml/item20.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customXml" Target="../../customXml/item15.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slideMaster" Target="../slideMasters/slideMaster1.xml"/><Relationship Id="rId2" Type="http://schemas.openxmlformats.org/officeDocument/2006/relationships/tags" Target="../tags/tag66.xml"/><Relationship Id="rId1" Type="http://schemas.openxmlformats.org/officeDocument/2006/relationships/customXml" Target="../../customXml/item36.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customXml" Target="../../customXml/item8.xml"/><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customXml" Target="../../customXml/item39.xml"/><Relationship Id="rId5" Type="http://schemas.openxmlformats.org/officeDocument/2006/relationships/slideMaster" Target="../slideMasters/slideMaster1.xml"/><Relationship Id="rId4" Type="http://schemas.openxmlformats.org/officeDocument/2006/relationships/tags" Target="../tags/tag75.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customXml" Target="../../customXml/item52.xml"/><Relationship Id="rId5" Type="http://schemas.openxmlformats.org/officeDocument/2006/relationships/slideMaster" Target="../slideMasters/slideMaster1.xml"/><Relationship Id="rId4" Type="http://schemas.openxmlformats.org/officeDocument/2006/relationships/tags" Target="../tags/tag78.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customXml" Target="../../customXml/item32.xml"/><Relationship Id="rId6" Type="http://schemas.openxmlformats.org/officeDocument/2006/relationships/slideMaster" Target="../slideMasters/slideMaster1.xml"/><Relationship Id="rId5" Type="http://schemas.openxmlformats.org/officeDocument/2006/relationships/tags" Target="../tags/tag82.xml"/><Relationship Id="rId4" Type="http://schemas.openxmlformats.org/officeDocument/2006/relationships/tags" Target="../tags/tag8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slideMaster" Target="../slideMasters/slideMaster1.xml"/><Relationship Id="rId2" Type="http://schemas.openxmlformats.org/officeDocument/2006/relationships/tags" Target="../tags/tag83.xml"/><Relationship Id="rId1" Type="http://schemas.openxmlformats.org/officeDocument/2006/relationships/customXml" Target="../../customXml/item40.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customXml" Target="../../customXml/item38.xml"/><Relationship Id="rId6" Type="http://schemas.openxmlformats.org/officeDocument/2006/relationships/slideMaster" Target="../slideMasters/slideMaster1.xml"/><Relationship Id="rId5" Type="http://schemas.openxmlformats.org/officeDocument/2006/relationships/tags" Target="../tags/tag91.xml"/><Relationship Id="rId4" Type="http://schemas.openxmlformats.org/officeDocument/2006/relationships/tags" Target="../tags/tag90.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2.jpeg"/></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customXml" Target="../../customXml/item18.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8.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9.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customXml" Target="../../customXml/item30.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customXml" Target="../../customXml/item4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icture">
    <p:spTree>
      <p:nvGrpSpPr>
        <p:cNvPr id="1" name=""/>
        <p:cNvGrpSpPr/>
        <p:nvPr/>
      </p:nvGrpSpPr>
      <p:grpSpPr>
        <a:xfrm>
          <a:off x="0" y="0"/>
          <a:ext cx="0" cy="0"/>
          <a:chOff x="0" y="0"/>
          <a:chExt cx="0" cy="0"/>
        </a:xfrm>
      </p:grpSpPr>
      <p:pic>
        <p:nvPicPr>
          <p:cNvPr id="31" name="Grafik 30"/>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0"/>
            <a:ext cx="12190451" cy="6857128"/>
          </a:xfrm>
          <a:prstGeom prst="rect">
            <a:avLst/>
          </a:prstGeom>
        </p:spPr>
      </p:pic>
      <p:sp>
        <p:nvSpPr>
          <p:cNvPr id="4" name="cdtRectangle 115 Id57350"/>
          <p:cNvSpPr>
            <a:spLocks noGrp="1" noChangeArrowheads="1"/>
          </p:cNvSpPr>
          <p:nvPr>
            <p:ph type="ctrTitle"/>
            <p:custDataLst>
              <p:tags r:id="rId1"/>
            </p:custDataLst>
          </p:nvPr>
        </p:nvSpPr>
        <p:spPr bwMode="ltGray">
          <a:xfrm>
            <a:off x="626736" y="3462181"/>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smtClean="0"/>
              <a:t>Click to edit Master title style</a:t>
            </a:r>
            <a:endParaRPr lang="en-US" dirty="0" smtClean="0"/>
          </a:p>
        </p:txBody>
      </p:sp>
      <p:sp>
        <p:nvSpPr>
          <p:cNvPr id="5"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sp>
        <p:nvSpPr>
          <p:cNvPr id="9" name="Textplatzhalter 57343"/>
          <p:cNvSpPr>
            <a:spLocks noGrp="1"/>
          </p:cNvSpPr>
          <p:nvPr>
            <p:ph type="body" sz="quarter" idx="12" hasCustomPrompt="1"/>
          </p:nvPr>
        </p:nvSpPr>
        <p:spPr>
          <a:xfrm>
            <a:off x="626736" y="5907601"/>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6737" y="5907601"/>
            <a:ext cx="2338782" cy="324000"/>
          </a:xfrm>
        </p:spPr>
        <p:txBody>
          <a:bodyPr lIns="216000" tIns="90000" rIns="0" bIns="46800"/>
          <a:lstStyle>
            <a:lvl1pPr algn="l">
              <a:lnSpc>
                <a:spcPct val="100000"/>
              </a:lnSpc>
              <a:defRPr sz="999" b="1"/>
            </a:lvl1pPr>
            <a:lvl2pPr marL="1587" indent="0">
              <a:buNone/>
              <a:defRPr/>
            </a:lvl2pPr>
          </a:lstStyle>
          <a:p>
            <a:pPr lvl="0"/>
            <a:r>
              <a:rPr lang="de-DE" smtClean="0"/>
              <a:t>Please insert Restrictedity note</a:t>
            </a:r>
            <a:endParaRPr lang="de-DE" dirty="0" smtClean="0"/>
          </a:p>
        </p:txBody>
      </p:sp>
      <p:grpSp>
        <p:nvGrpSpPr>
          <p:cNvPr id="2" name="Gruppieren 31"/>
          <p:cNvGrpSpPr/>
          <p:nvPr userDrawn="1"/>
        </p:nvGrpSpPr>
        <p:grpSpPr>
          <a:xfrm>
            <a:off x="-215888" y="-216000"/>
            <a:ext cx="12622226" cy="7290000"/>
            <a:chOff x="-216000" y="-216000"/>
            <a:chExt cx="12628800" cy="7290000"/>
          </a:xfrm>
        </p:grpSpPr>
        <p:cxnSp>
          <p:nvCxnSpPr>
            <p:cNvPr id="33" name="Gerade Verbindung 3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rot="5400000">
              <a:off x="123228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94822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60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 name="Group 33"/>
          <p:cNvGrpSpPr>
            <a:grpSpLocks noChangeAspect="1"/>
          </p:cNvGrpSpPr>
          <p:nvPr userDrawn="1"/>
        </p:nvGrpSpPr>
        <p:grpSpPr bwMode="auto">
          <a:xfrm>
            <a:off x="9550189" y="323850"/>
            <a:ext cx="2157876" cy="914400"/>
            <a:chOff x="6019" y="204"/>
            <a:chExt cx="1360" cy="576"/>
          </a:xfrm>
        </p:grpSpPr>
        <p:sp>
          <p:nvSpPr>
            <p:cNvPr id="35"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6"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39808499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fr-FR"/>
          </a:p>
        </p:txBody>
      </p:sp>
      <p:sp>
        <p:nvSpPr>
          <p:cNvPr id="4" name="Bildplatzhalter 3"/>
          <p:cNvSpPr>
            <a:spLocks noGrp="1"/>
          </p:cNvSpPr>
          <p:nvPr>
            <p:ph type="pic" sz="quarter" idx="10"/>
          </p:nvPr>
        </p:nvSpPr>
        <p:spPr>
          <a:xfrm>
            <a:off x="0" y="1440000"/>
            <a:ext cx="12197647" cy="4752000"/>
          </a:xfrm>
        </p:spPr>
        <p:txBody>
          <a:bodyPr tIns="1800000"/>
          <a:lstStyle>
            <a:lvl1pPr algn="ctr">
              <a:defRPr/>
            </a:lvl1pPr>
          </a:lstStyle>
          <a:p>
            <a:r>
              <a:rPr lang="en-US" smtClean="0"/>
              <a:t>Click icon to add picture</a:t>
            </a:r>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537046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ngle large image without foo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fr-FR" dirty="0"/>
          </a:p>
        </p:txBody>
      </p:sp>
      <p:sp>
        <p:nvSpPr>
          <p:cNvPr id="4" name="Bildplatzhalter 3"/>
          <p:cNvSpPr>
            <a:spLocks noGrp="1"/>
          </p:cNvSpPr>
          <p:nvPr>
            <p:ph type="pic" sz="quarter" idx="10"/>
          </p:nvPr>
        </p:nvSpPr>
        <p:spPr>
          <a:xfrm>
            <a:off x="0" y="1440000"/>
            <a:ext cx="12197647" cy="5418000"/>
          </a:xfrm>
          <a:noFill/>
        </p:spPr>
        <p:txBody>
          <a:bodyPr tIns="1800000"/>
          <a:lstStyle>
            <a:lvl1pPr algn="ctr">
              <a:defRPr/>
            </a:lvl1pPr>
          </a:lstStyle>
          <a:p>
            <a:r>
              <a:rPr lang="en-US" smtClean="0"/>
              <a:t>Click icon to add picture</a:t>
            </a:r>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38348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bg1"/>
                </a:solidFill>
              </a:defRPr>
            </a:lvl1pPr>
          </a:lstStyle>
          <a:p>
            <a:r>
              <a:rPr lang="en-US" smtClean="0"/>
              <a:t>Click to edit Master title style</a:t>
            </a:r>
            <a:endParaRPr lang="fr-FR" dirty="0"/>
          </a:p>
        </p:txBody>
      </p:sp>
      <p:sp>
        <p:nvSpPr>
          <p:cNvPr id="4" name="Bildplatzhalter 3"/>
          <p:cNvSpPr>
            <a:spLocks noGrp="1"/>
          </p:cNvSpPr>
          <p:nvPr>
            <p:ph type="pic" sz="quarter" idx="10"/>
          </p:nvPr>
        </p:nvSpPr>
        <p:spPr>
          <a:xfrm>
            <a:off x="0" y="0"/>
            <a:ext cx="12190451" cy="6858000"/>
          </a:xfrm>
          <a:noFill/>
        </p:spPr>
        <p:txBody>
          <a:bodyPr tIns="1800000"/>
          <a:lstStyle>
            <a:lvl1pPr algn="ctr">
              <a:defRPr/>
            </a:lvl1pPr>
          </a:lstStyle>
          <a:p>
            <a:r>
              <a:rPr lang="en-US" smtClean="0"/>
              <a:t>Click icon to add picture</a:t>
            </a:r>
            <a:endParaRPr lang="fr-FR" dirty="0"/>
          </a:p>
        </p:txBody>
      </p:sp>
    </p:spTree>
    <p:extLst>
      <p:ext uri="{BB962C8B-B14F-4D97-AF65-F5344CB8AC3E}">
        <p14:creationId xmlns:p14="http://schemas.microsoft.com/office/powerpoint/2010/main" val="1649221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bleed color area Dynamic Petrol">
    <p:bg>
      <p:bgRef idx="1001">
        <a:schemeClr val="bg1"/>
      </p:bgRef>
    </p:bg>
    <p:spTree>
      <p:nvGrpSpPr>
        <p:cNvPr id="1" name=""/>
        <p:cNvGrpSpPr/>
        <p:nvPr/>
      </p:nvGrpSpPr>
      <p:grpSpPr>
        <a:xfrm>
          <a:off x="0" y="0"/>
          <a:ext cx="0" cy="0"/>
          <a:chOff x="0" y="0"/>
          <a:chExt cx="0" cy="0"/>
        </a:xfrm>
      </p:grpSpPr>
      <p:grpSp>
        <p:nvGrpSpPr>
          <p:cNvPr id="3" name="Gruppieren 6"/>
          <p:cNvGrpSpPr/>
          <p:nvPr userDrawn="1"/>
        </p:nvGrpSpPr>
        <p:grpSpPr>
          <a:xfrm>
            <a:off x="0" y="0"/>
            <a:ext cx="12192000" cy="6861907"/>
            <a:chOff x="0" y="0"/>
            <a:chExt cx="12198350" cy="6861907"/>
          </a:xfrm>
        </p:grpSpPr>
        <p:sp>
          <p:nvSpPr>
            <p:cNvPr id="4" name="Rechteck 3"/>
            <p:cNvSpPr/>
            <p:nvPr userDrawn="1"/>
          </p:nvSpPr>
          <p:spPr bwMode="auto">
            <a:xfrm>
              <a:off x="0" y="0"/>
              <a:ext cx="12198350" cy="6861907"/>
            </a:xfrm>
            <a:prstGeom prst="rect">
              <a:avLst/>
            </a:prstGeom>
            <a:solidFill>
              <a:schemeClr val="bg1"/>
            </a:solidFill>
            <a:ln>
              <a:noFill/>
            </a:ln>
            <a:effectLst/>
            <a:extLst/>
          </p:spPr>
          <p:txBody>
            <a:bodyPr wrap="square" lIns="108000" tIns="54000" rIns="108000" bIns="54000"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sp>
          <p:nvSpPr>
            <p:cNvPr id="6" name="Rechteck 5"/>
            <p:cNvSpPr/>
            <p:nvPr userDrawn="1"/>
          </p:nvSpPr>
          <p:spPr bwMode="auto">
            <a:xfrm>
              <a:off x="0" y="0"/>
              <a:ext cx="12198350" cy="6861907"/>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a:noFill/>
            </a:ln>
            <a:effectLst/>
            <a:extLst/>
          </p:spPr>
          <p:txBody>
            <a:bodyPr wrap="square" lIns="108000" tIns="54000" rIns="108000" bIns="54000"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grpSp>
      <p:sp>
        <p:nvSpPr>
          <p:cNvPr id="2" name="Titel 1"/>
          <p:cNvSpPr>
            <a:spLocks noGrp="1"/>
          </p:cNvSpPr>
          <p:nvPr>
            <p:ph type="title"/>
          </p:nvPr>
        </p:nvSpPr>
        <p:spPr/>
        <p:txBody>
          <a:bodyPr/>
          <a:lstStyle>
            <a:lvl1pPr>
              <a:defRPr>
                <a:solidFill>
                  <a:schemeClr val="bg1"/>
                </a:solidFill>
              </a:defRPr>
            </a:lvl1pPr>
          </a:lstStyle>
          <a:p>
            <a:r>
              <a:rPr lang="en-US" smtClean="0"/>
              <a:t>Click to edit Master title style</a:t>
            </a:r>
            <a:endParaRPr lang="fr-FR" dirty="0"/>
          </a:p>
        </p:txBody>
      </p:sp>
    </p:spTree>
    <p:extLst>
      <p:ext uri="{BB962C8B-B14F-4D97-AF65-F5344CB8AC3E}">
        <p14:creationId xmlns:p14="http://schemas.microsoft.com/office/powerpoint/2010/main" val="84540405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0"/>
            <a:ext cx="12192000" cy="6861907"/>
          </a:xfrm>
          <a:prstGeom prst="rect">
            <a:avLst/>
          </a:prstGeom>
          <a:solidFill>
            <a:srgbClr val="50BED7"/>
          </a:solidFill>
          <a:ln>
            <a:noFill/>
          </a:ln>
          <a:effectLst/>
          <a:extLst/>
        </p:spPr>
        <p:txBody>
          <a:bodyPr wrap="square" lIns="107944" tIns="53972" rIns="107944" bIns="53972"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lvl1pPr>
              <a:defRPr>
                <a:solidFill>
                  <a:schemeClr val="bg1"/>
                </a:solidFill>
              </a:defRPr>
            </a:lvl1pPr>
          </a:lstStyle>
          <a:p>
            <a:r>
              <a:rPr lang="en-US" smtClean="0"/>
              <a:t>Click to edit Master title style</a:t>
            </a:r>
            <a:endParaRPr lang="fr-FR" dirty="0"/>
          </a:p>
        </p:txBody>
      </p:sp>
    </p:spTree>
    <p:extLst>
      <p:ext uri="{BB962C8B-B14F-4D97-AF65-F5344CB8AC3E}">
        <p14:creationId xmlns:p14="http://schemas.microsoft.com/office/powerpoint/2010/main" val="153510737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object (large)" type="obj" preserve="1">
  <p:cSld name="1_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6" y="1440000"/>
            <a:ext cx="11081329" cy="4752000"/>
          </a:xfrm>
        </p:spPr>
        <p:txBody>
          <a:bodyPr/>
          <a:lstStyle>
            <a:lvl1pPr>
              <a:buFont typeface="Arial" pitchFamily="34" charset="0"/>
              <a:buNone/>
              <a:defRPr/>
            </a:lvl1p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190922219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smtClean="0"/>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8204689" cy="4752000"/>
          </a:xfrm>
        </p:spPr>
        <p:txBody>
          <a:bodyPr/>
          <a:lstStyle>
            <a:lvl1pPr>
              <a:buFont typeface="Arial" pitchFamily="34" charset="0"/>
              <a:buNone/>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74469412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smtClean="0"/>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6764477"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47970120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smtClean="0"/>
              <a:t>Click to edit Master title style</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p:custDataLst>
              <p:tags r:id="rId3"/>
            </p:custDataLst>
          </p:nvPr>
        </p:nvSpPr>
        <p:spPr>
          <a:xfrm>
            <a:off x="626737" y="1440000"/>
            <a:ext cx="5469263"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Click to 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Fifth level</a:t>
            </a:r>
            <a:endParaRPr lang="en-US" dirty="0" smtClean="0"/>
          </a:p>
        </p:txBody>
      </p:sp>
      <p:sp>
        <p:nvSpPr>
          <p:cNvPr id="4" name="cdtContent Placeholder 3 Id4"/>
          <p:cNvSpPr>
            <a:spLocks noGrp="1"/>
          </p:cNvSpPr>
          <p:nvPr>
            <p:ph sz="half" idx="2"/>
            <p:custDataLst>
              <p:tags r:id="rId4"/>
            </p:custDataLst>
          </p:nvPr>
        </p:nvSpPr>
        <p:spPr>
          <a:xfrm>
            <a:off x="6240388" y="1440000"/>
            <a:ext cx="5469263"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Click to 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Fifth level</a:t>
            </a:r>
            <a:endParaRPr lang="en-US" dirty="0" smtClean="0"/>
          </a:p>
        </p:txBody>
      </p:sp>
      <p:grpSp>
        <p:nvGrpSpPr>
          <p:cNvPr id="5"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144125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fr-FR" dirty="0"/>
          </a:p>
        </p:txBody>
      </p:sp>
      <p:sp>
        <p:nvSpPr>
          <p:cNvPr id="3" name="cdtContent Placeholder 2 Id3"/>
          <p:cNvSpPr>
            <a:spLocks noGrp="1"/>
          </p:cNvSpPr>
          <p:nvPr>
            <p:ph sz="half" idx="1"/>
            <p:custDataLst>
              <p:tags r:id="rId1"/>
            </p:custDataLst>
          </p:nvPr>
        </p:nvSpPr>
        <p:spPr>
          <a:xfrm>
            <a:off x="626737" y="1440000"/>
            <a:ext cx="5469263"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Click to 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Fifth level</a:t>
            </a:r>
            <a:endParaRPr lang="en-US" dirty="0" smtClean="0"/>
          </a:p>
        </p:txBody>
      </p:sp>
      <p:sp>
        <p:nvSpPr>
          <p:cNvPr id="5" name="Bildplatzhalter 4"/>
          <p:cNvSpPr>
            <a:spLocks noGrp="1"/>
          </p:cNvSpPr>
          <p:nvPr>
            <p:ph type="pic" sz="quarter" idx="10"/>
          </p:nvPr>
        </p:nvSpPr>
        <p:spPr>
          <a:xfrm>
            <a:off x="6240387" y="1440000"/>
            <a:ext cx="5469151" cy="2304000"/>
          </a:xfrm>
        </p:spPr>
        <p:txBody>
          <a:bodyPr tIns="648000"/>
          <a:lstStyle>
            <a:lvl1pPr algn="ctr">
              <a:defRPr/>
            </a:lvl1pPr>
          </a:lstStyle>
          <a:p>
            <a:r>
              <a:rPr lang="en-US" smtClean="0"/>
              <a:t>Click icon to add picture</a:t>
            </a:r>
            <a:endParaRPr lang="fr-FR"/>
          </a:p>
        </p:txBody>
      </p:sp>
      <p:sp>
        <p:nvSpPr>
          <p:cNvPr id="6" name="Bildplatzhalter 4"/>
          <p:cNvSpPr>
            <a:spLocks noGrp="1"/>
          </p:cNvSpPr>
          <p:nvPr>
            <p:ph type="pic" sz="quarter" idx="11"/>
          </p:nvPr>
        </p:nvSpPr>
        <p:spPr>
          <a:xfrm>
            <a:off x="6240387" y="3888000"/>
            <a:ext cx="5469151" cy="2304000"/>
          </a:xfrm>
        </p:spPr>
        <p:txBody>
          <a:bodyPr tIns="648000"/>
          <a:lstStyle>
            <a:lvl1pPr algn="ctr">
              <a:defRPr/>
            </a:lvl1pPr>
          </a:lstStyle>
          <a:p>
            <a:r>
              <a:rPr lang="en-US" smtClean="0"/>
              <a:t>Click icon to add picture</a:t>
            </a:r>
            <a:endParaRPr lang="fr-FR"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37072290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6736" y="3462181"/>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smtClean="0"/>
              <a:t>Click to edit Master title style</a:t>
            </a:r>
            <a:endParaRPr lang="en-US" dirty="0" smtClean="0"/>
          </a:p>
        </p:txBody>
      </p:sp>
      <p:sp>
        <p:nvSpPr>
          <p:cNvPr id="4"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sp>
        <p:nvSpPr>
          <p:cNvPr id="8" name="Textplatzhalter 57343"/>
          <p:cNvSpPr>
            <a:spLocks noGrp="1"/>
          </p:cNvSpPr>
          <p:nvPr>
            <p:ph type="body" sz="quarter" idx="12" hasCustomPrompt="1"/>
          </p:nvPr>
        </p:nvSpPr>
        <p:spPr>
          <a:xfrm>
            <a:off x="626736" y="5907601"/>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1" name="Textplatzhalter 57343"/>
          <p:cNvSpPr>
            <a:spLocks noGrp="1"/>
          </p:cNvSpPr>
          <p:nvPr>
            <p:ph type="body" sz="quarter" idx="13" hasCustomPrompt="1"/>
          </p:nvPr>
        </p:nvSpPr>
        <p:spPr>
          <a:xfrm>
            <a:off x="626737" y="5907601"/>
            <a:ext cx="2338782" cy="324000"/>
          </a:xfrm>
        </p:spPr>
        <p:txBody>
          <a:bodyPr lIns="216000" tIns="90000" rIns="0" bIns="46800"/>
          <a:lstStyle>
            <a:lvl1pPr algn="l">
              <a:lnSpc>
                <a:spcPct val="100000"/>
              </a:lnSpc>
              <a:defRPr sz="999" b="1"/>
            </a:lvl1pPr>
            <a:lvl2pPr marL="1587" indent="0">
              <a:buNone/>
              <a:defRPr/>
            </a:lvl2pPr>
          </a:lstStyle>
          <a:p>
            <a:pPr lvl="0"/>
            <a:r>
              <a:rPr lang="de-DE" smtClean="0"/>
              <a:t>Please insert Restrictedity note</a:t>
            </a:r>
            <a:endParaRPr lang="de-DE" dirty="0" smtClean="0"/>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 name="Group 33"/>
          <p:cNvGrpSpPr>
            <a:grpSpLocks noChangeAspect="1"/>
          </p:cNvGrpSpPr>
          <p:nvPr userDrawn="1"/>
        </p:nvGrpSpPr>
        <p:grpSpPr bwMode="auto">
          <a:xfrm>
            <a:off x="9550189" y="323850"/>
            <a:ext cx="2157876" cy="914400"/>
            <a:chOff x="6019" y="204"/>
            <a:chExt cx="1360" cy="576"/>
          </a:xfrm>
        </p:grpSpPr>
        <p:sp>
          <p:nvSpPr>
            <p:cNvPr id="3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138513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two images 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fr-FR"/>
          </a:p>
        </p:txBody>
      </p:sp>
      <p:sp>
        <p:nvSpPr>
          <p:cNvPr id="3" name="cdtContent Placeholder 2 Id3"/>
          <p:cNvSpPr>
            <a:spLocks noGrp="1"/>
          </p:cNvSpPr>
          <p:nvPr>
            <p:ph sz="half" idx="1"/>
            <p:custDataLst>
              <p:tags r:id="rId1"/>
            </p:custDataLst>
          </p:nvPr>
        </p:nvSpPr>
        <p:spPr>
          <a:xfrm>
            <a:off x="626736" y="1440000"/>
            <a:ext cx="5900927" cy="4752000"/>
          </a:xfrm>
          <a:solidFill>
            <a:schemeClr val="accent2"/>
          </a:solidFill>
          <a:ln w="9525">
            <a:noFill/>
            <a:miter lim="800000"/>
            <a:headEnd/>
            <a:tailEnd/>
          </a:ln>
        </p:spPr>
        <p:txBody>
          <a:bodyPr vert="horz" wrap="square" lIns="288000" tIns="252000" rIns="576000" bIns="25200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Click to 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Fifth level</a:t>
            </a:r>
            <a:endParaRPr lang="en-US" dirty="0" smtClean="0"/>
          </a:p>
        </p:txBody>
      </p:sp>
      <p:sp>
        <p:nvSpPr>
          <p:cNvPr id="5" name="Bildplatzhalter 4"/>
          <p:cNvSpPr>
            <a:spLocks noGrp="1"/>
          </p:cNvSpPr>
          <p:nvPr>
            <p:ph type="pic" sz="quarter" idx="10"/>
          </p:nvPr>
        </p:nvSpPr>
        <p:spPr>
          <a:xfrm>
            <a:off x="6240387" y="1746000"/>
            <a:ext cx="5469151" cy="1998000"/>
          </a:xfrm>
        </p:spPr>
        <p:txBody>
          <a:bodyPr tIns="648000"/>
          <a:lstStyle>
            <a:lvl1pPr algn="ctr">
              <a:defRPr/>
            </a:lvl1pPr>
          </a:lstStyle>
          <a:p>
            <a:r>
              <a:rPr lang="en-US" smtClean="0"/>
              <a:t>Click icon to add picture</a:t>
            </a:r>
            <a:endParaRPr lang="fr-FR"/>
          </a:p>
        </p:txBody>
      </p:sp>
      <p:sp>
        <p:nvSpPr>
          <p:cNvPr id="6" name="Bildplatzhalter 4"/>
          <p:cNvSpPr>
            <a:spLocks noGrp="1"/>
          </p:cNvSpPr>
          <p:nvPr>
            <p:ph type="pic" sz="quarter" idx="11"/>
          </p:nvPr>
        </p:nvSpPr>
        <p:spPr>
          <a:xfrm>
            <a:off x="6240387" y="3888000"/>
            <a:ext cx="5469151" cy="1998000"/>
          </a:xfrm>
        </p:spPr>
        <p:txBody>
          <a:bodyPr tIns="648000"/>
          <a:lstStyle>
            <a:lvl1pPr algn="ctr">
              <a:defRPr/>
            </a:lvl1pPr>
          </a:lstStyle>
          <a:p>
            <a:r>
              <a:rPr lang="en-US" smtClean="0"/>
              <a:t>Click icon to add picture</a:t>
            </a:r>
            <a:endParaRPr lang="fr-FR"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3070760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smtClean="0"/>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8204689" cy="230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dtContent Placeholder 12 Id13"/>
          <p:cNvSpPr>
            <a:spLocks noGrp="1"/>
          </p:cNvSpPr>
          <p:nvPr>
            <p:ph sz="quarter" idx="13"/>
            <p:custDataLst>
              <p:tags r:id="rId4"/>
            </p:custDataLst>
          </p:nvPr>
        </p:nvSpPr>
        <p:spPr>
          <a:xfrm>
            <a:off x="626736" y="3888000"/>
            <a:ext cx="8204689" cy="230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1289350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smtClean="0"/>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3598576"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dtContent Placeholder 12 Id13"/>
          <p:cNvSpPr>
            <a:spLocks noGrp="1"/>
          </p:cNvSpPr>
          <p:nvPr>
            <p:ph sz="quarter" idx="13"/>
            <p:custDataLst>
              <p:tags r:id="rId4"/>
            </p:custDataLst>
          </p:nvPr>
        </p:nvSpPr>
        <p:spPr>
          <a:xfrm>
            <a:off x="4368113" y="1440000"/>
            <a:ext cx="3598126"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cdtContent Placeholder 11 Id12"/>
          <p:cNvSpPr>
            <a:spLocks noGrp="1"/>
          </p:cNvSpPr>
          <p:nvPr>
            <p:ph sz="quarter" idx="14"/>
            <p:custDataLst>
              <p:tags r:id="rId5"/>
            </p:custDataLst>
          </p:nvPr>
        </p:nvSpPr>
        <p:spPr>
          <a:xfrm>
            <a:off x="8111525" y="1440000"/>
            <a:ext cx="3598126"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698284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p:custDataLst>
              <p:tags r:id="rId2"/>
            </p:custDataLst>
          </p:nvPr>
        </p:nvSpPr>
        <p:spPr>
          <a:xfrm>
            <a:off x="0" y="-1"/>
            <a:ext cx="1219200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smtClean="0"/>
              <a:t>Click to edit Master title style</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p:custDataLst>
              <p:tags r:id="rId3"/>
            </p:custDataLst>
          </p:nvPr>
        </p:nvSpPr>
        <p:spPr>
          <a:xfrm>
            <a:off x="626737" y="1440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Click to 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Fifth level</a:t>
            </a:r>
            <a:endParaRPr lang="en-US" dirty="0" smtClean="0"/>
          </a:p>
        </p:txBody>
      </p:sp>
      <p:sp>
        <p:nvSpPr>
          <p:cNvPr id="4" name="cdtContent Placeholder 3 Id4"/>
          <p:cNvSpPr>
            <a:spLocks noGrp="1"/>
          </p:cNvSpPr>
          <p:nvPr>
            <p:ph sz="quarter" idx="2"/>
            <p:custDataLst>
              <p:tags r:id="rId4"/>
            </p:custDataLst>
          </p:nvPr>
        </p:nvSpPr>
        <p:spPr>
          <a:xfrm>
            <a:off x="6240388" y="1440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Click to 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Fifth level</a:t>
            </a:r>
            <a:endParaRPr lang="en-US" dirty="0" smtClean="0"/>
          </a:p>
        </p:txBody>
      </p:sp>
      <p:sp>
        <p:nvSpPr>
          <p:cNvPr id="5" name="cdtContent Placeholder 4 Id5"/>
          <p:cNvSpPr>
            <a:spLocks noGrp="1"/>
          </p:cNvSpPr>
          <p:nvPr>
            <p:ph sz="quarter" idx="3"/>
            <p:custDataLst>
              <p:tags r:id="rId5"/>
            </p:custDataLst>
          </p:nvPr>
        </p:nvSpPr>
        <p:spPr>
          <a:xfrm>
            <a:off x="626737" y="3888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Click to 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Fifth level</a:t>
            </a:r>
            <a:endParaRPr lang="en-US" dirty="0" smtClean="0"/>
          </a:p>
        </p:txBody>
      </p:sp>
      <p:sp>
        <p:nvSpPr>
          <p:cNvPr id="6" name="cdtContent Placeholder 5 Id6"/>
          <p:cNvSpPr>
            <a:spLocks noGrp="1"/>
          </p:cNvSpPr>
          <p:nvPr>
            <p:ph sz="quarter" idx="4"/>
            <p:custDataLst>
              <p:tags r:id="rId6"/>
            </p:custDataLst>
          </p:nvPr>
        </p:nvSpPr>
        <p:spPr>
          <a:xfrm>
            <a:off x="6240388" y="3888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Click to 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smtClean="0">
                <a:ln>
                  <a:noFill/>
                </a:ln>
                <a:solidFill>
                  <a:srgbClr val="000000"/>
                </a:solidFill>
                <a:effectLst/>
                <a:uLnTx/>
                <a:uFillTx/>
                <a:latin typeface="Arial" pitchFamily="34" charset="0"/>
                <a:ea typeface="+mn-ea"/>
                <a:cs typeface="Arial" pitchFamily="34" charset="0"/>
              </a:rPr>
              <a:t>Fifth level</a:t>
            </a:r>
            <a:endParaRPr lang="en-US" dirty="0" smtClean="0"/>
          </a:p>
        </p:txBody>
      </p:sp>
      <p:grpSp>
        <p:nvGrpSpPr>
          <p:cNvPr id="7" name="Group 33"/>
          <p:cNvGrpSpPr>
            <a:grpSpLocks noChangeAspect="1"/>
          </p:cNvGrpSpPr>
          <p:nvPr userDrawn="1"/>
        </p:nvGrpSpPr>
        <p:grpSpPr bwMode="auto">
          <a:xfrm>
            <a:off x="9550189" y="323850"/>
            <a:ext cx="2157876" cy="914400"/>
            <a:chOff x="6019" y="204"/>
            <a:chExt cx="1360" cy="576"/>
          </a:xfrm>
        </p:grpSpPr>
        <p:sp>
          <p:nvSpPr>
            <p:cNvPr id="1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121978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smtClean="0"/>
              <a:t>Click to edit Master title style</a:t>
            </a:r>
            <a:endParaRPr lang="en-US" dirty="0"/>
          </a:p>
        </p:txBody>
      </p:sp>
      <p:sp>
        <p:nvSpPr>
          <p:cNvPr id="5" name="cdtTextplatzhalter 13 Id5"/>
          <p:cNvSpPr>
            <a:spLocks noGrp="1"/>
          </p:cNvSpPr>
          <p:nvPr>
            <p:ph type="body" sz="quarter" idx="13" hasCustomPrompt="1"/>
            <p:custDataLst>
              <p:tags r:id="rId3"/>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220875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smtClean="0"/>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8204689"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cdtTextplatzhalter 13 Id5"/>
          <p:cNvSpPr>
            <a:spLocks noGrp="1"/>
          </p:cNvSpPr>
          <p:nvPr>
            <p:ph type="body" sz="quarter" idx="13" hasCustomPrompt="1"/>
            <p:custDataLst>
              <p:tags r:id="rId4"/>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05467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smtClean="0"/>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6764477"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cdtTextplatzhalter 13 Id6"/>
          <p:cNvSpPr>
            <a:spLocks noGrp="1"/>
          </p:cNvSpPr>
          <p:nvPr>
            <p:ph type="body" sz="quarter" idx="13" hasCustomPrompt="1"/>
            <p:custDataLst>
              <p:tags r:id="rId4"/>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8761231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smtClean="0"/>
              <a:t>Click to edit Master title style</a:t>
            </a:r>
            <a:endParaRPr lang="en-US" dirty="0"/>
          </a:p>
        </p:txBody>
      </p:sp>
      <p:sp>
        <p:nvSpPr>
          <p:cNvPr id="3" name="cdtContent Placeholder 2 Id3"/>
          <p:cNvSpPr>
            <a:spLocks noGrp="1"/>
          </p:cNvSpPr>
          <p:nvPr>
            <p:ph idx="1"/>
            <p:custDataLst>
              <p:tags r:id="rId3"/>
            </p:custDataLst>
          </p:nvPr>
        </p:nvSpPr>
        <p:spPr>
          <a:xfrm>
            <a:off x="626737" y="1440000"/>
            <a:ext cx="4029901"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dtContent Placeholder 12 Id13"/>
          <p:cNvSpPr>
            <a:spLocks noGrp="1"/>
          </p:cNvSpPr>
          <p:nvPr>
            <p:ph sz="quarter" idx="13"/>
            <p:custDataLst>
              <p:tags r:id="rId4"/>
            </p:custDataLst>
          </p:nvPr>
        </p:nvSpPr>
        <p:spPr>
          <a:xfrm>
            <a:off x="4801524" y="1440000"/>
            <a:ext cx="4029901"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cdtTextplatzhalter 13 Id6"/>
          <p:cNvSpPr>
            <a:spLocks noGrp="1"/>
          </p:cNvSpPr>
          <p:nvPr>
            <p:ph type="body" sz="quarter" idx="14" hasCustomPrompt="1"/>
            <p:custDataLst>
              <p:tags r:id="rId5"/>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234602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smtClean="0"/>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2590651"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dtContent Placeholder 12 Id13"/>
          <p:cNvSpPr>
            <a:spLocks noGrp="1"/>
          </p:cNvSpPr>
          <p:nvPr>
            <p:ph sz="quarter" idx="13"/>
            <p:custDataLst>
              <p:tags r:id="rId4"/>
            </p:custDataLst>
          </p:nvPr>
        </p:nvSpPr>
        <p:spPr>
          <a:xfrm>
            <a:off x="3360651" y="1440000"/>
            <a:ext cx="2735350"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cdtContent Placeholder 11 Id12"/>
          <p:cNvSpPr>
            <a:spLocks noGrp="1"/>
          </p:cNvSpPr>
          <p:nvPr>
            <p:ph sz="quarter" idx="14"/>
            <p:custDataLst>
              <p:tags r:id="rId5"/>
            </p:custDataLst>
          </p:nvPr>
        </p:nvSpPr>
        <p:spPr>
          <a:xfrm>
            <a:off x="6240389" y="1440000"/>
            <a:ext cx="2591038"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cdtTextplatzhalter 13 Id7"/>
          <p:cNvSpPr>
            <a:spLocks noGrp="1"/>
          </p:cNvSpPr>
          <p:nvPr>
            <p:ph type="body" sz="quarter" idx="15" hasCustomPrompt="1"/>
            <p:custDataLst>
              <p:tags r:id="rId6"/>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1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8014378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smtClean="0"/>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8204689" cy="230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dtContent Placeholder 12 Id13"/>
          <p:cNvSpPr>
            <a:spLocks noGrp="1"/>
          </p:cNvSpPr>
          <p:nvPr>
            <p:ph sz="quarter" idx="13"/>
            <p:custDataLst>
              <p:tags r:id="rId4"/>
            </p:custDataLst>
          </p:nvPr>
        </p:nvSpPr>
        <p:spPr>
          <a:xfrm>
            <a:off x="626736" y="3888000"/>
            <a:ext cx="8204689" cy="230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cdtTextplatzhalter 13 Id6"/>
          <p:cNvSpPr>
            <a:spLocks noGrp="1"/>
          </p:cNvSpPr>
          <p:nvPr>
            <p:ph type="body" sz="quarter" idx="14" hasCustomPrompt="1"/>
            <p:custDataLst>
              <p:tags r:id="rId5"/>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61111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icture">
    <p:spTree>
      <p:nvGrpSpPr>
        <p:cNvPr id="1" name=""/>
        <p:cNvGrpSpPr/>
        <p:nvPr/>
      </p:nvGrpSpPr>
      <p:grpSpPr>
        <a:xfrm>
          <a:off x="0" y="0"/>
          <a:ext cx="0" cy="0"/>
          <a:chOff x="0" y="0"/>
          <a:chExt cx="0" cy="0"/>
        </a:xfrm>
      </p:grpSpPr>
      <p:pic>
        <p:nvPicPr>
          <p:cNvPr id="31" name="Grafik 30"/>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0"/>
            <a:ext cx="12190451" cy="6857128"/>
          </a:xfrm>
          <a:prstGeom prst="rect">
            <a:avLst/>
          </a:prstGeom>
        </p:spPr>
      </p:pic>
      <p:sp>
        <p:nvSpPr>
          <p:cNvPr id="4" name="cdtRectangle 115 Id57350"/>
          <p:cNvSpPr>
            <a:spLocks noGrp="1" noChangeArrowheads="1"/>
          </p:cNvSpPr>
          <p:nvPr>
            <p:ph type="ctrTitle"/>
            <p:custDataLst>
              <p:tags r:id="rId1"/>
            </p:custDataLst>
          </p:nvPr>
        </p:nvSpPr>
        <p:spPr bwMode="ltGray">
          <a:xfrm>
            <a:off x="626736" y="3891286"/>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smtClean="0"/>
              <a:t>Click to edit Master title style</a:t>
            </a:r>
            <a:endParaRPr lang="en-US" dirty="0" smtClean="0"/>
          </a:p>
        </p:txBody>
      </p:sp>
      <p:sp>
        <p:nvSpPr>
          <p:cNvPr id="5"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1"/>
          <p:cNvGrpSpPr/>
          <p:nvPr userDrawn="1"/>
        </p:nvGrpSpPr>
        <p:grpSpPr>
          <a:xfrm>
            <a:off x="-215888" y="-216000"/>
            <a:ext cx="12622226" cy="7290000"/>
            <a:chOff x="-216000" y="-216000"/>
            <a:chExt cx="12628800" cy="7290000"/>
          </a:xfrm>
        </p:grpSpPr>
        <p:cxnSp>
          <p:nvCxnSpPr>
            <p:cNvPr id="33" name="Gerade Verbindung 3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 name="Group 33"/>
          <p:cNvGrpSpPr>
            <a:grpSpLocks noChangeAspect="1"/>
          </p:cNvGrpSpPr>
          <p:nvPr userDrawn="1"/>
        </p:nvGrpSpPr>
        <p:grpSpPr bwMode="auto">
          <a:xfrm>
            <a:off x="9550189" y="323850"/>
            <a:ext cx="2157876" cy="914400"/>
            <a:chOff x="6019" y="204"/>
            <a:chExt cx="1360" cy="576"/>
          </a:xfrm>
        </p:grpSpPr>
        <p:sp>
          <p:nvSpPr>
            <p:cNvPr id="3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6"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9498920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smtClean="0"/>
              <a:t>Click to edit Master title style</a:t>
            </a:r>
            <a:endParaRPr lang="en-US" dirty="0"/>
          </a:p>
        </p:txBody>
      </p:sp>
      <p:sp>
        <p:nvSpPr>
          <p:cNvPr id="3" name="cdtContent Placeholder 2 Id3"/>
          <p:cNvSpPr>
            <a:spLocks noGrp="1"/>
          </p:cNvSpPr>
          <p:nvPr>
            <p:ph idx="1"/>
            <p:custDataLst>
              <p:tags r:id="rId3"/>
            </p:custDataLst>
          </p:nvPr>
        </p:nvSpPr>
        <p:spPr>
          <a:xfrm>
            <a:off x="626737" y="1440000"/>
            <a:ext cx="4029901" cy="230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dtContent Placeholder 12 Id13"/>
          <p:cNvSpPr>
            <a:spLocks noGrp="1"/>
          </p:cNvSpPr>
          <p:nvPr>
            <p:ph sz="quarter" idx="13"/>
            <p:custDataLst>
              <p:tags r:id="rId4"/>
            </p:custDataLst>
          </p:nvPr>
        </p:nvSpPr>
        <p:spPr>
          <a:xfrm>
            <a:off x="4801523" y="1440000"/>
            <a:ext cx="4029901" cy="230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cdtContent Placeholder 11 Id12"/>
          <p:cNvSpPr>
            <a:spLocks noGrp="1"/>
          </p:cNvSpPr>
          <p:nvPr>
            <p:ph sz="quarter" idx="14"/>
            <p:custDataLst>
              <p:tags r:id="rId5"/>
            </p:custDataLst>
          </p:nvPr>
        </p:nvSpPr>
        <p:spPr>
          <a:xfrm>
            <a:off x="626737" y="3888000"/>
            <a:ext cx="4029901" cy="230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5" name="cdtContent Placeholder 14 Id15"/>
          <p:cNvSpPr>
            <a:spLocks noGrp="1"/>
          </p:cNvSpPr>
          <p:nvPr>
            <p:ph sz="quarter" idx="15"/>
            <p:custDataLst>
              <p:tags r:id="rId6"/>
            </p:custDataLst>
          </p:nvPr>
        </p:nvSpPr>
        <p:spPr>
          <a:xfrm>
            <a:off x="4801524" y="3888000"/>
            <a:ext cx="4029901" cy="230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cdtTextplatzhalter 13 Id10"/>
          <p:cNvSpPr>
            <a:spLocks noGrp="1"/>
          </p:cNvSpPr>
          <p:nvPr>
            <p:ph type="body" sz="quarter" idx="16" hasCustomPrompt="1"/>
            <p:custDataLst>
              <p:tags r:id="rId7"/>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1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3126230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fr-FR"/>
          </a:p>
        </p:txBody>
      </p:sp>
      <p:sp>
        <p:nvSpPr>
          <p:cNvPr id="4" name="cdtText Placeholder 12 Id13"/>
          <p:cNvSpPr>
            <a:spLocks noGrp="1"/>
          </p:cNvSpPr>
          <p:nvPr>
            <p:ph type="body" sz="quarter" idx="14" hasCustomPrompt="1"/>
            <p:custDataLst>
              <p:tags r:id="rId1"/>
            </p:custDataLst>
          </p:nvPr>
        </p:nvSpPr>
        <p:spPr bwMode="auto">
          <a:xfrm>
            <a:off x="4656571" y="1440000"/>
            <a:ext cx="7535429"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
        <p:nvSpPr>
          <p:cNvPr id="8" name="Bildplatzhalter 7"/>
          <p:cNvSpPr>
            <a:spLocks noGrp="1"/>
          </p:cNvSpPr>
          <p:nvPr>
            <p:ph type="pic" sz="quarter" idx="15"/>
          </p:nvPr>
        </p:nvSpPr>
        <p:spPr>
          <a:xfrm>
            <a:off x="0" y="1440000"/>
            <a:ext cx="4512050" cy="4752000"/>
          </a:xfrm>
        </p:spPr>
        <p:txBody>
          <a:bodyPr tIns="1800000"/>
          <a:lstStyle>
            <a:lvl1pPr algn="ctr">
              <a:defRPr/>
            </a:lvl1pPr>
          </a:lstStyle>
          <a:p>
            <a:r>
              <a:rPr lang="en-US" smtClean="0"/>
              <a:t>Click icon to add picture</a:t>
            </a:r>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4084233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Free content,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6" cy="1587"/>
        </p:xfrm>
        <a:graphic>
          <a:graphicData uri="http://schemas.openxmlformats.org/presentationml/2006/ole">
            <mc:AlternateContent xmlns:mc="http://schemas.openxmlformats.org/markup-compatibility/2006">
              <mc:Choice xmlns:v="urn:schemas-microsoft-com:vml" Requires="v">
                <p:oleObj spid="_x0000_s2395" name="think-cell Slide" r:id="rId4" imgW="216" imgH="216" progId="">
                  <p:embed/>
                </p:oleObj>
              </mc:Choice>
              <mc:Fallback>
                <p:oleObj name="think-cell Slide" r:id="rId4" imgW="216" imgH="21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smtClean="0"/>
              <a:t>Action title</a:t>
            </a:r>
            <a:endParaRPr lang="en-US" dirty="0"/>
          </a:p>
        </p:txBody>
      </p:sp>
      <p:sp>
        <p:nvSpPr>
          <p:cNvPr id="6" name="Text Placeholder 7"/>
          <p:cNvSpPr>
            <a:spLocks noGrp="1"/>
          </p:cNvSpPr>
          <p:nvPr>
            <p:ph type="body" sz="quarter" idx="10" hasCustomPrompt="1"/>
          </p:nvPr>
        </p:nvSpPr>
        <p:spPr>
          <a:xfrm>
            <a:off x="626738" y="1412548"/>
            <a:ext cx="11082915" cy="215394"/>
          </a:xfrm>
        </p:spPr>
        <p:txBody>
          <a:bodyPr/>
          <a:lstStyle>
            <a:lvl1pPr marL="0" indent="0">
              <a:defRPr/>
            </a:lvl1pPr>
            <a:lvl2pPr marL="155481" indent="-155481">
              <a:defRPr/>
            </a:lvl2pPr>
            <a:lvl3pPr marL="310962" indent="-155481">
              <a:defRPr/>
            </a:lvl3pPr>
            <a:lvl4pPr marL="466446" indent="-155481">
              <a:defRPr/>
            </a:lvl4pPr>
            <a:lvl5pPr marL="621927" indent="-155481">
              <a:defRPr/>
            </a:lvl5pPr>
          </a:lstStyle>
          <a:p>
            <a:pPr lvl="0"/>
            <a:r>
              <a:rPr lang="en-US" dirty="0" smtClean="0"/>
              <a:t>Subtitle</a:t>
            </a:r>
            <a:endParaRPr lang="en-US" dirty="0"/>
          </a:p>
        </p:txBody>
      </p:sp>
    </p:spTree>
    <p:extLst>
      <p:ext uri="{BB962C8B-B14F-4D97-AF65-F5344CB8AC3E}">
        <p14:creationId xmlns:p14="http://schemas.microsoft.com/office/powerpoint/2010/main" val="172417116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7" y="6356351"/>
            <a:ext cx="4114800" cy="365125"/>
          </a:xfrm>
          <a:prstGeom prst="rect">
            <a:avLst/>
          </a:prstGeom>
        </p:spPr>
        <p:txBody>
          <a:bodyPr lIns="91404" tIns="45700" rIns="91404" bIns="45700"/>
          <a:lstStyle/>
          <a:p>
            <a:pPr fontAlgn="base">
              <a:spcBef>
                <a:spcPct val="50000"/>
              </a:spcBef>
              <a:spcAft>
                <a:spcPct val="0"/>
              </a:spcAft>
            </a:pPr>
            <a:endParaRPr lang="en-US">
              <a:solidFill>
                <a:srgbClr val="28282C">
                  <a:tint val="75000"/>
                </a:srgbClr>
              </a:solidFill>
              <a:ea typeface="ＭＳ Ｐゴシック" charset="-128"/>
            </a:endParaRPr>
          </a:p>
        </p:txBody>
      </p:sp>
      <p:sp>
        <p:nvSpPr>
          <p:cNvPr id="4" name="Slide Number Placeholder 3"/>
          <p:cNvSpPr>
            <a:spLocks noGrp="1"/>
          </p:cNvSpPr>
          <p:nvPr>
            <p:ph type="sldNum" sz="quarter" idx="12"/>
          </p:nvPr>
        </p:nvSpPr>
        <p:spPr>
          <a:xfrm>
            <a:off x="8610607" y="6356351"/>
            <a:ext cx="2743200" cy="365125"/>
          </a:xfrm>
          <a:prstGeom prst="rect">
            <a:avLst/>
          </a:prstGeom>
        </p:spPr>
        <p:txBody>
          <a:bodyPr lIns="91404" tIns="45700" rIns="91404" bIns="45700"/>
          <a:lstStyle/>
          <a:p>
            <a:pPr fontAlgn="base">
              <a:spcBef>
                <a:spcPct val="50000"/>
              </a:spcBef>
              <a:spcAft>
                <a:spcPct val="0"/>
              </a:spcAft>
            </a:pPr>
            <a:fld id="{C3F7C3F1-8798-664E-B230-45539AB09B38}" type="slidenum">
              <a:rPr lang="en-US">
                <a:solidFill>
                  <a:srgbClr val="28282C">
                    <a:tint val="75000"/>
                  </a:srgbClr>
                </a:solidFill>
                <a:ea typeface="ＭＳ Ｐゴシック" charset="-128"/>
              </a:rPr>
              <a:pPr fontAlgn="base">
                <a:spcBef>
                  <a:spcPct val="50000"/>
                </a:spcBef>
                <a:spcAft>
                  <a:spcPct val="0"/>
                </a:spcAft>
              </a:pPr>
              <a:t>‹Nr.›</a:t>
            </a:fld>
            <a:endParaRPr lang="en-US">
              <a:solidFill>
                <a:srgbClr val="28282C">
                  <a:tint val="75000"/>
                </a:srgbClr>
              </a:solidFill>
              <a:ea typeface="ＭＳ Ｐゴシック" charset="-128"/>
            </a:endParaRPr>
          </a:p>
        </p:txBody>
      </p:sp>
    </p:spTree>
    <p:extLst>
      <p:ext uri="{BB962C8B-B14F-4D97-AF65-F5344CB8AC3E}">
        <p14:creationId xmlns:p14="http://schemas.microsoft.com/office/powerpoint/2010/main" val="3273780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0"/>
            <a:ext cx="12192000" cy="6861907"/>
          </a:xfrm>
          <a:prstGeom prst="rect">
            <a:avLst/>
          </a:prstGeom>
          <a:solidFill>
            <a:srgbClr val="50BED7"/>
          </a:solidFill>
          <a:ln>
            <a:noFill/>
          </a:ln>
          <a:effectLst/>
          <a:extLst/>
        </p:spPr>
        <p:txBody>
          <a:bodyPr wrap="square" lIns="107944" tIns="53972" rIns="107944" bIns="53972"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lvl1pPr>
              <a:defRPr>
                <a:solidFill>
                  <a:schemeClr val="bg1"/>
                </a:solidFill>
              </a:defRPr>
            </a:lvl1pPr>
          </a:lstStyle>
          <a:p>
            <a:r>
              <a:rPr lang="de-DE" dirty="0" smtClean="0"/>
              <a:t>Titelmasterformat durch Klicken bearbeiten</a:t>
            </a:r>
            <a:endParaRPr lang="fr-FR"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grpSp>
        <p:nvGrpSpPr>
          <p:cNvPr id="5" name="Group 33"/>
          <p:cNvGrpSpPr>
            <a:grpSpLocks noChangeAspect="1"/>
          </p:cNvGrpSpPr>
          <p:nvPr userDrawn="1"/>
        </p:nvGrpSpPr>
        <p:grpSpPr bwMode="auto">
          <a:xfrm>
            <a:off x="9550189" y="323850"/>
            <a:ext cx="2157876" cy="914400"/>
            <a:chOff x="6019" y="204"/>
            <a:chExt cx="1360" cy="576"/>
          </a:xfrm>
        </p:grpSpPr>
        <p:sp>
          <p:nvSpPr>
            <p:cNvPr id="6"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2484574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6736" y="3891600"/>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smtClean="0"/>
              <a:t>Click to edit Master title style</a:t>
            </a:r>
            <a:endParaRPr lang="en-US" dirty="0" smtClean="0"/>
          </a:p>
        </p:txBody>
      </p:sp>
      <p:sp>
        <p:nvSpPr>
          <p:cNvPr id="4"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 name="Group 33"/>
          <p:cNvGrpSpPr>
            <a:grpSpLocks noChangeAspect="1"/>
          </p:cNvGrpSpPr>
          <p:nvPr userDrawn="1"/>
        </p:nvGrpSpPr>
        <p:grpSpPr bwMode="auto">
          <a:xfrm>
            <a:off x="9550189" y="323850"/>
            <a:ext cx="2157876" cy="914400"/>
            <a:chOff x="6019" y="204"/>
            <a:chExt cx="1360" cy="576"/>
          </a:xfrm>
        </p:grpSpPr>
        <p:sp>
          <p:nvSpPr>
            <p:cNvPr id="3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843722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title Dynamic Petrol">
    <p:bg>
      <p:bgPr>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0" name="cdtRectangle 115 Id57350"/>
          <p:cNvSpPr>
            <a:spLocks noGrp="1" noChangeArrowheads="1"/>
          </p:cNvSpPr>
          <p:nvPr>
            <p:ph type="ctrTitle"/>
            <p:custDataLst>
              <p:tags r:id="rId2"/>
            </p:custDataLst>
          </p:nvPr>
        </p:nvSpPr>
        <p:spPr bwMode="ltGray">
          <a:xfrm>
            <a:off x="626736" y="3891600"/>
            <a:ext cx="6476627" cy="2340314"/>
          </a:xfrm>
          <a:no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smtClean="0"/>
              <a:t>Click to edit Master title style</a:t>
            </a:r>
            <a:endParaRPr lang="en-US" dirty="0" smtClean="0"/>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33"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355684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title Blue light">
    <p:bg>
      <p:bgPr>
        <a:solidFill>
          <a:srgbClr val="50BED7"/>
        </a:soli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4" name="cdtRectangle 115 Id57350"/>
          <p:cNvSpPr>
            <a:spLocks noGrp="1" noChangeArrowheads="1"/>
          </p:cNvSpPr>
          <p:nvPr>
            <p:ph type="ctrTitle"/>
            <p:custDataLst>
              <p:tags r:id="rId2"/>
            </p:custDataLst>
          </p:nvPr>
        </p:nvSpPr>
        <p:spPr bwMode="ltGray">
          <a:xfrm>
            <a:off x="626736" y="3891600"/>
            <a:ext cx="6476627" cy="2340314"/>
          </a:xfrm>
          <a:no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smtClean="0"/>
              <a:t>Click to edit Master title style</a:t>
            </a:r>
            <a:endParaRPr lang="en-US" dirty="0" smtClean="0"/>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3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278940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fr-FR" dirty="0"/>
          </a:p>
        </p:txBody>
      </p:sp>
      <p:sp>
        <p:nvSpPr>
          <p:cNvPr id="4" name="cdtText Placeholder 12 Id13"/>
          <p:cNvSpPr>
            <a:spLocks noGrp="1"/>
          </p:cNvSpPr>
          <p:nvPr>
            <p:ph type="body" sz="quarter" idx="14" hasCustomPrompt="1"/>
            <p:custDataLst>
              <p:tags r:id="rId1"/>
            </p:custDataLst>
          </p:nvPr>
        </p:nvSpPr>
        <p:spPr bwMode="auto">
          <a:xfrm>
            <a:off x="4656571" y="1439999"/>
            <a:ext cx="7535429"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
        <p:nvSpPr>
          <p:cNvPr id="8" name="Bildplatzhalter 7"/>
          <p:cNvSpPr>
            <a:spLocks noGrp="1"/>
          </p:cNvSpPr>
          <p:nvPr>
            <p:ph type="pic" sz="quarter" idx="15"/>
          </p:nvPr>
        </p:nvSpPr>
        <p:spPr>
          <a:xfrm>
            <a:off x="0" y="1439999"/>
            <a:ext cx="4512050" cy="4752000"/>
          </a:xfrm>
        </p:spPr>
        <p:txBody>
          <a:bodyPr tIns="1800000"/>
          <a:lstStyle>
            <a:lvl1pPr algn="ctr">
              <a:defRPr/>
            </a:lvl1pPr>
          </a:lstStyle>
          <a:p>
            <a:r>
              <a:rPr lang="en-US" smtClean="0"/>
              <a:t>Click icon to add picture</a:t>
            </a:r>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773317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lvl1pPr>
              <a:defRPr/>
            </a:lvl1pPr>
          </a:lstStyle>
          <a:p>
            <a:r>
              <a:rPr lang="en-US" smtClean="0"/>
              <a:t>Click to edit Master title style</a:t>
            </a:r>
            <a:endParaRPr lang="en-US" dirty="0"/>
          </a:p>
        </p:txBody>
      </p:sp>
      <p:sp>
        <p:nvSpPr>
          <p:cNvPr id="13" name="cdtText Placeholder 12 Id13"/>
          <p:cNvSpPr>
            <a:spLocks noGrp="1"/>
          </p:cNvSpPr>
          <p:nvPr>
            <p:ph type="body" sz="quarter" idx="13"/>
            <p:custDataLst>
              <p:tags r:id="rId3"/>
            </p:custDataLst>
          </p:nvPr>
        </p:nvSpPr>
        <p:spPr>
          <a:xfrm>
            <a:off x="626737" y="1440000"/>
            <a:ext cx="3885890" cy="47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cdtTextplatzhalter 12 Id5"/>
          <p:cNvSpPr>
            <a:spLocks noGrp="1"/>
          </p:cNvSpPr>
          <p:nvPr>
            <p:ph type="body" sz="quarter" idx="14" hasCustomPrompt="1"/>
            <p:custDataLst>
              <p:tags r:id="rId4"/>
            </p:custDataLst>
          </p:nvPr>
        </p:nvSpPr>
        <p:spPr bwMode="auto">
          <a:xfrm>
            <a:off x="4656571" y="1440000"/>
            <a:ext cx="7535430"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272479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0"/>
            <a:ext cx="1219200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smtClean="0"/>
              <a:t>Click to edit Master title style</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6"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560374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6.xml"/><Relationship Id="rId47" Type="http://schemas.openxmlformats.org/officeDocument/2006/relationships/tags" Target="../tags/tag11.xml"/><Relationship Id="rId50" Type="http://schemas.openxmlformats.org/officeDocument/2006/relationships/tags" Target="../tags/tag14.xml"/><Relationship Id="rId55" Type="http://schemas.openxmlformats.org/officeDocument/2006/relationships/tags" Target="../tags/tag19.xml"/><Relationship Id="rId63" Type="http://schemas.openxmlformats.org/officeDocument/2006/relationships/tags" Target="../tags/tag27.xml"/><Relationship Id="rId68"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1.xml"/><Relationship Id="rId40" Type="http://schemas.openxmlformats.org/officeDocument/2006/relationships/tags" Target="../tags/tag4.xml"/><Relationship Id="rId45" Type="http://schemas.openxmlformats.org/officeDocument/2006/relationships/tags" Target="../tags/tag9.xml"/><Relationship Id="rId53" Type="http://schemas.openxmlformats.org/officeDocument/2006/relationships/tags" Target="../tags/tag17.xml"/><Relationship Id="rId58" Type="http://schemas.openxmlformats.org/officeDocument/2006/relationships/tags" Target="../tags/tag22.xml"/><Relationship Id="rId66" Type="http://schemas.openxmlformats.org/officeDocument/2006/relationships/tags" Target="../tags/tag3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vmlDrawing" Target="../drawings/vmlDrawing1.vml"/><Relationship Id="rId49" Type="http://schemas.openxmlformats.org/officeDocument/2006/relationships/tags" Target="../tags/tag13.xml"/><Relationship Id="rId57" Type="http://schemas.openxmlformats.org/officeDocument/2006/relationships/tags" Target="../tags/tag21.xml"/><Relationship Id="rId61" Type="http://schemas.openxmlformats.org/officeDocument/2006/relationships/tags" Target="../tags/tag2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8.xml"/><Relationship Id="rId52" Type="http://schemas.openxmlformats.org/officeDocument/2006/relationships/tags" Target="../tags/tag16.xml"/><Relationship Id="rId60" Type="http://schemas.openxmlformats.org/officeDocument/2006/relationships/tags" Target="../tags/tag24.xml"/><Relationship Id="rId65" Type="http://schemas.openxmlformats.org/officeDocument/2006/relationships/tags" Target="../tags/tag2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43" Type="http://schemas.openxmlformats.org/officeDocument/2006/relationships/tags" Target="../tags/tag7.xml"/><Relationship Id="rId48" Type="http://schemas.openxmlformats.org/officeDocument/2006/relationships/tags" Target="../tags/tag12.xml"/><Relationship Id="rId56" Type="http://schemas.openxmlformats.org/officeDocument/2006/relationships/tags" Target="../tags/tag20.xml"/><Relationship Id="rId64" Type="http://schemas.openxmlformats.org/officeDocument/2006/relationships/tags" Target="../tags/tag28.xml"/><Relationship Id="rId8" Type="http://schemas.openxmlformats.org/officeDocument/2006/relationships/slideLayout" Target="../slideLayouts/slideLayout8.xml"/><Relationship Id="rId51" Type="http://schemas.openxmlformats.org/officeDocument/2006/relationships/tags" Target="../tags/tag1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46" Type="http://schemas.openxmlformats.org/officeDocument/2006/relationships/tags" Target="../tags/tag10.xml"/><Relationship Id="rId59" Type="http://schemas.openxmlformats.org/officeDocument/2006/relationships/tags" Target="../tags/tag23.xml"/><Relationship Id="rId67"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tags" Target="../tags/tag5.xml"/><Relationship Id="rId54" Type="http://schemas.openxmlformats.org/officeDocument/2006/relationships/tags" Target="../tags/tag18.xml"/><Relationship Id="rId62" Type="http://schemas.openxmlformats.org/officeDocument/2006/relationships/tags" Target="../tags/tag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54" name="Object 53" hidden="1"/>
          <p:cNvGraphicFramePr>
            <a:graphicFrameLocks noChangeAspect="1"/>
          </p:cNvGraphicFramePr>
          <p:nvPr>
            <p:custDataLst>
              <p:tags r:id="rId37"/>
            </p:custDataLst>
          </p:nvPr>
        </p:nvGraphicFramePr>
        <p:xfrm>
          <a:off x="1587" y="1588"/>
          <a:ext cx="1586" cy="1587"/>
        </p:xfrm>
        <a:graphic>
          <a:graphicData uri="http://schemas.openxmlformats.org/presentationml/2006/ole">
            <mc:AlternateContent xmlns:mc="http://schemas.openxmlformats.org/markup-compatibility/2006">
              <mc:Choice xmlns:v="urn:schemas-microsoft-com:vml" Requires="v">
                <p:oleObj spid="_x0000_s1371" name="think-cell Slide" r:id="rId67" imgW="360" imgH="360" progId="">
                  <p:embed/>
                </p:oleObj>
              </mc:Choice>
              <mc:Fallback>
                <p:oleObj name="think-cell Slide" r:id="rId67" imgW="360" imgH="360" progId="">
                  <p:embed/>
                  <p:pic>
                    <p:nvPicPr>
                      <p:cNvPr id="0" name=""/>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587" y="1588"/>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cdtRectangle 115 Id3078"/>
          <p:cNvSpPr>
            <a:spLocks noGrp="1" noChangeArrowheads="1"/>
          </p:cNvSpPr>
          <p:nvPr>
            <p:ph type="title"/>
            <p:custDataLst>
              <p:tags r:id="rId38"/>
            </p:custDataLst>
          </p:nvPr>
        </p:nvSpPr>
        <p:spPr bwMode="auto">
          <a:xfrm>
            <a:off x="0" y="-1"/>
            <a:ext cx="12192000" cy="1440000"/>
          </a:xfrm>
          <a:prstGeom prst="rect">
            <a:avLst/>
          </a:prstGeom>
          <a:noFill/>
          <a:ln w="9525">
            <a:noFill/>
            <a:miter lim="800000"/>
            <a:headEnd/>
            <a:tailEnd/>
          </a:ln>
        </p:spPr>
        <p:txBody>
          <a:bodyPr vert="horz" wrap="square" lIns="626400" tIns="432000" rIns="2746800" bIns="234000" numCol="1" anchor="t" anchorCtr="0" compatLnSpc="1">
            <a:prstTxWarp prst="textNoShape">
              <a:avLst/>
            </a:prstTxWarp>
          </a:bodyPr>
          <a:lstStyle/>
          <a:p>
            <a:pPr lvl="0"/>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3079" name="cdtRectangle 116 Id3079"/>
          <p:cNvSpPr>
            <a:spLocks noGrp="1" noChangeArrowheads="1"/>
          </p:cNvSpPr>
          <p:nvPr>
            <p:ph type="body" idx="1"/>
            <p:custDataLst>
              <p:tags r:id="rId39"/>
            </p:custDataLst>
          </p:nvPr>
        </p:nvSpPr>
        <p:spPr bwMode="auto">
          <a:xfrm>
            <a:off x="626736" y="1441451"/>
            <a:ext cx="8204689" cy="475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3072" name="cdtMasterTags_CL1 Id3072"/>
          <p:cNvCxnSpPr/>
          <p:nvPr userDrawn="1">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userDrawn="1">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userDrawn="1">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userDrawn="1">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userDrawn="1">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userDrawn="1">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userDrawn="1">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userDrawn="1">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userDrawn="1">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userDrawn="1">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userDrawn="1">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userDrawn="1">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userDrawn="1">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userDrawn="1">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userDrawn="1">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userDrawn="1">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userDrawn="1">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userDrawn="1">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userDrawn="1">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userDrawn="1">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userDrawn="1">
            <p:custDataLst>
              <p:tags r:id="rId6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userDrawn="1">
            <p:custDataLst>
              <p:tags r:id="rId6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userDrawn="1">
            <p:custDataLst>
              <p:tags r:id="rId6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userDrawn="1">
            <p:custDataLst>
              <p:tags r:id="rId63"/>
            </p:custDataLst>
          </p:nvPr>
        </p:nvSpPr>
        <p:spPr bwMode="auto">
          <a:xfrm>
            <a:off x="0" y="6200775"/>
            <a:ext cx="12192000" cy="396875"/>
          </a:xfrm>
          <a:prstGeom prst="rect">
            <a:avLst/>
          </a:prstGeom>
          <a:noFill/>
          <a:ln w="9525">
            <a:noFill/>
            <a:miter lim="800000"/>
            <a:headEnd/>
            <a:tailEnd/>
          </a:ln>
          <a:effectLst/>
        </p:spPr>
        <p:txBody>
          <a:bodyPr lIns="626074" tIns="143925" rIns="3209528" bIns="0" anchor="ctr"/>
          <a:lstStyle/>
          <a:p>
            <a:pPr fontAlgn="base">
              <a:spcBef>
                <a:spcPct val="50000"/>
              </a:spcBef>
              <a:spcAft>
                <a:spcPct val="0"/>
              </a:spcAft>
            </a:pPr>
            <a:r>
              <a:rPr lang="de-DE" sz="999" b="1" dirty="0" err="1" smtClean="0">
                <a:solidFill>
                  <a:srgbClr val="879BAA"/>
                </a:solidFill>
                <a:ea typeface="ＭＳ Ｐゴシック" charset="-128"/>
              </a:rPr>
              <a:t>Restricted</a:t>
            </a:r>
            <a:r>
              <a:rPr lang="de-DE" sz="999" b="1" dirty="0" smtClean="0">
                <a:solidFill>
                  <a:srgbClr val="879BAA"/>
                </a:solidFill>
                <a:ea typeface="ＭＳ Ｐゴシック" charset="-128"/>
              </a:rPr>
              <a:t> © Siemens</a:t>
            </a:r>
            <a:endParaRPr lang="de-DE" sz="999" b="1" dirty="0">
              <a:solidFill>
                <a:srgbClr val="879BAA"/>
              </a:solidFill>
              <a:ea typeface="ＭＳ Ｐゴシック" charset="-128"/>
            </a:endParaRPr>
          </a:p>
        </p:txBody>
      </p:sp>
      <p:sp>
        <p:nvSpPr>
          <p:cNvPr id="64" name="cdtTextBox 12 Id17"/>
          <p:cNvSpPr txBox="1"/>
          <p:nvPr userDrawn="1">
            <p:custDataLst>
              <p:tags r:id="rId64"/>
            </p:custDataLst>
          </p:nvPr>
        </p:nvSpPr>
        <p:spPr>
          <a:xfrm>
            <a:off x="0" y="6597650"/>
            <a:ext cx="3930183" cy="260350"/>
          </a:xfrm>
          <a:prstGeom prst="rect">
            <a:avLst/>
          </a:prstGeom>
          <a:noFill/>
        </p:spPr>
        <p:txBody>
          <a:bodyPr wrap="square" lIns="1907007" tIns="0" rIns="0" bIns="115140" rtlCol="0">
            <a:noAutofit/>
          </a:bodyPr>
          <a:lstStyle/>
          <a:p>
            <a:pPr fontAlgn="base">
              <a:lnSpc>
                <a:spcPct val="110000"/>
              </a:lnSpc>
              <a:spcAft>
                <a:spcPct val="0"/>
              </a:spcAft>
            </a:pPr>
            <a:endParaRPr lang="de-DE" sz="999" dirty="0">
              <a:solidFill>
                <a:srgbClr val="000000"/>
              </a:solidFill>
              <a:ea typeface="ＭＳ Ｐゴシック" charset="-128"/>
            </a:endParaRPr>
          </a:p>
        </p:txBody>
      </p:sp>
      <p:sp>
        <p:nvSpPr>
          <p:cNvPr id="65" name="cdtTextBox 11 Id18"/>
          <p:cNvSpPr txBox="1"/>
          <p:nvPr userDrawn="1">
            <p:custDataLst>
              <p:tags r:id="rId65"/>
            </p:custDataLst>
          </p:nvPr>
        </p:nvSpPr>
        <p:spPr>
          <a:xfrm>
            <a:off x="0" y="6597650"/>
            <a:ext cx="4076700" cy="260350"/>
          </a:xfrm>
          <a:prstGeom prst="rect">
            <a:avLst/>
          </a:prstGeom>
          <a:noFill/>
        </p:spPr>
        <p:txBody>
          <a:bodyPr wrap="square" lIns="626074" tIns="0" rIns="0" bIns="115140" rtlCol="0" anchor="t" anchorCtr="0">
            <a:noAutofit/>
          </a:bodyPr>
          <a:lstStyle/>
          <a:p>
            <a:pPr fontAlgn="base">
              <a:lnSpc>
                <a:spcPct val="110000"/>
              </a:lnSpc>
              <a:spcAft>
                <a:spcPct val="0"/>
              </a:spcAft>
            </a:pPr>
            <a:r>
              <a:rPr lang="de-DE" sz="999" dirty="0">
                <a:solidFill>
                  <a:srgbClr val="000000"/>
                </a:solidFill>
                <a:ea typeface="ＭＳ Ｐゴシック" charset="-128"/>
              </a:rPr>
              <a:t>Page </a:t>
            </a:r>
            <a:fld id="{91E7552C-A157-4A4F-8E99-698C0325FC94}" type="slidenum">
              <a:rPr lang="de-DE" sz="999" smtClean="0">
                <a:solidFill>
                  <a:srgbClr val="000000"/>
                </a:solidFill>
                <a:ea typeface="ＭＳ Ｐゴシック" charset="-128"/>
              </a:rPr>
              <a:pPr fontAlgn="base">
                <a:lnSpc>
                  <a:spcPct val="110000"/>
                </a:lnSpc>
                <a:spcAft>
                  <a:spcPct val="0"/>
                </a:spcAft>
              </a:pPr>
              <a:t>‹Nr.›</a:t>
            </a:fld>
            <a:r>
              <a:rPr lang="de-DE" sz="999" dirty="0" smtClean="0">
                <a:solidFill>
                  <a:srgbClr val="000000"/>
                </a:solidFill>
                <a:ea typeface="ＭＳ Ｐゴシック" charset="-128"/>
              </a:rPr>
              <a:t>		MindSphere</a:t>
            </a:r>
            <a:r>
              <a:rPr lang="de-DE" sz="999" baseline="0" dirty="0" smtClean="0">
                <a:solidFill>
                  <a:srgbClr val="000000"/>
                </a:solidFill>
                <a:ea typeface="ＭＳ Ｐゴシック" charset="-128"/>
              </a:rPr>
              <a:t> 3.0</a:t>
            </a:r>
            <a:endParaRPr lang="de-DE" sz="999" dirty="0">
              <a:solidFill>
                <a:srgbClr val="000000"/>
              </a:solidFill>
              <a:ea typeface="ＭＳ Ｐゴシック" charset="-128"/>
            </a:endParaRPr>
          </a:p>
        </p:txBody>
      </p:sp>
      <p:sp>
        <p:nvSpPr>
          <p:cNvPr id="66" name="cdtTextBox 13 Id19"/>
          <p:cNvSpPr txBox="1"/>
          <p:nvPr userDrawn="1">
            <p:custDataLst>
              <p:tags r:id="rId66"/>
            </p:custDataLst>
          </p:nvPr>
        </p:nvSpPr>
        <p:spPr>
          <a:xfrm>
            <a:off x="3785793" y="6597650"/>
            <a:ext cx="8406206" cy="260350"/>
          </a:xfrm>
          <a:prstGeom prst="rect">
            <a:avLst/>
          </a:prstGeom>
          <a:noFill/>
        </p:spPr>
        <p:txBody>
          <a:bodyPr wrap="square" lIns="0" tIns="0" rIns="482149" bIns="115140" rtlCol="0">
            <a:noAutofit/>
          </a:bodyPr>
          <a:lstStyle/>
          <a:p>
            <a:pPr algn="r" fontAlgn="base">
              <a:lnSpc>
                <a:spcPct val="110000"/>
              </a:lnSpc>
              <a:spcAft>
                <a:spcPct val="0"/>
              </a:spcAft>
              <a:defRPr/>
            </a:pPr>
            <a:r>
              <a:rPr lang="de-DE" sz="999" dirty="0" smtClean="0">
                <a:solidFill>
                  <a:srgbClr val="000000"/>
                </a:solidFill>
                <a:ea typeface="ＭＳ Ｐゴシック" charset="-128"/>
              </a:rPr>
              <a:t>MindSphere Academy</a:t>
            </a:r>
            <a:endParaRPr lang="de-DE" sz="999" dirty="0">
              <a:solidFill>
                <a:srgbClr val="000000"/>
              </a:solidFill>
              <a:ea typeface="ＭＳ Ｐゴシック" charset="-128"/>
            </a:endParaRPr>
          </a:p>
        </p:txBody>
      </p:sp>
      <p:grpSp>
        <p:nvGrpSpPr>
          <p:cNvPr id="2" name="Gruppieren 66"/>
          <p:cNvGrpSpPr/>
          <p:nvPr userDrawn="1"/>
        </p:nvGrpSpPr>
        <p:grpSpPr>
          <a:xfrm>
            <a:off x="-215888" y="-216000"/>
            <a:ext cx="12622226" cy="7290000"/>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5" name="Group 33"/>
          <p:cNvGrpSpPr>
            <a:grpSpLocks noChangeAspect="1"/>
          </p:cNvGrpSpPr>
          <p:nvPr userDrawn="1"/>
        </p:nvGrpSpPr>
        <p:grpSpPr bwMode="auto">
          <a:xfrm>
            <a:off x="9550189" y="323850"/>
            <a:ext cx="2157876" cy="914400"/>
            <a:chOff x="6019" y="204"/>
            <a:chExt cx="1360" cy="576"/>
          </a:xfrm>
        </p:grpSpPr>
        <p:sp>
          <p:nvSpPr>
            <p:cNvPr id="56"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7"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8"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9"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60"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61"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62"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6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0"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1"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2"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3"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4"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5"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6"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7"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8"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9"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0"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1"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2"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3"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4"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5"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6"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7"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8"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992802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93"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Lst>
  <p:timing>
    <p:tnLst>
      <p:par>
        <p:cTn id="1" dur="indefinite" restart="never" nodeType="tmRoot"/>
      </p:par>
    </p:tnLst>
  </p:timing>
  <p:hf hdr="0"/>
  <p:txStyles>
    <p:titleStyle>
      <a:lvl1pPr algn="l" rtl="0" eaLnBrk="1" fontAlgn="base" hangingPunct="1">
        <a:spcBef>
          <a:spcPct val="0"/>
        </a:spcBef>
        <a:spcAft>
          <a:spcPct val="0"/>
        </a:spcAft>
        <a:defRPr sz="2199" b="1">
          <a:solidFill>
            <a:srgbClr val="00646E"/>
          </a:solidFill>
          <a:latin typeface="Arial" pitchFamily="34" charset="0"/>
          <a:ea typeface="+mj-ea"/>
          <a:cs typeface="Arial" pitchFamily="34" charset="0"/>
        </a:defRPr>
      </a:lvl1pPr>
      <a:lvl2pPr algn="l" rtl="0" eaLnBrk="1" fontAlgn="base" hangingPunct="1">
        <a:spcBef>
          <a:spcPct val="0"/>
        </a:spcBef>
        <a:spcAft>
          <a:spcPct val="0"/>
        </a:spcAft>
        <a:defRPr sz="1999" b="1">
          <a:solidFill>
            <a:schemeClr val="tx1"/>
          </a:solidFill>
          <a:latin typeface="Arial" charset="0"/>
          <a:ea typeface="ＭＳ Ｐゴシック" charset="-128"/>
        </a:defRPr>
      </a:lvl2pPr>
      <a:lvl3pPr algn="l" rtl="0" eaLnBrk="1" fontAlgn="base" hangingPunct="1">
        <a:spcBef>
          <a:spcPct val="0"/>
        </a:spcBef>
        <a:spcAft>
          <a:spcPct val="0"/>
        </a:spcAft>
        <a:defRPr sz="1999" b="1">
          <a:solidFill>
            <a:schemeClr val="tx1"/>
          </a:solidFill>
          <a:latin typeface="Arial" charset="0"/>
          <a:ea typeface="ＭＳ Ｐゴシック" charset="-128"/>
        </a:defRPr>
      </a:lvl3pPr>
      <a:lvl4pPr algn="l" rtl="0" eaLnBrk="1" fontAlgn="base" hangingPunct="1">
        <a:spcBef>
          <a:spcPct val="0"/>
        </a:spcBef>
        <a:spcAft>
          <a:spcPct val="0"/>
        </a:spcAft>
        <a:defRPr sz="1999" b="1">
          <a:solidFill>
            <a:schemeClr val="tx1"/>
          </a:solidFill>
          <a:latin typeface="Arial" charset="0"/>
          <a:ea typeface="ＭＳ Ｐゴシック" charset="-128"/>
        </a:defRPr>
      </a:lvl4pPr>
      <a:lvl5pPr algn="l" rtl="0" eaLnBrk="1" fontAlgn="base" hangingPunct="1">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38.png"/><Relationship Id="rId18" Type="http://schemas.openxmlformats.org/officeDocument/2006/relationships/image" Target="../media/image43.jpeg"/><Relationship Id="rId3" Type="http://schemas.openxmlformats.org/officeDocument/2006/relationships/tags" Target="../tags/tag146.xml"/><Relationship Id="rId7" Type="http://schemas.openxmlformats.org/officeDocument/2006/relationships/tags" Target="../tags/tag150.xml"/><Relationship Id="rId12" Type="http://schemas.microsoft.com/office/2007/relationships/hdphoto" Target="../media/hdphoto2.wdp"/><Relationship Id="rId17" Type="http://schemas.openxmlformats.org/officeDocument/2006/relationships/image" Target="../media/image42.png"/><Relationship Id="rId2" Type="http://schemas.openxmlformats.org/officeDocument/2006/relationships/tags" Target="../tags/tag145.xml"/><Relationship Id="rId16" Type="http://schemas.openxmlformats.org/officeDocument/2006/relationships/image" Target="../media/image41.png"/><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media/image37.png"/><Relationship Id="rId5" Type="http://schemas.openxmlformats.org/officeDocument/2006/relationships/tags" Target="../tags/tag148.xml"/><Relationship Id="rId15" Type="http://schemas.openxmlformats.org/officeDocument/2006/relationships/image" Target="../media/image40.png"/><Relationship Id="rId10" Type="http://schemas.openxmlformats.org/officeDocument/2006/relationships/image" Target="../media/image36.png"/><Relationship Id="rId19" Type="http://schemas.openxmlformats.org/officeDocument/2006/relationships/image" Target="../media/image34.png"/><Relationship Id="rId4" Type="http://schemas.openxmlformats.org/officeDocument/2006/relationships/tags" Target="../tags/tag147.xml"/><Relationship Id="rId9" Type="http://schemas.openxmlformats.org/officeDocument/2006/relationships/notesSlide" Target="../notesSlides/notesSlide7.xml"/><Relationship Id="rId14" Type="http://schemas.openxmlformats.org/officeDocument/2006/relationships/image" Target="../media/image39.png"/></Relationships>
</file>

<file path=ppt/slides/_rels/slide100.xml.rels><?xml version="1.0" encoding="UTF-8" standalone="yes"?>
<Relationships xmlns="http://schemas.openxmlformats.org/package/2006/relationships"><Relationship Id="rId2" Type="http://schemas.openxmlformats.org/officeDocument/2006/relationships/hyperlink" Target="https://developer.mindsphere.io/apis/api-connectivity-mindconnect/index.html" TargetMode="Externa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9.xml"/><Relationship Id="rId5" Type="http://schemas.openxmlformats.org/officeDocument/2006/relationships/image" Target="../media/image94.png"/><Relationship Id="rId4" Type="http://schemas.microsoft.com/office/2007/relationships/hdphoto" Target="../media/hdphoto3.wdp"/></Relationships>
</file>

<file path=ppt/slides/_rels/slide103.xml.rels><?xml version="1.0" encoding="UTF-8" standalone="yes"?>
<Relationships xmlns="http://schemas.openxmlformats.org/package/2006/relationships"><Relationship Id="rId3" Type="http://schemas.openxmlformats.org/officeDocument/2006/relationships/hyperlink" Target="https://gateway.eu1.mindsphere.ico/api/mindconnect/v3/dataPointMappings" TargetMode="External"/><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hyperlink" Target="https://gateway.eu1.mindsphere.io/api/mindconnect/v3/exchange" TargetMode="External"/><Relationship Id="rId2" Type="http://schemas.openxmlformats.org/officeDocument/2006/relationships/notesSlide" Target="../notesSlides/notesSlide76.xml"/><Relationship Id="rId1" Type="http://schemas.openxmlformats.org/officeDocument/2006/relationships/slideLayout" Target="../slideLayouts/slideLayout9.xml"/><Relationship Id="rId4" Type="http://schemas.openxmlformats.org/officeDocument/2006/relationships/hyperlink" Target="https://gateway.eu1.mindsphere.io/api/iottimeseries/v3/timeseries/%7basset_id%7d/aspect_type_device_asset_ylc?from=2018-04-10T00:00:00Z&amp;to=2018-05-22T23:50:00Z"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33.xml"/><Relationship Id="rId5" Type="http://schemas.openxmlformats.org/officeDocument/2006/relationships/image" Target="../media/image56.emf"/><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9.xml"/><Relationship Id="rId6" Type="http://schemas.openxmlformats.org/officeDocument/2006/relationships/hyperlink" Target="https://support.industry.siemens.com/" TargetMode="External"/><Relationship Id="rId5" Type="http://schemas.openxmlformats.org/officeDocument/2006/relationships/image" Target="../media/image97.png"/><Relationship Id="rId4" Type="http://schemas.openxmlformats.org/officeDocument/2006/relationships/image" Target="../media/image96.png"/></Relationships>
</file>

<file path=ppt/slides/_rels/slide109.xml.rels><?xml version="1.0" encoding="UTF-8" standalone="yes"?>
<Relationships xmlns="http://schemas.openxmlformats.org/package/2006/relationships"><Relationship Id="rId8" Type="http://schemas.openxmlformats.org/officeDocument/2006/relationships/hyperlink" Target="mailto:training@mindsphere.io" TargetMode="External"/><Relationship Id="rId3" Type="http://schemas.openxmlformats.org/officeDocument/2006/relationships/hyperlink" Target="http://www.mindsphere.io/" TargetMode="External"/><Relationship Id="rId7" Type="http://schemas.openxmlformats.org/officeDocument/2006/relationships/hyperlink" Target="http://www.siemens.com/automation/support-request" TargetMode="External"/><Relationship Id="rId2" Type="http://schemas.openxmlformats.org/officeDocument/2006/relationships/notesSlide" Target="../notesSlides/notesSlide79.xml"/><Relationship Id="rId1" Type="http://schemas.openxmlformats.org/officeDocument/2006/relationships/slideLayout" Target="../slideLayouts/slideLayout17.xml"/><Relationship Id="rId6" Type="http://schemas.openxmlformats.org/officeDocument/2006/relationships/hyperlink" Target="http://www.siemens.com/automation/service&amp;support" TargetMode="External"/><Relationship Id="rId5" Type="http://schemas.openxmlformats.org/officeDocument/2006/relationships/hyperlink" Target="mailto:contact@mindsphere.io" TargetMode="External"/><Relationship Id="rId4" Type="http://schemas.openxmlformats.org/officeDocument/2006/relationships/hyperlink" Target="https://community.plm.automation.siemens.com/t5/MindSphere/ct-p/MindSpher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33.xml"/><Relationship Id="rId5" Type="http://schemas.openxmlformats.org/officeDocument/2006/relationships/image" Target="../media/image56.emf"/><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151.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18.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52.emf"/><Relationship Id="rId2" Type="http://schemas.openxmlformats.org/officeDocument/2006/relationships/tags" Target="../tags/tag15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53.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54.png"/><Relationship Id="rId2" Type="http://schemas.openxmlformats.org/officeDocument/2006/relationships/tags" Target="../tags/tag153.xml"/><Relationship Id="rId1" Type="http://schemas.openxmlformats.org/officeDocument/2006/relationships/vmlDrawing" Target="../drawings/vmlDrawing4.vml"/><Relationship Id="rId6" Type="http://schemas.openxmlformats.org/officeDocument/2006/relationships/image" Target="../media/image52.emf"/><Relationship Id="rId5" Type="http://schemas.openxmlformats.org/officeDocument/2006/relationships/oleObject" Target="../embeddings/oleObject4.bin"/><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72.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hyperlink" Target="https://www.getpostman.com/"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3.xml"/><Relationship Id="rId5" Type="http://schemas.openxmlformats.org/officeDocument/2006/relationships/image" Target="../media/image56.emf"/><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78.png"/><Relationship Id="rId3" Type="http://schemas.openxmlformats.org/officeDocument/2006/relationships/tags" Target="../tags/tag155.xml"/><Relationship Id="rId7" Type="http://schemas.openxmlformats.org/officeDocument/2006/relationships/notesSlide" Target="../notesSlides/notesSlide30.xml"/><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tags" Target="../tags/tag154.xml"/><Relationship Id="rId16" Type="http://schemas.openxmlformats.org/officeDocument/2006/relationships/image" Target="../media/image81.png"/><Relationship Id="rId1" Type="http://schemas.openxmlformats.org/officeDocument/2006/relationships/vmlDrawing" Target="../drawings/vmlDrawing5.vml"/><Relationship Id="rId6" Type="http://schemas.openxmlformats.org/officeDocument/2006/relationships/slideLayout" Target="../slideLayouts/slideLayout9.xml"/><Relationship Id="rId11" Type="http://schemas.openxmlformats.org/officeDocument/2006/relationships/image" Target="../media/image76.png"/><Relationship Id="rId5" Type="http://schemas.openxmlformats.org/officeDocument/2006/relationships/tags" Target="../tags/tag157.xml"/><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tags" Target="../tags/tag156.xml"/><Relationship Id="rId9" Type="http://schemas.openxmlformats.org/officeDocument/2006/relationships/image" Target="../media/image74.emf"/><Relationship Id="rId14" Type="http://schemas.openxmlformats.org/officeDocument/2006/relationships/image" Target="../media/image79.png"/></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microsoft.com/office/2007/relationships/hdphoto" Target="../media/hdphoto3.wdp"/></Relationships>
</file>

<file path=ppt/slides/_rels/slide51.xml.rels><?xml version="1.0" encoding="UTF-8" standalone="yes"?>
<Relationships xmlns="http://schemas.openxmlformats.org/package/2006/relationships"><Relationship Id="rId3" Type="http://schemas.openxmlformats.org/officeDocument/2006/relationships/hyperlink" Target="https://academy2.eu1.mindsphere.io/"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hyperlink" Target="https://academy2.eu1.mindsphere.io/"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4.xml"/><Relationship Id="rId7" Type="http://schemas.openxmlformats.org/officeDocument/2006/relationships/image" Target="../media/image13.jpeg"/><Relationship Id="rId2" Type="http://schemas.openxmlformats.org/officeDocument/2006/relationships/slideLayout" Target="../slideLayouts/slideLayout9.xml"/><Relationship Id="rId1" Type="http://schemas.openxmlformats.org/officeDocument/2006/relationships/tags" Target="../tags/tag10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87.png"/><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https://academy2.eu1.mindsphere.io/"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18" Type="http://schemas.openxmlformats.org/officeDocument/2006/relationships/tags" Target="../tags/tag118.xml"/><Relationship Id="rId26" Type="http://schemas.openxmlformats.org/officeDocument/2006/relationships/tags" Target="../tags/tag126.xml"/><Relationship Id="rId39" Type="http://schemas.openxmlformats.org/officeDocument/2006/relationships/image" Target="../media/image20.png"/><Relationship Id="rId3" Type="http://schemas.openxmlformats.org/officeDocument/2006/relationships/tags" Target="../tags/tag103.xml"/><Relationship Id="rId21" Type="http://schemas.openxmlformats.org/officeDocument/2006/relationships/tags" Target="../tags/tag121.xml"/><Relationship Id="rId34" Type="http://schemas.openxmlformats.org/officeDocument/2006/relationships/image" Target="../media/image16.png"/><Relationship Id="rId42" Type="http://schemas.openxmlformats.org/officeDocument/2006/relationships/image" Target="../media/image23.png"/><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tags" Target="../tags/tag117.xml"/><Relationship Id="rId25" Type="http://schemas.openxmlformats.org/officeDocument/2006/relationships/tags" Target="../tags/tag125.xml"/><Relationship Id="rId33" Type="http://schemas.openxmlformats.org/officeDocument/2006/relationships/slideLayout" Target="../slideLayouts/slideLayout33.xml"/><Relationship Id="rId38" Type="http://schemas.openxmlformats.org/officeDocument/2006/relationships/image" Target="../media/image19.png"/><Relationship Id="rId2" Type="http://schemas.openxmlformats.org/officeDocument/2006/relationships/tags" Target="../tags/tag102.xml"/><Relationship Id="rId16" Type="http://schemas.openxmlformats.org/officeDocument/2006/relationships/tags" Target="../tags/tag116.xml"/><Relationship Id="rId20" Type="http://schemas.openxmlformats.org/officeDocument/2006/relationships/tags" Target="../tags/tag120.xml"/><Relationship Id="rId29" Type="http://schemas.openxmlformats.org/officeDocument/2006/relationships/tags" Target="../tags/tag129.xml"/><Relationship Id="rId41" Type="http://schemas.openxmlformats.org/officeDocument/2006/relationships/image" Target="../media/image22.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24" Type="http://schemas.openxmlformats.org/officeDocument/2006/relationships/tags" Target="../tags/tag124.xml"/><Relationship Id="rId32" Type="http://schemas.openxmlformats.org/officeDocument/2006/relationships/tags" Target="../tags/tag132.xml"/><Relationship Id="rId37" Type="http://schemas.openxmlformats.org/officeDocument/2006/relationships/image" Target="../media/image18.png"/><Relationship Id="rId40" Type="http://schemas.openxmlformats.org/officeDocument/2006/relationships/image" Target="../media/image21.png"/><Relationship Id="rId5" Type="http://schemas.openxmlformats.org/officeDocument/2006/relationships/tags" Target="../tags/tag105.xml"/><Relationship Id="rId15" Type="http://schemas.openxmlformats.org/officeDocument/2006/relationships/tags" Target="../tags/tag115.xml"/><Relationship Id="rId23" Type="http://schemas.openxmlformats.org/officeDocument/2006/relationships/tags" Target="../tags/tag123.xml"/><Relationship Id="rId28" Type="http://schemas.openxmlformats.org/officeDocument/2006/relationships/tags" Target="../tags/tag128.xml"/><Relationship Id="rId36" Type="http://schemas.openxmlformats.org/officeDocument/2006/relationships/image" Target="../media/image6.png"/><Relationship Id="rId10" Type="http://schemas.openxmlformats.org/officeDocument/2006/relationships/tags" Target="../tags/tag110.xml"/><Relationship Id="rId19" Type="http://schemas.openxmlformats.org/officeDocument/2006/relationships/tags" Target="../tags/tag119.xml"/><Relationship Id="rId31" Type="http://schemas.openxmlformats.org/officeDocument/2006/relationships/tags" Target="../tags/tag131.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 Id="rId22" Type="http://schemas.openxmlformats.org/officeDocument/2006/relationships/tags" Target="../tags/tag122.xml"/><Relationship Id="rId27" Type="http://schemas.openxmlformats.org/officeDocument/2006/relationships/tags" Target="../tags/tag127.xml"/><Relationship Id="rId30" Type="http://schemas.openxmlformats.org/officeDocument/2006/relationships/tags" Target="../tags/tag130.xml"/><Relationship Id="rId35" Type="http://schemas.openxmlformats.org/officeDocument/2006/relationships/image" Target="../media/image17.png"/><Relationship Id="rId43"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88.png"/><Relationship Id="rId4" Type="http://schemas.microsoft.com/office/2007/relationships/hdphoto" Target="../media/hdphoto3.wdp"/></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https://developer.mindsphere.io/apis/api-connectivity-agentmanagement/index.html"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image" Target="../media/image27.jpeg"/><Relationship Id="rId18" Type="http://schemas.openxmlformats.org/officeDocument/2006/relationships/image" Target="../media/image32.png"/><Relationship Id="rId3" Type="http://schemas.openxmlformats.org/officeDocument/2006/relationships/tags" Target="../tags/tag135.xml"/><Relationship Id="rId21" Type="http://schemas.openxmlformats.org/officeDocument/2006/relationships/image" Target="../media/image35.png"/><Relationship Id="rId7" Type="http://schemas.openxmlformats.org/officeDocument/2006/relationships/tags" Target="../tags/tag139.xml"/><Relationship Id="rId12" Type="http://schemas.openxmlformats.org/officeDocument/2006/relationships/image" Target="../media/image26.emf"/><Relationship Id="rId17" Type="http://schemas.openxmlformats.org/officeDocument/2006/relationships/image" Target="../media/image31.png"/><Relationship Id="rId2" Type="http://schemas.openxmlformats.org/officeDocument/2006/relationships/tags" Target="../tags/tag134.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image" Target="../media/image25.emf"/><Relationship Id="rId5" Type="http://schemas.openxmlformats.org/officeDocument/2006/relationships/tags" Target="../tags/tag137.xml"/><Relationship Id="rId15" Type="http://schemas.openxmlformats.org/officeDocument/2006/relationships/image" Target="../media/image29.png"/><Relationship Id="rId10" Type="http://schemas.openxmlformats.org/officeDocument/2006/relationships/notesSlide" Target="../notesSlides/notesSlide5.xml"/><Relationship Id="rId19" Type="http://schemas.openxmlformats.org/officeDocument/2006/relationships/image" Target="../media/image33.png"/><Relationship Id="rId4" Type="http://schemas.openxmlformats.org/officeDocument/2006/relationships/tags" Target="../tags/tag136.xml"/><Relationship Id="rId9" Type="http://schemas.openxmlformats.org/officeDocument/2006/relationships/slideLayout" Target="../slideLayouts/slideLayout9.xml"/><Relationship Id="rId14" Type="http://schemas.openxmlformats.org/officeDocument/2006/relationships/image" Target="../media/image28.png"/><Relationship Id="rId22" Type="http://schemas.microsoft.com/office/2007/relationships/hdphoto" Target="../media/hdphoto1.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9.xml"/><Relationship Id="rId5" Type="http://schemas.openxmlformats.org/officeDocument/2006/relationships/image" Target="../media/image89.png"/><Relationship Id="rId4" Type="http://schemas.microsoft.com/office/2007/relationships/hdphoto" Target="../media/hdphoto3.wdp"/></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hyperlink" Target="https://gateway.eu1.mindsphere.io/api/agentmanagement/v3/oauth/token" TargetMode="External"/><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hyperlink" Target="https://developer.mindsphere.io/api/index.html?url=/api/specs/agentmanagement-v3.yaml#/operations/DataSourceConfiguration/put_agents__id__dataSourceConfiguration" TargetMode="External"/><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43.xml"/><Relationship Id="rId7" Type="http://schemas.openxmlformats.org/officeDocument/2006/relationships/image" Target="../media/image29.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33.png"/><Relationship Id="rId5" Type="http://schemas.openxmlformats.org/officeDocument/2006/relationships/notesSlide" Target="../notesSlides/notesSlide6.xml"/><Relationship Id="rId4"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9.xml"/><Relationship Id="rId5" Type="http://schemas.openxmlformats.org/officeDocument/2006/relationships/image" Target="../media/image93.png"/><Relationship Id="rId4" Type="http://schemas.microsoft.com/office/2007/relationships/hdphoto" Target="../media/hdphoto3.wdp"/></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s://gateway.eu1.mindsphere.io/api/agentmanagement/v3/agents/%7bagent_id%7d/dataSourceConfiguration" TargetMode="External"/><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hyperlink" Target="https://developer.mindsphere.io/apis/api-connectivity-mindconnect/index.html" TargetMode="Externa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
        <p:nvSpPr>
          <p:cNvPr id="36" name="Titel 6"/>
          <p:cNvSpPr txBox="1">
            <a:spLocks/>
          </p:cNvSpPr>
          <p:nvPr/>
        </p:nvSpPr>
        <p:spPr bwMode="gray">
          <a:xfrm>
            <a:off x="627063" y="3311628"/>
            <a:ext cx="8767104" cy="2524193"/>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kern="0" dirty="0" err="1" smtClean="0"/>
              <a:t>MindConnect</a:t>
            </a:r>
            <a:r>
              <a:rPr lang="en-US" kern="0" dirty="0" smtClean="0"/>
              <a:t> API </a:t>
            </a:r>
          </a:p>
          <a:p>
            <a:r>
              <a:rPr lang="en-US" kern="0" dirty="0" smtClean="0"/>
              <a:t>Training</a:t>
            </a:r>
          </a:p>
          <a:p>
            <a:r>
              <a:rPr lang="en-US" sz="3198" kern="0" dirty="0" smtClean="0">
                <a:solidFill>
                  <a:schemeClr val="tx1"/>
                </a:solidFill>
              </a:rPr>
              <a:t>Agent Development </a:t>
            </a:r>
            <a:r>
              <a:rPr lang="en-US" sz="3198" kern="0" smtClean="0">
                <a:solidFill>
                  <a:schemeClr val="tx1"/>
                </a:solidFill>
              </a:rPr>
              <a:t>with </a:t>
            </a:r>
          </a:p>
          <a:p>
            <a:r>
              <a:rPr lang="en-US" sz="3198" kern="0" smtClean="0">
                <a:solidFill>
                  <a:schemeClr val="tx1"/>
                </a:solidFill>
              </a:rPr>
              <a:t>MindConnect</a:t>
            </a:r>
            <a:r>
              <a:rPr lang="en-US" sz="3198" kern="0" dirty="0" smtClean="0">
                <a:solidFill>
                  <a:schemeClr val="tx1"/>
                </a:solidFill>
              </a:rPr>
              <a:t> API</a:t>
            </a:r>
            <a:endParaRPr lang="en-US" sz="3198" kern="0" dirty="0">
              <a:solidFill>
                <a:schemeClr val="tx1"/>
              </a:solidFill>
            </a:endParaRPr>
          </a:p>
        </p:txBody>
      </p:sp>
    </p:spTree>
    <p:extLst>
      <p:ext uri="{BB962C8B-B14F-4D97-AF65-F5344CB8AC3E}">
        <p14:creationId xmlns:p14="http://schemas.microsoft.com/office/powerpoint/2010/main" val="563338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Gerade Verbindung 114688"/>
          <p:cNvCxnSpPr/>
          <p:nvPr/>
        </p:nvCxnSpPr>
        <p:spPr bwMode="auto">
          <a:xfrm flipH="1" flipV="1">
            <a:off x="1659840" y="4809981"/>
            <a:ext cx="1" cy="408708"/>
          </a:xfrm>
          <a:prstGeom prst="line">
            <a:avLst/>
          </a:prstGeom>
          <a:solidFill>
            <a:schemeClr val="tx2"/>
          </a:solidFill>
          <a:ln w="19050" cap="flat" cmpd="sng" algn="ctr">
            <a:solidFill>
              <a:schemeClr val="accent3">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p:cNvCxnSpPr/>
          <p:nvPr/>
        </p:nvCxnSpPr>
        <p:spPr bwMode="auto">
          <a:xfrm flipV="1">
            <a:off x="5198471" y="3213088"/>
            <a:ext cx="0" cy="503794"/>
          </a:xfrm>
          <a:prstGeom prst="line">
            <a:avLst/>
          </a:prstGeom>
          <a:solidFill>
            <a:schemeClr val="tx2"/>
          </a:solidFill>
          <a:ln w="1905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4690" name="cdtRectangle 2 Id114690"/>
          <p:cNvSpPr>
            <a:spLocks noGrp="1" noChangeArrowheads="1"/>
          </p:cNvSpPr>
          <p:nvPr>
            <p:ph type="title"/>
          </p:nvPr>
        </p:nvSpPr>
        <p:spPr/>
        <p:txBody>
          <a:bodyPr/>
          <a:lstStyle/>
          <a:p>
            <a:r>
              <a:rPr lang="en-GB" dirty="0" smtClean="0"/>
              <a:t>Custom Agent Overview</a:t>
            </a:r>
            <a:r>
              <a:rPr lang="en-US" noProof="0" dirty="0" smtClean="0"/>
              <a:t/>
            </a:r>
            <a:br>
              <a:rPr lang="en-US" noProof="0" dirty="0" smtClean="0"/>
            </a:br>
            <a:r>
              <a:rPr lang="en-US" b="0" noProof="0" dirty="0" smtClean="0"/>
              <a:t>MindSphere topology using Custom Agent</a:t>
            </a:r>
          </a:p>
        </p:txBody>
      </p:sp>
      <p:pic>
        <p:nvPicPr>
          <p:cNvPr id="13" name="Picture 156" descr="Z:\Hanna_Hadjelaoui_Werkstudentin\empower\Industry Icons\Topic_Secure.png"/>
          <p:cNvPicPr>
            <a:picLocks noChangeAspect="1" noChangeArrowheads="1"/>
          </p:cNvPicPr>
          <p:nvPr>
            <p:custDataLst>
              <p:tags r:id="rId2"/>
            </p:custDataLst>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44434" y="3358474"/>
            <a:ext cx="281845" cy="28184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5"/>
          <p:cNvCxnSpPr/>
          <p:nvPr/>
        </p:nvCxnSpPr>
        <p:spPr bwMode="auto">
          <a:xfrm>
            <a:off x="986093" y="4796440"/>
            <a:ext cx="7412963" cy="0"/>
          </a:xfrm>
          <a:prstGeom prst="line">
            <a:avLst/>
          </a:prstGeom>
          <a:solidFill>
            <a:schemeClr val="tx2"/>
          </a:solidFill>
          <a:ln w="19050" cap="flat" cmpd="sng" algn="ctr">
            <a:solidFill>
              <a:schemeClr val="accent3">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p:nvCxnSpPr>
        <p:spPr bwMode="auto">
          <a:xfrm>
            <a:off x="1548904" y="3213088"/>
            <a:ext cx="7308974" cy="0"/>
          </a:xfrm>
          <a:prstGeom prst="line">
            <a:avLst/>
          </a:prstGeom>
          <a:solidFill>
            <a:schemeClr val="tx2"/>
          </a:solidFill>
          <a:ln w="1905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026" name="Picture 2" descr="D:\Documents\General\Symbols\router.png"/>
          <p:cNvPicPr>
            <a:picLocks noChangeAspect="1" noChangeArrowheads="1"/>
          </p:cNvPicPr>
          <p:nvPr/>
        </p:nvPicPr>
        <p:blipFill>
          <a:blip r:embed="rId11" cstate="print">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985384" y="2646868"/>
            <a:ext cx="723682" cy="35985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Gerade Verbindung 17"/>
          <p:cNvCxnSpPr>
            <a:stCxn id="17" idx="2"/>
            <a:endCxn id="1026" idx="0"/>
          </p:cNvCxnSpPr>
          <p:nvPr/>
        </p:nvCxnSpPr>
        <p:spPr bwMode="auto">
          <a:xfrm>
            <a:off x="6347225" y="2306719"/>
            <a:ext cx="0" cy="340149"/>
          </a:xfrm>
          <a:prstGeom prst="line">
            <a:avLst/>
          </a:prstGeom>
          <a:solidFill>
            <a:schemeClr val="tx2"/>
          </a:solidFill>
          <a:ln w="19050"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a:stCxn id="1026" idx="2"/>
          </p:cNvCxnSpPr>
          <p:nvPr/>
        </p:nvCxnSpPr>
        <p:spPr bwMode="auto">
          <a:xfrm>
            <a:off x="6347225" y="3006721"/>
            <a:ext cx="0" cy="206368"/>
          </a:xfrm>
          <a:prstGeom prst="line">
            <a:avLst/>
          </a:prstGeom>
          <a:solidFill>
            <a:schemeClr val="tx2"/>
          </a:solidFill>
          <a:ln w="1905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a:endCxn id="17" idx="3"/>
          </p:cNvCxnSpPr>
          <p:nvPr/>
        </p:nvCxnSpPr>
        <p:spPr bwMode="auto">
          <a:xfrm flipH="1">
            <a:off x="6650856" y="2003089"/>
            <a:ext cx="2467906" cy="0"/>
          </a:xfrm>
          <a:prstGeom prst="line">
            <a:avLst/>
          </a:prstGeom>
          <a:solidFill>
            <a:schemeClr val="tx2"/>
          </a:solidFill>
          <a:ln w="19050"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0"/>
          <p:cNvCxnSpPr/>
          <p:nvPr/>
        </p:nvCxnSpPr>
        <p:spPr bwMode="auto">
          <a:xfrm flipV="1">
            <a:off x="5357310" y="4782900"/>
            <a:ext cx="0" cy="418366"/>
          </a:xfrm>
          <a:prstGeom prst="line">
            <a:avLst/>
          </a:prstGeom>
          <a:solidFill>
            <a:schemeClr val="tx2"/>
          </a:solidFill>
          <a:ln w="19050" cap="flat" cmpd="sng" algn="ctr">
            <a:solidFill>
              <a:schemeClr val="accent3">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4689" name="Gerade Verbindung 114688"/>
          <p:cNvCxnSpPr>
            <a:stCxn id="8" idx="0"/>
          </p:cNvCxnSpPr>
          <p:nvPr/>
        </p:nvCxnSpPr>
        <p:spPr bwMode="auto">
          <a:xfrm flipH="1" flipV="1">
            <a:off x="3508575" y="4792558"/>
            <a:ext cx="1" cy="408708"/>
          </a:xfrm>
          <a:prstGeom prst="line">
            <a:avLst/>
          </a:prstGeom>
          <a:solidFill>
            <a:schemeClr val="tx2"/>
          </a:solidFill>
          <a:ln w="19050" cap="flat" cmpd="sng" algn="ctr">
            <a:solidFill>
              <a:schemeClr val="accent3">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p:nvCxnSpPr>
        <p:spPr bwMode="auto">
          <a:xfrm flipV="1">
            <a:off x="5198471" y="4292646"/>
            <a:ext cx="0" cy="503794"/>
          </a:xfrm>
          <a:prstGeom prst="line">
            <a:avLst/>
          </a:prstGeom>
          <a:solidFill>
            <a:schemeClr val="tx2"/>
          </a:solidFill>
          <a:ln w="19050" cap="flat" cmpd="sng" algn="ctr">
            <a:solidFill>
              <a:schemeClr val="accent3">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4707" name="Textfeld 114706"/>
          <p:cNvSpPr txBox="1"/>
          <p:nvPr/>
        </p:nvSpPr>
        <p:spPr>
          <a:xfrm>
            <a:off x="3994454" y="5433949"/>
            <a:ext cx="503794" cy="218509"/>
          </a:xfrm>
          <a:prstGeom prst="rect">
            <a:avLst/>
          </a:prstGeom>
          <a:noFill/>
        </p:spPr>
        <p:txBody>
          <a:bodyPr wrap="none" lIns="0" tIns="0" rIns="0" bIns="0" rtlCol="0" anchor="ctr">
            <a:noAutofit/>
          </a:bodyPr>
          <a:lstStyle/>
          <a:p>
            <a:pPr algn="ctr">
              <a:lnSpc>
                <a:spcPct val="110000"/>
              </a:lnSpc>
            </a:pPr>
            <a:r>
              <a:rPr lang="de-DE" sz="1199" b="1" dirty="0">
                <a:solidFill>
                  <a:schemeClr val="bg2">
                    <a:lumMod val="50000"/>
                  </a:schemeClr>
                </a:solidFill>
              </a:rPr>
              <a:t>S7 PLC</a:t>
            </a:r>
            <a:endParaRPr lang="en-US" sz="1199" b="1" dirty="0">
              <a:solidFill>
                <a:schemeClr val="bg2">
                  <a:lumMod val="50000"/>
                </a:schemeClr>
              </a:solidFill>
            </a:endParaRPr>
          </a:p>
        </p:txBody>
      </p:sp>
      <p:sp>
        <p:nvSpPr>
          <p:cNvPr id="58" name="Textfeld 57"/>
          <p:cNvSpPr txBox="1"/>
          <p:nvPr/>
        </p:nvSpPr>
        <p:spPr>
          <a:xfrm>
            <a:off x="5729544" y="5433949"/>
            <a:ext cx="1151528" cy="218509"/>
          </a:xfrm>
          <a:prstGeom prst="rect">
            <a:avLst/>
          </a:prstGeom>
          <a:noFill/>
        </p:spPr>
        <p:txBody>
          <a:bodyPr wrap="none" lIns="0" tIns="0" rIns="0" bIns="0" rtlCol="0" anchor="ctr">
            <a:noAutofit/>
          </a:bodyPr>
          <a:lstStyle/>
          <a:p>
            <a:pPr algn="ctr">
              <a:lnSpc>
                <a:spcPct val="110000"/>
              </a:lnSpc>
            </a:pPr>
            <a:r>
              <a:rPr lang="de-DE" sz="1199" b="1" dirty="0">
                <a:solidFill>
                  <a:schemeClr val="bg2">
                    <a:lumMod val="50000"/>
                  </a:schemeClr>
                </a:solidFill>
              </a:rPr>
              <a:t>OPC UA Server</a:t>
            </a:r>
          </a:p>
        </p:txBody>
      </p:sp>
      <p:sp>
        <p:nvSpPr>
          <p:cNvPr id="59" name="Textfeld 58"/>
          <p:cNvSpPr txBox="1"/>
          <p:nvPr/>
        </p:nvSpPr>
        <p:spPr>
          <a:xfrm>
            <a:off x="5862289" y="3737012"/>
            <a:ext cx="2851869" cy="537824"/>
          </a:xfrm>
          <a:prstGeom prst="rect">
            <a:avLst/>
          </a:prstGeom>
          <a:noFill/>
        </p:spPr>
        <p:txBody>
          <a:bodyPr wrap="square" lIns="0" tIns="0" rIns="0" bIns="0" rtlCol="0" anchor="ctr">
            <a:noAutofit/>
          </a:bodyPr>
          <a:lstStyle/>
          <a:p>
            <a:pPr>
              <a:lnSpc>
                <a:spcPct val="110000"/>
              </a:lnSpc>
            </a:pPr>
            <a:r>
              <a:rPr lang="en-US" sz="1199" b="1" dirty="0">
                <a:solidFill>
                  <a:schemeClr val="bg2">
                    <a:lumMod val="50000"/>
                  </a:schemeClr>
                </a:solidFill>
              </a:rPr>
              <a:t>unspecific device with Custom Agent using </a:t>
            </a:r>
            <a:r>
              <a:rPr lang="en-US" sz="1199" b="1" dirty="0" err="1" smtClean="0">
                <a:solidFill>
                  <a:schemeClr val="bg2">
                    <a:lumMod val="50000"/>
                  </a:schemeClr>
                </a:solidFill>
              </a:rPr>
              <a:t>MindConnect</a:t>
            </a:r>
            <a:r>
              <a:rPr lang="en-US" sz="1199" b="1" dirty="0" smtClean="0">
                <a:solidFill>
                  <a:schemeClr val="bg2">
                    <a:lumMod val="50000"/>
                  </a:schemeClr>
                </a:solidFill>
              </a:rPr>
              <a:t> LIB or API</a:t>
            </a:r>
            <a:endParaRPr lang="en-US" sz="1199" b="1" dirty="0">
              <a:solidFill>
                <a:schemeClr val="bg2">
                  <a:lumMod val="50000"/>
                </a:schemeClr>
              </a:solidFill>
            </a:endParaRPr>
          </a:p>
        </p:txBody>
      </p:sp>
      <p:sp>
        <p:nvSpPr>
          <p:cNvPr id="60" name="Textfeld 59"/>
          <p:cNvSpPr txBox="1"/>
          <p:nvPr/>
        </p:nvSpPr>
        <p:spPr>
          <a:xfrm>
            <a:off x="6885688" y="2717540"/>
            <a:ext cx="1513369" cy="218509"/>
          </a:xfrm>
          <a:prstGeom prst="rect">
            <a:avLst/>
          </a:prstGeom>
          <a:noFill/>
        </p:spPr>
        <p:txBody>
          <a:bodyPr wrap="none" lIns="0" tIns="0" rIns="0" bIns="0" rtlCol="0" anchor="ctr">
            <a:noAutofit/>
          </a:bodyPr>
          <a:lstStyle/>
          <a:p>
            <a:pPr>
              <a:lnSpc>
                <a:spcPct val="110000"/>
              </a:lnSpc>
            </a:pPr>
            <a:r>
              <a:rPr lang="de-DE" sz="1199" b="1" dirty="0">
                <a:solidFill>
                  <a:schemeClr val="bg2">
                    <a:lumMod val="50000"/>
                  </a:schemeClr>
                </a:solidFill>
              </a:rPr>
              <a:t>Router</a:t>
            </a:r>
          </a:p>
        </p:txBody>
      </p:sp>
      <p:sp>
        <p:nvSpPr>
          <p:cNvPr id="61" name="Textfeld 60"/>
          <p:cNvSpPr txBox="1"/>
          <p:nvPr/>
        </p:nvSpPr>
        <p:spPr>
          <a:xfrm>
            <a:off x="5590541" y="1413826"/>
            <a:ext cx="1513369" cy="218509"/>
          </a:xfrm>
          <a:prstGeom prst="rect">
            <a:avLst/>
          </a:prstGeom>
          <a:noFill/>
        </p:spPr>
        <p:txBody>
          <a:bodyPr wrap="none" lIns="0" tIns="0" rIns="0" bIns="0" rtlCol="0" anchor="ctr">
            <a:noAutofit/>
          </a:bodyPr>
          <a:lstStyle/>
          <a:p>
            <a:pPr algn="ctr">
              <a:lnSpc>
                <a:spcPct val="110000"/>
              </a:lnSpc>
            </a:pPr>
            <a:r>
              <a:rPr lang="de-DE" sz="1199" b="1" dirty="0">
                <a:solidFill>
                  <a:schemeClr val="bg2">
                    <a:lumMod val="50000"/>
                  </a:schemeClr>
                </a:solidFill>
              </a:rPr>
              <a:t>Internet</a:t>
            </a:r>
          </a:p>
        </p:txBody>
      </p:sp>
      <p:sp>
        <p:nvSpPr>
          <p:cNvPr id="65" name="Textfeld 64"/>
          <p:cNvSpPr txBox="1"/>
          <p:nvPr/>
        </p:nvSpPr>
        <p:spPr>
          <a:xfrm>
            <a:off x="8526790" y="4687185"/>
            <a:ext cx="1513369" cy="218509"/>
          </a:xfrm>
          <a:prstGeom prst="rect">
            <a:avLst/>
          </a:prstGeom>
          <a:noFill/>
        </p:spPr>
        <p:txBody>
          <a:bodyPr wrap="none" lIns="0" tIns="0" rIns="0" bIns="0" rtlCol="0" anchor="ctr">
            <a:noAutofit/>
          </a:bodyPr>
          <a:lstStyle/>
          <a:p>
            <a:pPr>
              <a:lnSpc>
                <a:spcPct val="110000"/>
              </a:lnSpc>
            </a:pPr>
            <a:r>
              <a:rPr lang="en-US" sz="1199" i="1" dirty="0">
                <a:solidFill>
                  <a:schemeClr val="accent3">
                    <a:lumMod val="75000"/>
                  </a:schemeClr>
                </a:solidFill>
              </a:rPr>
              <a:t>Machine</a:t>
            </a:r>
            <a:r>
              <a:rPr lang="de-DE" sz="1199" i="1" dirty="0">
                <a:solidFill>
                  <a:schemeClr val="accent3">
                    <a:lumMod val="75000"/>
                  </a:schemeClr>
                </a:solidFill>
              </a:rPr>
              <a:t> Network</a:t>
            </a:r>
          </a:p>
        </p:txBody>
      </p:sp>
      <p:sp>
        <p:nvSpPr>
          <p:cNvPr id="66" name="Textfeld 65"/>
          <p:cNvSpPr txBox="1"/>
          <p:nvPr/>
        </p:nvSpPr>
        <p:spPr>
          <a:xfrm>
            <a:off x="8974821" y="3103834"/>
            <a:ext cx="1513369" cy="218509"/>
          </a:xfrm>
          <a:prstGeom prst="rect">
            <a:avLst/>
          </a:prstGeom>
          <a:noFill/>
        </p:spPr>
        <p:txBody>
          <a:bodyPr wrap="none" lIns="0" tIns="0" rIns="0" bIns="0" rtlCol="0" anchor="ctr">
            <a:noAutofit/>
          </a:bodyPr>
          <a:lstStyle/>
          <a:p>
            <a:pPr>
              <a:lnSpc>
                <a:spcPct val="110000"/>
              </a:lnSpc>
            </a:pPr>
            <a:r>
              <a:rPr lang="de-DE" sz="1199" i="1" dirty="0">
                <a:solidFill>
                  <a:schemeClr val="accent2">
                    <a:lumMod val="50000"/>
                  </a:schemeClr>
                </a:solidFill>
              </a:rPr>
              <a:t>Corporate Network</a:t>
            </a:r>
          </a:p>
        </p:txBody>
      </p:sp>
      <p:sp>
        <p:nvSpPr>
          <p:cNvPr id="67" name="Textfeld 66"/>
          <p:cNvSpPr txBox="1"/>
          <p:nvPr/>
        </p:nvSpPr>
        <p:spPr>
          <a:xfrm>
            <a:off x="5699491" y="3429001"/>
            <a:ext cx="1513369" cy="218509"/>
          </a:xfrm>
          <a:prstGeom prst="rect">
            <a:avLst/>
          </a:prstGeom>
          <a:noFill/>
        </p:spPr>
        <p:txBody>
          <a:bodyPr wrap="none" lIns="0" tIns="0" rIns="0" bIns="0" rtlCol="0" anchor="ctr">
            <a:noAutofit/>
          </a:bodyPr>
          <a:lstStyle/>
          <a:p>
            <a:pPr>
              <a:lnSpc>
                <a:spcPct val="110000"/>
              </a:lnSpc>
            </a:pPr>
            <a:r>
              <a:rPr lang="de-DE" sz="1199" dirty="0">
                <a:solidFill>
                  <a:srgbClr val="647D2D"/>
                </a:solidFill>
              </a:rPr>
              <a:t>HTTPS Encryption</a:t>
            </a:r>
          </a:p>
        </p:txBody>
      </p:sp>
      <p:cxnSp>
        <p:nvCxnSpPr>
          <p:cNvPr id="69" name="Gerade Verbindung 68"/>
          <p:cNvCxnSpPr/>
          <p:nvPr/>
        </p:nvCxnSpPr>
        <p:spPr bwMode="auto">
          <a:xfrm>
            <a:off x="2393641" y="2646868"/>
            <a:ext cx="1" cy="566219"/>
          </a:xfrm>
          <a:prstGeom prst="line">
            <a:avLst/>
          </a:prstGeom>
          <a:solidFill>
            <a:schemeClr val="tx2"/>
          </a:solidFill>
          <a:ln w="1905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8" name="Picture 82" descr="Z:\Hanna_Hadjelaoui_Werkstudentin\empower\Industry Icons\Product_SIMATIC-S7-1500.png"/>
          <p:cNvPicPr>
            <a:picLocks noChangeAspect="1" noChangeArrowheads="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166637" y="5201266"/>
            <a:ext cx="683877" cy="683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0" descr="Z:\Hanna_Hadjelaoui_Werkstudentin\empower\Industry Icons\Technology_Web.png"/>
          <p:cNvPicPr>
            <a:picLocks noChangeAspect="1" noChangeArrowheads="1"/>
          </p:cNvPicPr>
          <p:nvPr>
            <p:custDataLst>
              <p:tags r:id="rId4"/>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6043594" y="1699458"/>
            <a:ext cx="607262" cy="6072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Documents\General\Symbols\Serv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74012" y="5080009"/>
            <a:ext cx="566596" cy="92639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6" descr="Z:\Hanna_Hadjelaoui_Werkstudentin\empower\Industry Icons\General_Computer_Desktop.png"/>
          <p:cNvPicPr>
            <a:picLocks noChangeAspect="1" noChangeArrowheads="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921711" y="1837405"/>
            <a:ext cx="943861" cy="943861"/>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Gerade Verbindung 80"/>
          <p:cNvCxnSpPr>
            <a:stCxn id="17" idx="1"/>
            <a:endCxn id="85" idx="3"/>
          </p:cNvCxnSpPr>
          <p:nvPr/>
        </p:nvCxnSpPr>
        <p:spPr bwMode="auto">
          <a:xfrm flipH="1" flipV="1">
            <a:off x="4584620" y="1999510"/>
            <a:ext cx="1458975" cy="3579"/>
          </a:xfrm>
          <a:prstGeom prst="line">
            <a:avLst/>
          </a:prstGeom>
          <a:solidFill>
            <a:schemeClr val="tx2"/>
          </a:solidFill>
          <a:ln w="19050"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85" name="Picture 17" descr="Z:\Hanna_Hadjelaoui_Werkstudentin\empower\Industry Icons\General_Computer_Laptop.png"/>
          <p:cNvPicPr>
            <a:picLocks noChangeAspect="1" noChangeArrowheads="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3630050" y="1522225"/>
            <a:ext cx="954570" cy="9545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CS_VS\DS_TS\22_Marketing\1_Offerings\SCI\MindSphere\9_Graphiken &amp; Bilder\Reine_Wolke\44465_Cloud_Grafik_DE_K1_180x65mm_nur dots.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135899" y="1317206"/>
            <a:ext cx="3611567" cy="1305013"/>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p:cNvSpPr/>
          <p:nvPr/>
        </p:nvSpPr>
        <p:spPr bwMode="gray">
          <a:xfrm>
            <a:off x="4616502" y="3716882"/>
            <a:ext cx="1158346" cy="575776"/>
          </a:xfrm>
          <a:prstGeom prst="rect">
            <a:avLst/>
          </a:prstGeom>
          <a:solidFill>
            <a:schemeClr val="tx1"/>
          </a:solidFill>
          <a:ln>
            <a:noFill/>
          </a:ln>
          <a:extLst/>
        </p:spPr>
        <p:txBody>
          <a:bodyPr lIns="107944" tIns="71963" rIns="71963" bIns="71963" numCol="1" rtlCol="0" anchor="ctr"/>
          <a:lstStyle/>
          <a:p>
            <a:pPr algn="ctr"/>
            <a:r>
              <a:rPr lang="de-DE" sz="1199" dirty="0">
                <a:solidFill>
                  <a:srgbClr val="FFFFFF"/>
                </a:solidFill>
              </a:rPr>
              <a:t>Blackbox</a:t>
            </a:r>
            <a:endParaRPr lang="en-US" sz="1199" dirty="0">
              <a:solidFill>
                <a:srgbClr val="FFFFFF"/>
              </a:solidFill>
            </a:endParaRPr>
          </a:p>
        </p:txBody>
      </p:sp>
      <p:cxnSp>
        <p:nvCxnSpPr>
          <p:cNvPr id="35" name="Gerade Verbindung 30"/>
          <p:cNvCxnSpPr/>
          <p:nvPr/>
        </p:nvCxnSpPr>
        <p:spPr bwMode="auto">
          <a:xfrm flipV="1">
            <a:off x="7462516" y="4782900"/>
            <a:ext cx="0" cy="418366"/>
          </a:xfrm>
          <a:prstGeom prst="line">
            <a:avLst/>
          </a:prstGeom>
          <a:solidFill>
            <a:schemeClr val="tx2"/>
          </a:solidFill>
          <a:ln w="19050" cap="flat" cmpd="sng" algn="ctr">
            <a:solidFill>
              <a:schemeClr val="accent3">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6" name="Textfeld 57"/>
          <p:cNvSpPr txBox="1"/>
          <p:nvPr/>
        </p:nvSpPr>
        <p:spPr>
          <a:xfrm>
            <a:off x="7852003" y="5417318"/>
            <a:ext cx="1151528" cy="218509"/>
          </a:xfrm>
          <a:prstGeom prst="rect">
            <a:avLst/>
          </a:prstGeom>
          <a:noFill/>
        </p:spPr>
        <p:txBody>
          <a:bodyPr wrap="none" lIns="0" tIns="0" rIns="0" bIns="0" rtlCol="0" anchor="ctr">
            <a:noAutofit/>
          </a:bodyPr>
          <a:lstStyle/>
          <a:p>
            <a:pPr algn="ctr">
              <a:lnSpc>
                <a:spcPct val="110000"/>
              </a:lnSpc>
            </a:pPr>
            <a:r>
              <a:rPr lang="de-DE" sz="1199" b="1" dirty="0" smtClean="0">
                <a:solidFill>
                  <a:schemeClr val="bg2">
                    <a:lumMod val="50000"/>
                  </a:schemeClr>
                </a:solidFill>
              </a:rPr>
              <a:t>Other Devices</a:t>
            </a:r>
            <a:endParaRPr lang="de-DE" sz="1199" b="1" dirty="0">
              <a:solidFill>
                <a:schemeClr val="bg2">
                  <a:lumMod val="50000"/>
                </a:schemeClr>
              </a:solidFill>
            </a:endParaRPr>
          </a:p>
        </p:txBody>
      </p:sp>
      <p:pic>
        <p:nvPicPr>
          <p:cNvPr id="37" name="Picture 2" descr="D:\Documents\General\Symbols\Serv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96471" y="5063378"/>
            <a:ext cx="566596" cy="926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6983380" y="4892154"/>
            <a:ext cx="2207491" cy="1208779"/>
          </a:xfrm>
          <a:prstGeom prst="rect">
            <a:avLst/>
          </a:prstGeom>
          <a:noFill/>
          <a:ln w="19050">
            <a:solidFill>
              <a:schemeClr val="bg2"/>
            </a:solidFill>
            <a:prstDash val="dash"/>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pic>
        <p:nvPicPr>
          <p:cNvPr id="39" name="G_SY02_XX_02035P.png"/>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806746" y="5010964"/>
            <a:ext cx="2017953" cy="1008976"/>
          </a:xfrm>
          <a:prstGeom prst="rect">
            <a:avLst/>
          </a:prstGeom>
        </p:spPr>
      </p:pic>
    </p:spTree>
    <p:custDataLst>
      <p:tags r:id="rId1"/>
    </p:custDataLst>
    <p:extLst>
      <p:ext uri="{BB962C8B-B14F-4D97-AF65-F5344CB8AC3E}">
        <p14:creationId xmlns:p14="http://schemas.microsoft.com/office/powerpoint/2010/main" val="6623655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MindConnect</a:t>
            </a:r>
            <a:r>
              <a:rPr lang="en-US" dirty="0"/>
              <a:t> API</a:t>
            </a:r>
            <a:r>
              <a:rPr lang="en-US" noProof="0" dirty="0" smtClean="0"/>
              <a:t/>
            </a:r>
            <a:br>
              <a:rPr lang="en-US" noProof="0" dirty="0" smtClean="0"/>
            </a:br>
            <a:r>
              <a:rPr lang="en-US" b="0" dirty="0"/>
              <a:t>Workflow details</a:t>
            </a:r>
            <a:endParaRPr lang="en-US" b="0" noProof="0" dirty="0"/>
          </a:p>
        </p:txBody>
      </p:sp>
      <p:sp>
        <p:nvSpPr>
          <p:cNvPr id="5" name="Pentagon 4"/>
          <p:cNvSpPr/>
          <p:nvPr/>
        </p:nvSpPr>
        <p:spPr bwMode="auto">
          <a:xfrm>
            <a:off x="540822" y="5453243"/>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Exchange Data</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4768385"/>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2" name="Down Arrow 1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4" name="Rechteck 2"/>
          <p:cNvSpPr/>
          <p:nvPr/>
        </p:nvSpPr>
        <p:spPr>
          <a:xfrm>
            <a:off x="2434863" y="1314766"/>
            <a:ext cx="9078333" cy="1569660"/>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lvl="0" eaLnBrk="0" fontAlgn="base" hangingPunct="0">
              <a:spcBef>
                <a:spcPct val="0"/>
              </a:spcBef>
              <a:spcAft>
                <a:spcPct val="0"/>
              </a:spcAft>
            </a:pPr>
            <a:r>
              <a:rPr lang="de-DE" altLang="de-DE" sz="1600" dirty="0">
                <a:solidFill>
                  <a:srgbClr val="555F69"/>
                </a:solidFill>
                <a:latin typeface="Arial" panose="020B0604020202020204" pitchFamily="34" charset="0"/>
                <a:ea typeface="Siemens Sans regular"/>
              </a:rPr>
              <a:t>The </a:t>
            </a:r>
            <a:r>
              <a:rPr lang="de-DE" altLang="de-DE" sz="1600" dirty="0" err="1">
                <a:solidFill>
                  <a:srgbClr val="555F69"/>
                </a:solidFill>
                <a:latin typeface="Arial" panose="020B0604020202020204" pitchFamily="34" charset="0"/>
                <a:ea typeface="Siemens Sans regular"/>
              </a:rPr>
              <a:t>MindSphere</a:t>
            </a:r>
            <a:r>
              <a:rPr lang="de-DE" altLang="de-DE" sz="1600" dirty="0">
                <a:solidFill>
                  <a:srgbClr val="555F69"/>
                </a:solidFill>
                <a:latin typeface="Arial" panose="020B0604020202020204" pitchFamily="34" charset="0"/>
                <a:ea typeface="Siemens Sans regular"/>
              </a:rPr>
              <a:t> </a:t>
            </a:r>
            <a:r>
              <a:rPr lang="de-DE" altLang="de-DE" sz="1600" b="1" dirty="0" err="1">
                <a:solidFill>
                  <a:srgbClr val="37474F"/>
                </a:solidFill>
                <a:latin typeface="Courier New" panose="02070309020205020404" pitchFamily="49" charset="0"/>
                <a:ea typeface="Siemens Sans regular"/>
                <a:cs typeface="Courier New" panose="02070309020205020404" pitchFamily="49" charset="0"/>
              </a:rPr>
              <a:t>exchange</a:t>
            </a:r>
            <a:r>
              <a:rPr lang="de-DE" altLang="de-DE" sz="1600" dirty="0">
                <a:solidFill>
                  <a:srgbClr val="555F69"/>
                </a:solidFill>
                <a:ea typeface="Siemens Sans regular"/>
              </a:rPr>
              <a:t> </a:t>
            </a:r>
            <a:r>
              <a:rPr lang="de-DE" altLang="de-DE" sz="1600" dirty="0" err="1">
                <a:solidFill>
                  <a:srgbClr val="555F69"/>
                </a:solidFill>
                <a:latin typeface="Arial" panose="020B0604020202020204" pitchFamily="34" charset="0"/>
                <a:ea typeface="Siemens Sans regular"/>
              </a:rPr>
              <a:t>endpoint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009688"/>
                </a:solidFill>
                <a:latin typeface="Arial" panose="020B0604020202020204" pitchFamily="34" charset="0"/>
                <a:ea typeface="Siemens Sans regular"/>
                <a:hlinkClick r:id="rId2"/>
              </a:rPr>
              <a:t>MindConnect</a:t>
            </a:r>
            <a:r>
              <a:rPr lang="de-DE" altLang="de-DE" sz="1600" dirty="0">
                <a:solidFill>
                  <a:srgbClr val="009688"/>
                </a:solidFill>
                <a:latin typeface="Arial" panose="020B0604020202020204" pitchFamily="34" charset="0"/>
                <a:ea typeface="Siemens Sans regular"/>
                <a:hlinkClick r:id="rId2"/>
              </a:rPr>
              <a:t> API</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provides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agent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with</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capability</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uploading</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its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data</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to</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MindSphere</a:t>
            </a:r>
            <a:r>
              <a:rPr lang="de-DE" altLang="de-DE" sz="1600" dirty="0">
                <a:solidFill>
                  <a:srgbClr val="555F69"/>
                </a:solidFill>
                <a:latin typeface="Arial" panose="020B0604020202020204" pitchFamily="34" charset="0"/>
                <a:ea typeface="Siemens Sans regular"/>
              </a:rPr>
              <a:t>. This </a:t>
            </a:r>
            <a:r>
              <a:rPr lang="de-DE" altLang="de-DE" sz="1600" dirty="0" err="1">
                <a:solidFill>
                  <a:srgbClr val="555F69"/>
                </a:solidFill>
                <a:latin typeface="Arial" panose="020B0604020202020204" pitchFamily="34" charset="0"/>
                <a:ea typeface="Siemens Sans regular"/>
              </a:rPr>
              <a:t>data</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can</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be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type:</a:t>
            </a:r>
            <a:endParaRPr lang="de-DE" altLang="de-DE" sz="100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de-DE" altLang="de-DE" sz="1600" dirty="0">
                <a:solidFill>
                  <a:srgbClr val="555F69"/>
                </a:solidFill>
                <a:latin typeface="Arial" panose="020B0604020202020204" pitchFamily="34" charset="0"/>
                <a:ea typeface="Siemens Sans regular"/>
              </a:rPr>
              <a:t>Time </a:t>
            </a:r>
            <a:r>
              <a:rPr lang="de-DE" altLang="de-DE" sz="1600" dirty="0" smtClean="0">
                <a:solidFill>
                  <a:srgbClr val="555F69"/>
                </a:solidFill>
                <a:latin typeface="Arial" panose="020B0604020202020204" pitchFamily="34" charset="0"/>
                <a:ea typeface="Siemens Sans regular"/>
              </a:rPr>
              <a:t>Series</a:t>
            </a:r>
          </a:p>
          <a:p>
            <a:pPr marL="285750" lvl="0" indent="-285750" eaLnBrk="0" fontAlgn="base" hangingPunct="0">
              <a:spcBef>
                <a:spcPct val="0"/>
              </a:spcBef>
              <a:spcAft>
                <a:spcPct val="0"/>
              </a:spcAft>
              <a:buFont typeface="Arial" panose="020B0604020202020204" pitchFamily="34" charset="0"/>
              <a:buChar char="•"/>
            </a:pPr>
            <a:r>
              <a:rPr lang="de-DE" altLang="de-DE" sz="1600" dirty="0" smtClean="0">
                <a:solidFill>
                  <a:srgbClr val="555F69"/>
                </a:solidFill>
                <a:latin typeface="Arial" panose="020B0604020202020204" pitchFamily="34" charset="0"/>
                <a:ea typeface="Siemens Sans regular"/>
              </a:rPr>
              <a:t>File Upload</a:t>
            </a:r>
          </a:p>
          <a:p>
            <a:pPr lvl="0" eaLnBrk="0" fontAlgn="base" hangingPunct="0">
              <a:spcBef>
                <a:spcPct val="0"/>
              </a:spcBef>
              <a:spcAft>
                <a:spcPct val="0"/>
              </a:spcAft>
            </a:pPr>
            <a:r>
              <a:rPr lang="en-US" altLang="de-DE" sz="1600" dirty="0">
                <a:solidFill>
                  <a:srgbClr val="555F69"/>
                </a:solidFill>
                <a:latin typeface="Arial" panose="020B0604020202020204" pitchFamily="34" charset="0"/>
                <a:ea typeface="Siemens Sans regular"/>
              </a:rPr>
              <a:t>The format conforms to a subset of the HTTP multipart specification, but only permits nesting of 2 </a:t>
            </a:r>
            <a:r>
              <a:rPr lang="en-US" altLang="de-DE" sz="1600" dirty="0" smtClean="0">
                <a:solidFill>
                  <a:srgbClr val="555F69"/>
                </a:solidFill>
                <a:latin typeface="Arial" panose="020B0604020202020204" pitchFamily="34" charset="0"/>
                <a:ea typeface="Siemens Sans regular"/>
              </a:rPr>
              <a:t>levels. Below </a:t>
            </a:r>
            <a:r>
              <a:rPr lang="en-US" altLang="de-DE" sz="1600" dirty="0">
                <a:solidFill>
                  <a:srgbClr val="555F69"/>
                </a:solidFill>
                <a:latin typeface="Arial" panose="020B0604020202020204" pitchFamily="34" charset="0"/>
                <a:ea typeface="Siemens Sans regular"/>
              </a:rPr>
              <a:t>is a sample exchange message content:</a:t>
            </a:r>
            <a:endParaRPr lang="de-DE" altLang="de-DE" sz="1600" dirty="0">
              <a:solidFill>
                <a:srgbClr val="555F69"/>
              </a:solidFill>
              <a:latin typeface="Arial" panose="020B0604020202020204" pitchFamily="34" charset="0"/>
              <a:ea typeface="Siemens Sans regular"/>
            </a:endParaRPr>
          </a:p>
        </p:txBody>
      </p:sp>
      <p:sp>
        <p:nvSpPr>
          <p:cNvPr id="15" name="Rectangle 14"/>
          <p:cNvSpPr/>
          <p:nvPr/>
        </p:nvSpPr>
        <p:spPr>
          <a:xfrm>
            <a:off x="2407943" y="3069291"/>
            <a:ext cx="8831557" cy="2964914"/>
          </a:xfrm>
          <a:prstGeom prst="rect">
            <a:avLst/>
          </a:prstGeom>
          <a:ln>
            <a:solidFill>
              <a:schemeClr val="tx1"/>
            </a:solidFill>
            <a:prstDash val="lgDash"/>
          </a:ln>
        </p:spPr>
        <p:txBody>
          <a:bodyPr wrap="square">
            <a:spAutoFit/>
          </a:bodyPr>
          <a:lstStyle/>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Ve</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5</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iPP</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2</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ySppIcDSR</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Bak</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multipart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related;boundary</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vnd.siemens.mindsphere.meta+json</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item</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version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payload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standardTimeSeries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version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details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configurationId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configuration_id</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071476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de-DE" b="0" dirty="0" smtClean="0"/>
              <a:t>Demonstration: Exchange Data</a:t>
            </a:r>
            <a:endParaRPr lang="en-US" b="0" dirty="0"/>
          </a:p>
        </p:txBody>
      </p:sp>
      <p:pic>
        <p:nvPicPr>
          <p:cNvPr id="4098" name="Picture 2" descr="Image result for d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180" y="2944018"/>
            <a:ext cx="4561391" cy="2280696"/>
          </a:xfrm>
          <a:prstGeom prst="rect">
            <a:avLst/>
          </a:prstGeom>
          <a:noFill/>
          <a:extLst>
            <a:ext uri="{909E8E84-426E-40DD-AFC4-6F175D3DCCD1}">
              <a14:hiddenFill xmlns:a14="http://schemas.microsoft.com/office/drawing/2010/main">
                <a:solidFill>
                  <a:srgbClr val="FFFFFF"/>
                </a:solidFill>
              </a14:hiddenFill>
            </a:ext>
          </a:extLst>
        </p:spPr>
      </p:pic>
      <p:sp>
        <p:nvSpPr>
          <p:cNvPr id="5" name="Pentagon 4"/>
          <p:cNvSpPr/>
          <p:nvPr/>
        </p:nvSpPr>
        <p:spPr bwMode="auto">
          <a:xfrm>
            <a:off x="540822" y="5453243"/>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Exchange Data</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4768385"/>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3" name="Down Arrow 12"/>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7" name="Rechteck 281"/>
          <p:cNvSpPr>
            <a:spLocks/>
          </p:cNvSpPr>
          <p:nvPr/>
        </p:nvSpPr>
        <p:spPr bwMode="gray">
          <a:xfrm>
            <a:off x="2517261" y="1384800"/>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smtClean="0">
                <a:solidFill>
                  <a:schemeClr val="bg1"/>
                </a:solidFill>
              </a:rPr>
              <a:t>Create data mapping</a:t>
            </a:r>
            <a:endParaRPr lang="en-US" sz="1399" b="1" dirty="0">
              <a:solidFill>
                <a:schemeClr val="bg1"/>
              </a:solidFill>
            </a:endParaRPr>
          </a:p>
        </p:txBody>
      </p:sp>
      <p:sp>
        <p:nvSpPr>
          <p:cNvPr id="18" name="Rechteck 281"/>
          <p:cNvSpPr>
            <a:spLocks/>
          </p:cNvSpPr>
          <p:nvPr/>
        </p:nvSpPr>
        <p:spPr bwMode="gray">
          <a:xfrm>
            <a:off x="2517261" y="1919999"/>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smtClean="0">
                <a:solidFill>
                  <a:schemeClr val="bg1"/>
                </a:solidFill>
              </a:rPr>
              <a:t>Prepare the time series to be uploaded </a:t>
            </a:r>
            <a:endParaRPr lang="en-US" sz="1399" b="1" dirty="0">
              <a:solidFill>
                <a:schemeClr val="bg1"/>
              </a:solidFill>
            </a:endParaRPr>
          </a:p>
        </p:txBody>
      </p:sp>
      <p:sp>
        <p:nvSpPr>
          <p:cNvPr id="19" name="Rechteck 281"/>
          <p:cNvSpPr>
            <a:spLocks/>
          </p:cNvSpPr>
          <p:nvPr/>
        </p:nvSpPr>
        <p:spPr bwMode="gray">
          <a:xfrm>
            <a:off x="2517261" y="2470095"/>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smtClean="0">
                <a:solidFill>
                  <a:schemeClr val="bg1"/>
                </a:solidFill>
              </a:rPr>
              <a:t>Exchange Data</a:t>
            </a:r>
            <a:endParaRPr lang="en-US" sz="1399" b="1" dirty="0">
              <a:solidFill>
                <a:schemeClr val="bg1"/>
              </a:solidFill>
            </a:endParaRPr>
          </a:p>
        </p:txBody>
      </p:sp>
    </p:spTree>
    <p:extLst>
      <p:ext uri="{BB962C8B-B14F-4D97-AF65-F5344CB8AC3E}">
        <p14:creationId xmlns:p14="http://schemas.microsoft.com/office/powerpoint/2010/main" val="384283422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710753" y="3249599"/>
            <a:ext cx="5976664" cy="2232248"/>
            <a:chOff x="3671493" y="2656082"/>
            <a:chExt cx="5976664" cy="2232248"/>
          </a:xfrm>
          <a:solidFill>
            <a:srgbClr val="2387AA"/>
          </a:solidFill>
        </p:grpSpPr>
        <p:sp>
          <p:nvSpPr>
            <p:cNvPr id="40" name="Abgerundetes Rechteck 2"/>
            <p:cNvSpPr/>
            <p:nvPr/>
          </p:nvSpPr>
          <p:spPr bwMode="auto">
            <a:xfrm>
              <a:off x="3671493" y="2656082"/>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125966" y="3083144"/>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en-US" b="0" i="1" u="sng" dirty="0" smtClean="0"/>
              <a:t>Hands-On Exercise 7: Exchange Data</a:t>
            </a:r>
            <a:endParaRPr lang="en-US" b="0" i="1" u="sng" dirty="0"/>
          </a:p>
        </p:txBody>
      </p:sp>
      <p:sp>
        <p:nvSpPr>
          <p:cNvPr id="282" name="Rechteck 281"/>
          <p:cNvSpPr>
            <a:spLocks/>
          </p:cNvSpPr>
          <p:nvPr/>
        </p:nvSpPr>
        <p:spPr bwMode="gray">
          <a:xfrm>
            <a:off x="2517261" y="1384800"/>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smtClean="0">
                <a:solidFill>
                  <a:schemeClr val="bg1"/>
                </a:solidFill>
              </a:rPr>
              <a:t>Task 1</a:t>
            </a:r>
            <a:r>
              <a:rPr lang="en-US" sz="1399" b="1" dirty="0">
                <a:solidFill>
                  <a:schemeClr val="bg1"/>
                </a:solidFill>
              </a:rPr>
              <a:t>: </a:t>
            </a:r>
            <a:r>
              <a:rPr lang="en-US" sz="1399" b="1" dirty="0" smtClean="0">
                <a:solidFill>
                  <a:schemeClr val="bg1"/>
                </a:solidFill>
              </a:rPr>
              <a:t>Create data mapping</a:t>
            </a:r>
            <a:endParaRPr lang="en-US" sz="1399" b="1" dirty="0">
              <a:solidFill>
                <a:schemeClr val="bg1"/>
              </a:solidFill>
            </a:endParaRP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5441" y="3333757"/>
            <a:ext cx="2323960" cy="2325171"/>
          </a:xfrm>
          <a:prstGeom prst="rect">
            <a:avLst/>
          </a:prstGeom>
        </p:spPr>
      </p:pic>
      <p:sp>
        <p:nvSpPr>
          <p:cNvPr id="9" name="Rechteck 281"/>
          <p:cNvSpPr>
            <a:spLocks/>
          </p:cNvSpPr>
          <p:nvPr/>
        </p:nvSpPr>
        <p:spPr bwMode="gray">
          <a:xfrm>
            <a:off x="2517261" y="1919999"/>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smtClean="0">
                <a:solidFill>
                  <a:schemeClr val="bg1"/>
                </a:solidFill>
              </a:rPr>
              <a:t>Task 2: Prepare the time series to be uploaded </a:t>
            </a:r>
            <a:endParaRPr lang="en-US" sz="1399" b="1" dirty="0">
              <a:solidFill>
                <a:schemeClr val="bg1"/>
              </a:solidFill>
            </a:endParaRPr>
          </a:p>
        </p:txBody>
      </p:sp>
      <p:sp>
        <p:nvSpPr>
          <p:cNvPr id="10" name="Rechteck 281"/>
          <p:cNvSpPr>
            <a:spLocks/>
          </p:cNvSpPr>
          <p:nvPr/>
        </p:nvSpPr>
        <p:spPr bwMode="gray">
          <a:xfrm>
            <a:off x="2517261" y="2470095"/>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smtClean="0">
                <a:solidFill>
                  <a:schemeClr val="bg1"/>
                </a:solidFill>
              </a:rPr>
              <a:t>Task 3: Exchange Data</a:t>
            </a:r>
            <a:endParaRPr lang="en-US" sz="1399" b="1" dirty="0">
              <a:solidFill>
                <a:schemeClr val="bg1"/>
              </a:solidFill>
            </a:endParaRPr>
          </a:p>
        </p:txBody>
      </p:sp>
      <p:sp>
        <p:nvSpPr>
          <p:cNvPr id="11" name="Pentagon 10"/>
          <p:cNvSpPr/>
          <p:nvPr/>
        </p:nvSpPr>
        <p:spPr bwMode="auto">
          <a:xfrm>
            <a:off x="540822" y="5453243"/>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Exchange Data</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51336" y="4768385"/>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8" name="Down Arrow 17"/>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3865701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7: Exchange Data</a:t>
            </a:r>
            <a:endParaRPr lang="en-US" b="0" i="1" u="sng" dirty="0"/>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Start Postman and use the REST API call to create the Data Mapping</a:t>
            </a:r>
            <a:endParaRPr lang="en-US" sz="1600" b="1" u="sng" dirty="0" smtClean="0">
              <a:solidFill>
                <a:srgbClr val="00646E"/>
              </a:solidFill>
            </a:endParaRPr>
          </a:p>
          <a:p>
            <a:pPr marL="285607" indent="-285607">
              <a:lnSpc>
                <a:spcPct val="150000"/>
              </a:lnSpc>
              <a:buFont typeface="Arial" pitchFamily="34" charset="0"/>
              <a:buChar char="•"/>
            </a:pPr>
            <a:r>
              <a:rPr lang="en-US" sz="1600" kern="0" dirty="0" smtClean="0"/>
              <a:t>Create the </a:t>
            </a:r>
            <a:r>
              <a:rPr lang="en-US" sz="1600" b="1" dirty="0" smtClean="0">
                <a:solidFill>
                  <a:srgbClr val="4B83CD"/>
                </a:solidFill>
                <a:latin typeface="Consolas" panose="020B0609020204030204" pitchFamily="49" charset="0"/>
              </a:rPr>
              <a:t>POST</a:t>
            </a:r>
            <a:r>
              <a:rPr lang="en-US" sz="1400" b="1" dirty="0" smtClean="0">
                <a:solidFill>
                  <a:srgbClr val="4B83CD"/>
                </a:solidFill>
                <a:latin typeface="Consolas" panose="020B0609020204030204" pitchFamily="49" charset="0"/>
              </a:rPr>
              <a:t> </a:t>
            </a:r>
            <a:r>
              <a:rPr lang="en-US" sz="1600" kern="0" dirty="0" smtClean="0"/>
              <a:t>request to upload data</a:t>
            </a:r>
          </a:p>
          <a:p>
            <a:pPr>
              <a:lnSpc>
                <a:spcPct val="150000"/>
              </a:lnSpc>
            </a:pPr>
            <a:endParaRPr lang="en-US" sz="1600" kern="0" dirty="0" smtClean="0"/>
          </a:p>
          <a:p>
            <a:pPr marL="285607" indent="-285607">
              <a:lnSpc>
                <a:spcPct val="150000"/>
              </a:lnSpc>
              <a:buFont typeface="Arial" pitchFamily="34" charset="0"/>
              <a:buChar char="•"/>
            </a:pPr>
            <a:r>
              <a:rPr lang="en-US" sz="1600" kern="0" dirty="0" smtClean="0"/>
              <a:t>In the Body part of put request, use the following structure to create data mapping</a:t>
            </a:r>
          </a:p>
          <a:p>
            <a:pPr marL="285607" indent="-285607">
              <a:lnSpc>
                <a:spcPct val="150000"/>
              </a:lnSpc>
              <a:buFont typeface="Arial" pitchFamily="34" charset="0"/>
              <a:buChar char="•"/>
            </a:pPr>
            <a:endParaRPr lang="en-US" sz="1600" kern="0" dirty="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a:p>
          <a:p>
            <a:pPr>
              <a:lnSpc>
                <a:spcPct val="100000"/>
              </a:lnSpc>
            </a:pPr>
            <a:endParaRPr lang="en-US" sz="1600" kern="0" dirty="0" smtClean="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smtClean="0"/>
          </a:p>
          <a:p>
            <a:pPr>
              <a:lnSpc>
                <a:spcPct val="100000"/>
              </a:lnSpc>
            </a:pPr>
            <a:r>
              <a:rPr lang="en-US" sz="1600" u="sng" dirty="0" smtClean="0">
                <a:solidFill>
                  <a:srgbClr val="00646E"/>
                </a:solidFill>
              </a:rPr>
              <a:t>Optionally you can use the MindSphere UI to create the data mapping. Note you need both Agent </a:t>
            </a:r>
            <a:r>
              <a:rPr lang="en-US" sz="1600" u="sng" dirty="0">
                <a:solidFill>
                  <a:srgbClr val="00646E"/>
                </a:solidFill>
              </a:rPr>
              <a:t>A</a:t>
            </a:r>
            <a:r>
              <a:rPr lang="en-US" sz="1600" u="sng" dirty="0" smtClean="0">
                <a:solidFill>
                  <a:srgbClr val="00646E"/>
                </a:solidFill>
              </a:rPr>
              <a:t>sset and Device Asset to create the mapping </a:t>
            </a:r>
            <a:endParaRPr lang="en-US" sz="1600" b="1" u="sng" dirty="0">
              <a:solidFill>
                <a:srgbClr val="00646E"/>
              </a:solidFill>
            </a:endParaRPr>
          </a:p>
          <a:p>
            <a:pPr>
              <a:lnSpc>
                <a:spcPct val="150000"/>
              </a:lnSpc>
            </a:pPr>
            <a:endParaRPr lang="en-US" sz="1600" kern="0" dirty="0"/>
          </a:p>
          <a:p>
            <a:pPr marL="285607" indent="-285607">
              <a:lnSpc>
                <a:spcPct val="150000"/>
              </a:lnSpc>
              <a:buFont typeface="Arial" pitchFamily="34" charset="0"/>
              <a:buChar char="•"/>
            </a:pPr>
            <a:endParaRPr lang="en-US" sz="1600" kern="0" dirty="0"/>
          </a:p>
          <a:p>
            <a:pPr>
              <a:lnSpc>
                <a:spcPct val="150000"/>
              </a:lnSpc>
            </a:pPr>
            <a:r>
              <a:rPr lang="en-US" sz="1600" kern="0" dirty="0" smtClean="0"/>
              <a:t> </a:t>
            </a: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r>
              <a:rPr lang="en-US" sz="1400" kern="0" dirty="0" smtClean="0"/>
              <a:t>Note the returned message</a:t>
            </a:r>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7999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a:t>
            </a:r>
            <a:r>
              <a:rPr lang="en-US" b="1" dirty="0" smtClean="0">
                <a:solidFill>
                  <a:schemeClr val="bg1"/>
                </a:solidFill>
              </a:rPr>
              <a:t>1: </a:t>
            </a:r>
            <a:r>
              <a:rPr lang="en-US" dirty="0" smtClean="0">
                <a:solidFill>
                  <a:schemeClr val="bg1"/>
                </a:solidFill>
              </a:rPr>
              <a:t>Create Data Mapping</a:t>
            </a:r>
            <a:endParaRPr lang="en-US" dirty="0">
              <a:solidFill>
                <a:schemeClr val="bg1"/>
              </a:solidFill>
            </a:endParaRPr>
          </a:p>
        </p:txBody>
      </p:sp>
      <p:sp>
        <p:nvSpPr>
          <p:cNvPr id="8" name="Rectangle 7"/>
          <p:cNvSpPr/>
          <p:nvPr/>
        </p:nvSpPr>
        <p:spPr>
          <a:xfrm>
            <a:off x="725498" y="2323534"/>
            <a:ext cx="1074100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Post </a:t>
            </a:r>
            <a:r>
              <a:rPr lang="en-US" sz="1400" b="1" dirty="0">
                <a:latin typeface="Consolas" panose="020B0609020204030204" pitchFamily="49" charset="0"/>
                <a:hlinkClick r:id="rId3"/>
              </a:rPr>
              <a:t>https://</a:t>
            </a:r>
            <a:r>
              <a:rPr lang="en-US" sz="1400" b="1" dirty="0" smtClean="0">
                <a:latin typeface="Consolas" panose="020B0609020204030204" pitchFamily="49" charset="0"/>
                <a:hlinkClick r:id="rId3"/>
              </a:rPr>
              <a:t>gateway.eu1.mindsphere.iCo/api/mindconnect/v3/dataPointMappings</a:t>
            </a:r>
            <a:r>
              <a:rPr lang="en-US" sz="1400" b="1" dirty="0" smtClean="0">
                <a:latin typeface="Consolas" panose="020B0609020204030204" pitchFamily="49" charset="0"/>
              </a:rPr>
              <a:t> </a:t>
            </a:r>
          </a:p>
        </p:txBody>
      </p:sp>
      <p:sp>
        <p:nvSpPr>
          <p:cNvPr id="9" name="Rectangle 8"/>
          <p:cNvSpPr/>
          <p:nvPr/>
        </p:nvSpPr>
        <p:spPr>
          <a:xfrm>
            <a:off x="725498" y="3049533"/>
            <a:ext cx="9078333" cy="2000548"/>
          </a:xfrm>
          <a:prstGeom prst="rect">
            <a:avLst/>
          </a:prstGeom>
          <a:ln>
            <a:solidFill>
              <a:schemeClr val="tx1"/>
            </a:solidFill>
            <a:prstDash val="lgDash"/>
          </a:ln>
        </p:spPr>
        <p:txBody>
          <a:bodyPr wrap="square">
            <a:spAutoFit/>
          </a:bodyPr>
          <a:lstStyle/>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HTTP/</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1.1</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POST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eyc</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agentId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11961bc396cd4a87a9b26b723f5b7ba0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DP0001</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entityId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83e78008eadf453bae4f5c7bef3db550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propertySetName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ElectricalProperties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propertyName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Voltage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104111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7: </a:t>
            </a:r>
            <a:r>
              <a:rPr lang="en-US" b="0" i="1" u="sng" dirty="0"/>
              <a:t>Exchange Data</a:t>
            </a:r>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Use the following format to construct the time series data: </a:t>
            </a:r>
            <a:endParaRPr lang="en-US" sz="1600" b="1" u="sng" dirty="0" smtClean="0">
              <a:solidFill>
                <a:srgbClr val="00646E"/>
              </a:solidFill>
            </a:endParaRPr>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7999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a:t>
            </a:r>
            <a:r>
              <a:rPr lang="en-US" b="1" dirty="0" smtClean="0">
                <a:solidFill>
                  <a:schemeClr val="bg1"/>
                </a:solidFill>
              </a:rPr>
              <a:t>2: </a:t>
            </a:r>
            <a:r>
              <a:rPr lang="en-US" dirty="0" smtClean="0">
                <a:solidFill>
                  <a:schemeClr val="bg1"/>
                </a:solidFill>
              </a:rPr>
              <a:t>Construct the Time Series Data to be uploaded</a:t>
            </a:r>
            <a:endParaRPr lang="en-US" dirty="0">
              <a:solidFill>
                <a:schemeClr val="bg1"/>
              </a:solidFill>
            </a:endParaRPr>
          </a:p>
        </p:txBody>
      </p:sp>
      <p:sp>
        <p:nvSpPr>
          <p:cNvPr id="6" name="Rectangle 5"/>
          <p:cNvSpPr/>
          <p:nvPr/>
        </p:nvSpPr>
        <p:spPr>
          <a:xfrm>
            <a:off x="649197" y="2003339"/>
            <a:ext cx="5837466" cy="3144451"/>
          </a:xfrm>
          <a:prstGeom prst="rect">
            <a:avLst/>
          </a:prstGeom>
          <a:ln>
            <a:solidFill>
              <a:schemeClr val="tx1"/>
            </a:solidFill>
            <a:prstDash val="lgDash"/>
          </a:ln>
        </p:spPr>
        <p:txBody>
          <a:bodyPr wrap="square">
            <a:spAutoFit/>
          </a:bodyPr>
          <a:lstStyle/>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Ve</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5</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iPP</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2</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ySppIcDSR</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Bak</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multipart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related;boundary</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vnd.siemens.mindsphere.meta+json</a:t>
            </a:r>
            <a:endPar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item</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version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payload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standardTimeSeries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version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details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configurationId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configuration_id</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7" name="Rectangle 6"/>
          <p:cNvSpPr/>
          <p:nvPr/>
        </p:nvSpPr>
        <p:spPr>
          <a:xfrm>
            <a:off x="7499959" y="2340059"/>
            <a:ext cx="2179177" cy="1938992"/>
          </a:xfrm>
          <a:prstGeom prst="rect">
            <a:avLst/>
          </a:prstGeom>
          <a:ln>
            <a:solidFill>
              <a:schemeClr val="tx1"/>
            </a:solidFill>
            <a:prstDash val="lgDash"/>
          </a:ln>
        </p:spPr>
        <p:txBody>
          <a:bodyPr wrap="square">
            <a:spAutoFit/>
          </a:bodyPr>
          <a:lstStyle/>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b="1" dirty="0" err="1" smtClean="0">
                <a:solidFill>
                  <a:srgbClr val="A61717"/>
                </a:solidFill>
                <a:latin typeface="Courier New" panose="02070309020205020404" pitchFamily="49" charset="0"/>
                <a:cs typeface="Courier New" panose="02070309020205020404" pitchFamily="49" charset="0"/>
              </a:rPr>
              <a:t>Metadata</a:t>
            </a:r>
            <a:r>
              <a:rPr lang="de-DE" altLang="de-DE" sz="1200" b="1" dirty="0" smtClean="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b="1" dirty="0" smtClean="0">
                <a:solidFill>
                  <a:srgbClr val="A61717"/>
                </a:solidFill>
                <a:latin typeface="Courier New" panose="02070309020205020404" pitchFamily="49" charset="0"/>
                <a:cs typeface="Courier New" panose="02070309020205020404" pitchFamily="49" charset="0"/>
              </a:rPr>
              <a:t>Payload</a:t>
            </a:r>
            <a:r>
              <a:rPr lang="de-DE" altLang="de-DE" sz="1200" b="1" dirty="0" smtClean="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--boundary1–</a:t>
            </a:r>
            <a:r>
              <a:rPr lang="de-DE" altLang="de-DE" sz="1200" dirty="0" smtClean="0">
                <a:solidFill>
                  <a:srgbClr val="37474F"/>
                </a:solidFill>
                <a:latin typeface="Courier New" panose="02070309020205020404" pitchFamily="49" charset="0"/>
                <a:cs typeface="Courier New" panose="02070309020205020404" pitchFamily="49" charset="0"/>
              </a:rPr>
              <a:t>-</a:t>
            </a: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A61717"/>
                </a:solidFill>
                <a:latin typeface="Courier New" panose="02070309020205020404" pitchFamily="49" charset="0"/>
                <a:cs typeface="Courier New" panose="02070309020205020404" pitchFamily="49" charset="0"/>
              </a:rPr>
              <a:t>--</a:t>
            </a:r>
            <a:r>
              <a:rPr lang="de-DE" altLang="de-DE" sz="1100" dirty="0"/>
              <a:t> </a:t>
            </a:r>
            <a:endParaRPr lang="de-DE" altLang="de-DE" sz="3200" dirty="0">
              <a:latin typeface="Arial" panose="020B0604020202020204" pitchFamily="34" charset="0"/>
            </a:endParaRPr>
          </a:p>
        </p:txBody>
      </p:sp>
      <p:sp>
        <p:nvSpPr>
          <p:cNvPr id="8" name="Right Arrow 7"/>
          <p:cNvSpPr/>
          <p:nvPr/>
        </p:nvSpPr>
        <p:spPr bwMode="auto">
          <a:xfrm rot="10800000">
            <a:off x="6636350" y="2880970"/>
            <a:ext cx="764711" cy="270170"/>
          </a:xfrm>
          <a:prstGeom prst="right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1" name="Rectangle 10"/>
          <p:cNvSpPr/>
          <p:nvPr/>
        </p:nvSpPr>
        <p:spPr>
          <a:xfrm>
            <a:off x="7493922" y="1931414"/>
            <a:ext cx="2185214" cy="369332"/>
          </a:xfrm>
          <a:prstGeom prst="rect">
            <a:avLst/>
          </a:prstGeom>
        </p:spPr>
        <p:txBody>
          <a:bodyPr wrap="none">
            <a:spAutoFit/>
          </a:bodyPr>
          <a:lstStyle/>
          <a:p>
            <a:r>
              <a:rPr lang="de-DE" dirty="0" err="1">
                <a:solidFill>
                  <a:srgbClr val="555F69"/>
                </a:solidFill>
                <a:latin typeface="Siemens Sans regular"/>
              </a:rPr>
              <a:t>multipart</a:t>
            </a:r>
            <a:r>
              <a:rPr lang="de-DE" dirty="0">
                <a:solidFill>
                  <a:srgbClr val="555F69"/>
                </a:solidFill>
                <a:latin typeface="Siemens Sans regular"/>
              </a:rPr>
              <a:t> </a:t>
            </a:r>
            <a:r>
              <a:rPr lang="de-DE" dirty="0" err="1">
                <a:solidFill>
                  <a:srgbClr val="555F69"/>
                </a:solidFill>
                <a:latin typeface="Siemens Sans regular"/>
              </a:rPr>
              <a:t>messages</a:t>
            </a:r>
            <a:endParaRPr lang="de-DE" dirty="0"/>
          </a:p>
        </p:txBody>
      </p:sp>
    </p:spTree>
    <p:extLst>
      <p:ext uri="{BB962C8B-B14F-4D97-AF65-F5344CB8AC3E}">
        <p14:creationId xmlns:p14="http://schemas.microsoft.com/office/powerpoint/2010/main" val="7037091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7: </a:t>
            </a:r>
            <a:r>
              <a:rPr lang="en-US" b="0" i="1" u="sng" dirty="0"/>
              <a:t>Exchange Data</a:t>
            </a:r>
          </a:p>
        </p:txBody>
      </p:sp>
      <p:sp>
        <p:nvSpPr>
          <p:cNvPr id="10" name="Inhaltsplatzhalter 2"/>
          <p:cNvSpPr txBox="1">
            <a:spLocks/>
          </p:cNvSpPr>
          <p:nvPr/>
        </p:nvSpPr>
        <p:spPr>
          <a:xfrm>
            <a:off x="575901" y="1260549"/>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Use the following format to construct the time series data. </a:t>
            </a: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11" name="Rectangle 10"/>
          <p:cNvSpPr/>
          <p:nvPr/>
        </p:nvSpPr>
        <p:spPr>
          <a:xfrm>
            <a:off x="7325372" y="1936368"/>
            <a:ext cx="2185214" cy="369332"/>
          </a:xfrm>
          <a:prstGeom prst="rect">
            <a:avLst/>
          </a:prstGeom>
        </p:spPr>
        <p:txBody>
          <a:bodyPr wrap="none">
            <a:spAutoFit/>
          </a:bodyPr>
          <a:lstStyle/>
          <a:p>
            <a:r>
              <a:rPr lang="de-DE" dirty="0" err="1">
                <a:solidFill>
                  <a:srgbClr val="555F69"/>
                </a:solidFill>
                <a:latin typeface="Siemens Sans regular"/>
              </a:rPr>
              <a:t>multipart</a:t>
            </a:r>
            <a:r>
              <a:rPr lang="de-DE" dirty="0">
                <a:solidFill>
                  <a:srgbClr val="555F69"/>
                </a:solidFill>
                <a:latin typeface="Siemens Sans regular"/>
              </a:rPr>
              <a:t> </a:t>
            </a:r>
            <a:r>
              <a:rPr lang="de-DE" dirty="0" err="1">
                <a:solidFill>
                  <a:srgbClr val="555F69"/>
                </a:solidFill>
                <a:latin typeface="Siemens Sans regular"/>
              </a:rPr>
              <a:t>messages</a:t>
            </a:r>
            <a:endParaRPr lang="de-DE" dirty="0"/>
          </a:p>
        </p:txBody>
      </p:sp>
      <p:sp>
        <p:nvSpPr>
          <p:cNvPr id="12" name="Rectangle 11"/>
          <p:cNvSpPr/>
          <p:nvPr/>
        </p:nvSpPr>
        <p:spPr>
          <a:xfrm>
            <a:off x="709109" y="1804602"/>
            <a:ext cx="5129448" cy="4221669"/>
          </a:xfrm>
          <a:prstGeom prst="rect">
            <a:avLst/>
          </a:prstGeom>
          <a:ln>
            <a:solidFill>
              <a:schemeClr val="tx1"/>
            </a:solidFill>
            <a:prstDash val="lgDash"/>
          </a:ln>
        </p:spPr>
        <p:txBody>
          <a:bodyPr wrap="square">
            <a:spAutoFit/>
          </a:bodyPr>
          <a:lstStyle/>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endPar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timestamp</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2017-02-01T08:30:03.780Z</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values</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{{_datapoint_id_1}}</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value</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9856</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qualityCode</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{{_datapoint_id_2}}</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value</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3766</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qualityCode</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Ve</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5</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iPP</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2</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ySppIcDSR</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Bak--</a:t>
            </a:r>
            <a:r>
              <a:rPr lang="de-DE" sz="1200" dirty="0" smtClean="0"/>
              <a:t> </a:t>
            </a:r>
            <a:endParaRPr lang="de-DE" sz="1200" dirty="0"/>
          </a:p>
        </p:txBody>
      </p:sp>
      <p:sp>
        <p:nvSpPr>
          <p:cNvPr id="13" name="Rectangle 12"/>
          <p:cNvSpPr/>
          <p:nvPr/>
        </p:nvSpPr>
        <p:spPr>
          <a:xfrm>
            <a:off x="7331409" y="2451891"/>
            <a:ext cx="2179177" cy="2123658"/>
          </a:xfrm>
          <a:prstGeom prst="rect">
            <a:avLst/>
          </a:prstGeom>
          <a:ln>
            <a:solidFill>
              <a:schemeClr val="tx1"/>
            </a:solidFill>
            <a:prstDash val="lgDash"/>
          </a:ln>
        </p:spPr>
        <p:txBody>
          <a:bodyPr wrap="square">
            <a:spAutoFit/>
          </a:bodyPr>
          <a:lstStyle/>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b="1" dirty="0" err="1" smtClean="0">
                <a:solidFill>
                  <a:srgbClr val="A61717"/>
                </a:solidFill>
                <a:latin typeface="Courier New" panose="02070309020205020404" pitchFamily="49" charset="0"/>
                <a:cs typeface="Courier New" panose="02070309020205020404" pitchFamily="49" charset="0"/>
              </a:rPr>
              <a:t>Metadata</a:t>
            </a:r>
            <a:r>
              <a:rPr lang="de-DE" altLang="de-DE" sz="1200" b="1" dirty="0" smtClean="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b="1" dirty="0" smtClean="0">
                <a:solidFill>
                  <a:srgbClr val="A61717"/>
                </a:solidFill>
                <a:latin typeface="Courier New" panose="02070309020205020404" pitchFamily="49" charset="0"/>
                <a:cs typeface="Courier New" panose="02070309020205020404" pitchFamily="49" charset="0"/>
              </a:rPr>
              <a:t>Payload</a:t>
            </a:r>
            <a:r>
              <a:rPr lang="de-DE" altLang="de-DE" sz="1200" b="1" dirty="0" smtClean="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--boundary1–</a:t>
            </a:r>
            <a:r>
              <a:rPr lang="de-DE" altLang="de-DE" sz="1200" dirty="0" smtClean="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A61717"/>
                </a:solidFill>
                <a:latin typeface="Courier New" panose="02070309020205020404" pitchFamily="49" charset="0"/>
                <a:cs typeface="Courier New" panose="02070309020205020404" pitchFamily="49" charset="0"/>
              </a:rPr>
              <a:t>--</a:t>
            </a:r>
            <a:r>
              <a:rPr lang="de-DE" altLang="de-DE" sz="1100" dirty="0"/>
              <a:t> </a:t>
            </a:r>
            <a:endParaRPr lang="de-DE" altLang="de-DE" sz="3200" dirty="0">
              <a:latin typeface="Arial" panose="020B0604020202020204" pitchFamily="34" charset="0"/>
            </a:endParaRPr>
          </a:p>
        </p:txBody>
      </p:sp>
      <p:sp>
        <p:nvSpPr>
          <p:cNvPr id="14" name="Right Arrow 13"/>
          <p:cNvSpPr/>
          <p:nvPr/>
        </p:nvSpPr>
        <p:spPr bwMode="auto">
          <a:xfrm rot="10800000">
            <a:off x="6237739" y="3540732"/>
            <a:ext cx="969134" cy="270170"/>
          </a:xfrm>
          <a:prstGeom prst="right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4045940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7: Exchange Data</a:t>
            </a:r>
            <a:endParaRPr lang="en-US" b="0" i="1" u="sng" dirty="0"/>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Start Postman and use the REST API call to exchange data</a:t>
            </a:r>
            <a:endParaRPr lang="en-US" sz="1600" b="1" u="sng" dirty="0" smtClean="0">
              <a:solidFill>
                <a:srgbClr val="00646E"/>
              </a:solidFill>
            </a:endParaRPr>
          </a:p>
          <a:p>
            <a:pPr marL="285607" indent="-285607">
              <a:lnSpc>
                <a:spcPct val="150000"/>
              </a:lnSpc>
              <a:buFont typeface="Arial" pitchFamily="34" charset="0"/>
              <a:buChar char="•"/>
            </a:pPr>
            <a:r>
              <a:rPr lang="en-US" sz="1600" kern="0" dirty="0" smtClean="0"/>
              <a:t>Create the </a:t>
            </a:r>
            <a:r>
              <a:rPr lang="en-US" sz="1600" b="1" dirty="0" smtClean="0">
                <a:solidFill>
                  <a:srgbClr val="4B83CD"/>
                </a:solidFill>
                <a:latin typeface="Consolas" panose="020B0609020204030204" pitchFamily="49" charset="0"/>
              </a:rPr>
              <a:t>POST</a:t>
            </a:r>
            <a:r>
              <a:rPr lang="en-US" sz="1400" b="1" dirty="0" smtClean="0">
                <a:solidFill>
                  <a:srgbClr val="4B83CD"/>
                </a:solidFill>
                <a:latin typeface="Consolas" panose="020B0609020204030204" pitchFamily="49" charset="0"/>
              </a:rPr>
              <a:t> </a:t>
            </a:r>
            <a:r>
              <a:rPr lang="en-US" sz="1600" kern="0" dirty="0" smtClean="0"/>
              <a:t>request to upload data</a:t>
            </a:r>
          </a:p>
          <a:p>
            <a:pPr>
              <a:lnSpc>
                <a:spcPct val="150000"/>
              </a:lnSpc>
            </a:pPr>
            <a:endParaRPr lang="en-US" sz="1600" kern="0" dirty="0" smtClean="0"/>
          </a:p>
          <a:p>
            <a:pPr marL="285607" indent="-285607">
              <a:lnSpc>
                <a:spcPct val="150000"/>
              </a:lnSpc>
              <a:buFont typeface="Arial" pitchFamily="34" charset="0"/>
              <a:buChar char="•"/>
            </a:pPr>
            <a:r>
              <a:rPr lang="en-US" sz="1600" kern="0" dirty="0" smtClean="0"/>
              <a:t>In the Header part of put request, use the </a:t>
            </a:r>
            <a:r>
              <a:rPr lang="en-US" sz="1600" kern="0" dirty="0">
                <a:solidFill>
                  <a:schemeClr val="accent3"/>
                </a:solidFill>
              </a:rPr>
              <a:t>A</a:t>
            </a:r>
            <a:r>
              <a:rPr lang="en-US" sz="1600" kern="0" dirty="0" smtClean="0">
                <a:solidFill>
                  <a:schemeClr val="accent3"/>
                </a:solidFill>
              </a:rPr>
              <a:t>gent </a:t>
            </a:r>
            <a:r>
              <a:rPr lang="en-US" sz="1600" kern="0" dirty="0">
                <a:solidFill>
                  <a:schemeClr val="accent3"/>
                </a:solidFill>
              </a:rPr>
              <a:t>A</a:t>
            </a:r>
            <a:r>
              <a:rPr lang="en-US" sz="1600" kern="0" dirty="0" smtClean="0">
                <a:solidFill>
                  <a:schemeClr val="accent3"/>
                </a:solidFill>
              </a:rPr>
              <a:t>ccess </a:t>
            </a:r>
            <a:r>
              <a:rPr lang="en-US" sz="1600" kern="0" dirty="0">
                <a:solidFill>
                  <a:schemeClr val="accent3"/>
                </a:solidFill>
              </a:rPr>
              <a:t>T</a:t>
            </a:r>
            <a:r>
              <a:rPr lang="en-US" sz="1600" kern="0" dirty="0" smtClean="0">
                <a:solidFill>
                  <a:schemeClr val="accent3"/>
                </a:solidFill>
              </a:rPr>
              <a:t>oken </a:t>
            </a:r>
            <a:r>
              <a:rPr lang="en-US" sz="1600" kern="0" dirty="0" smtClean="0"/>
              <a:t>as authorization</a:t>
            </a:r>
          </a:p>
          <a:p>
            <a:pPr marL="285607" indent="-285607">
              <a:lnSpc>
                <a:spcPct val="150000"/>
              </a:lnSpc>
              <a:buFont typeface="Arial" pitchFamily="34" charset="0"/>
              <a:buChar char="•"/>
            </a:pPr>
            <a:endParaRPr lang="en-US" sz="1600" kern="0" dirty="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a:p>
          <a:p>
            <a:pPr>
              <a:lnSpc>
                <a:spcPct val="100000"/>
              </a:lnSpc>
            </a:pPr>
            <a:endParaRPr lang="en-US" sz="1600" kern="0" dirty="0" smtClean="0"/>
          </a:p>
          <a:p>
            <a:pPr marL="285607" indent="-285607">
              <a:lnSpc>
                <a:spcPct val="100000"/>
              </a:lnSpc>
              <a:buFont typeface="Arial" pitchFamily="34" charset="0"/>
              <a:buChar char="•"/>
            </a:pPr>
            <a:r>
              <a:rPr lang="en-US" sz="1600" kern="0" dirty="0" smtClean="0"/>
              <a:t>In </a:t>
            </a:r>
            <a:r>
              <a:rPr lang="en-US" sz="1600" kern="0" dirty="0"/>
              <a:t>the </a:t>
            </a:r>
            <a:r>
              <a:rPr lang="en-US" sz="1600" kern="0" dirty="0" smtClean="0"/>
              <a:t>body part </a:t>
            </a:r>
            <a:r>
              <a:rPr lang="en-US" sz="1600" kern="0" dirty="0"/>
              <a:t>of post request, use </a:t>
            </a:r>
            <a:r>
              <a:rPr lang="en-US" sz="1600" kern="0" dirty="0" smtClean="0"/>
              <a:t>the data structure created in the last step as value.</a:t>
            </a:r>
          </a:p>
          <a:p>
            <a:pPr marL="285607" indent="-285607">
              <a:lnSpc>
                <a:spcPct val="100000"/>
              </a:lnSpc>
              <a:buFont typeface="Arial" pitchFamily="34" charset="0"/>
              <a:buChar char="•"/>
            </a:pPr>
            <a:r>
              <a:rPr lang="en-US" sz="1600" kern="0" dirty="0" smtClean="0"/>
              <a:t>Send the request and check the result with </a:t>
            </a:r>
            <a:r>
              <a:rPr lang="en-US" sz="1600" kern="0" dirty="0" err="1" smtClean="0"/>
              <a:t>MindApp</a:t>
            </a:r>
            <a:r>
              <a:rPr lang="en-US" sz="1600" kern="0" dirty="0" smtClean="0"/>
              <a:t> </a:t>
            </a:r>
            <a:r>
              <a:rPr lang="en-US" sz="1600" b="1" kern="0" dirty="0" smtClean="0"/>
              <a:t>Fleet Manager</a:t>
            </a:r>
          </a:p>
          <a:p>
            <a:pPr marL="285607" indent="-285607">
              <a:lnSpc>
                <a:spcPct val="100000"/>
              </a:lnSpc>
              <a:buFont typeface="Arial" pitchFamily="34" charset="0"/>
              <a:buChar char="•"/>
            </a:pPr>
            <a:r>
              <a:rPr lang="en-US" sz="1600" kern="0" dirty="0" smtClean="0"/>
              <a:t>You may use the following request to get the time series. </a:t>
            </a:r>
            <a:endParaRPr lang="en-US" sz="1600" kern="0" dirty="0"/>
          </a:p>
          <a:p>
            <a:pPr marL="285607" indent="-285607">
              <a:lnSpc>
                <a:spcPct val="150000"/>
              </a:lnSpc>
              <a:buFont typeface="Arial" pitchFamily="34" charset="0"/>
              <a:buChar char="•"/>
            </a:pPr>
            <a:endParaRPr lang="en-US" sz="1600" kern="0" dirty="0"/>
          </a:p>
          <a:p>
            <a:pPr marL="285607" indent="-285607">
              <a:lnSpc>
                <a:spcPct val="150000"/>
              </a:lnSpc>
              <a:buFont typeface="Arial" pitchFamily="34" charset="0"/>
              <a:buChar char="•"/>
            </a:pPr>
            <a:endParaRPr lang="en-US" sz="1600" kern="0" dirty="0"/>
          </a:p>
          <a:p>
            <a:pPr>
              <a:lnSpc>
                <a:spcPct val="150000"/>
              </a:lnSpc>
            </a:pPr>
            <a:r>
              <a:rPr lang="en-US" sz="1600" kern="0" dirty="0" smtClean="0"/>
              <a:t> </a:t>
            </a: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r>
              <a:rPr lang="en-US" sz="1400" kern="0" dirty="0" smtClean="0"/>
              <a:t>Note the returned message</a:t>
            </a:r>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7999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3</a:t>
            </a:r>
            <a:r>
              <a:rPr lang="en-US" b="1" dirty="0" smtClean="0">
                <a:solidFill>
                  <a:schemeClr val="bg1"/>
                </a:solidFill>
              </a:rPr>
              <a:t>: </a:t>
            </a:r>
            <a:r>
              <a:rPr lang="en-US" dirty="0" smtClean="0">
                <a:solidFill>
                  <a:schemeClr val="bg1"/>
                </a:solidFill>
              </a:rPr>
              <a:t>Exchange </a:t>
            </a:r>
            <a:r>
              <a:rPr lang="en-US" dirty="0" err="1" smtClean="0">
                <a:solidFill>
                  <a:schemeClr val="bg1"/>
                </a:solidFill>
              </a:rPr>
              <a:t>Timeseries</a:t>
            </a:r>
            <a:r>
              <a:rPr lang="en-US" dirty="0" smtClean="0">
                <a:solidFill>
                  <a:schemeClr val="bg1"/>
                </a:solidFill>
              </a:rPr>
              <a:t> Data</a:t>
            </a:r>
            <a:endParaRPr lang="en-US" dirty="0">
              <a:solidFill>
                <a:schemeClr val="bg1"/>
              </a:solidFill>
            </a:endParaRPr>
          </a:p>
        </p:txBody>
      </p:sp>
      <p:sp>
        <p:nvSpPr>
          <p:cNvPr id="8" name="Rectangle 7"/>
          <p:cNvSpPr/>
          <p:nvPr/>
        </p:nvSpPr>
        <p:spPr>
          <a:xfrm>
            <a:off x="725498" y="2323534"/>
            <a:ext cx="1074100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Post </a:t>
            </a:r>
            <a:r>
              <a:rPr lang="en-US" sz="1400" b="1" dirty="0">
                <a:latin typeface="Consolas" panose="020B0609020204030204" pitchFamily="49" charset="0"/>
                <a:hlinkClick r:id="rId3"/>
              </a:rPr>
              <a:t>https://</a:t>
            </a:r>
            <a:r>
              <a:rPr lang="en-US" sz="1400" b="1" dirty="0" smtClean="0">
                <a:latin typeface="Consolas" panose="020B0609020204030204" pitchFamily="49" charset="0"/>
                <a:hlinkClick r:id="rId3"/>
              </a:rPr>
              <a:t>gateway.eu1.mindsphere.io/api/mindconnect/v3/exchange</a:t>
            </a:r>
            <a:r>
              <a:rPr lang="en-US" sz="1400" b="1" dirty="0" smtClean="0">
                <a:latin typeface="Consolas" panose="020B0609020204030204" pitchFamily="49" charset="0"/>
              </a:rPr>
              <a:t> </a:t>
            </a:r>
            <a:endParaRPr lang="en-US" sz="1400" b="1" dirty="0">
              <a:latin typeface="Consolas" panose="020B0609020204030204" pitchFamily="49" charset="0"/>
            </a:endParaRPr>
          </a:p>
        </p:txBody>
      </p:sp>
      <p:sp>
        <p:nvSpPr>
          <p:cNvPr id="12" name="Rectangle 11"/>
          <p:cNvSpPr/>
          <p:nvPr/>
        </p:nvSpPr>
        <p:spPr>
          <a:xfrm>
            <a:off x="725498" y="3035904"/>
            <a:ext cx="10703764" cy="1384995"/>
          </a:xfrm>
          <a:prstGeom prst="rect">
            <a:avLst/>
          </a:prstGeom>
          <a:ln w="12700">
            <a:solidFill>
              <a:schemeClr val="tx1"/>
            </a:solidFill>
            <a:prstDash val="dash"/>
          </a:ln>
        </p:spPr>
        <p:txBody>
          <a:bodyPr wrap="square">
            <a:spAutoFit/>
          </a:bodyPr>
          <a:lstStyle/>
          <a:p>
            <a:pPr>
              <a:spcAft>
                <a:spcPts val="0"/>
              </a:spcAft>
            </a:pPr>
            <a:r>
              <a:rPr lang="de-DE" sz="1400" b="1"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eyJraWQiOiJrZXktaWQtMSIsInR5cCI6IkpXVCIsImFsZyI6IlJTMjU2In0.eyJpc3MiOiJTQ0kiLCJzdWIiOiJmMDM3MTQyODJkMzc0MzgzYWJmZjFjZmQ0ODZkMjMxYyIsImF1ZCI6IkFJQU0iLCJpYXQiOjE1MjYzMDg4MDksIm5iZiI6MTUyNjMwODgwOSwiZXhwIjoxNTI2OTEzNjA5LCJqdGkiOiJkNzI0ZmQ3ZC1jZGQ5LTRiNGEtYTMwYi05ZjdiNzQ4YWQ2OTEiLCJzY29wZSI6IklBVCIsInRlbiI6ImNhc3Nlb2UiLCJjbGllbnRfY3JlZGVudGlhbHNfcHJvZmlsZSI6WyJTSEFSRURfU0VDUkVUIl0sInNjaGVtYXMiOlsidXJuOnNpZW1lbnM6bWluZHNwaGVyZTp2MSJdfQ.FTMV4kEljCETuDrvbLHD5brwJwomrCKkfCzPgEbom20nvrlMk8sAEiQBDchYS6Pk9……</a:t>
            </a:r>
            <a:endParaRPr lang="de-DE" sz="14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3" name="Rectangle 12"/>
          <p:cNvSpPr/>
          <p:nvPr/>
        </p:nvSpPr>
        <p:spPr>
          <a:xfrm>
            <a:off x="725498" y="5219133"/>
            <a:ext cx="10741004" cy="523220"/>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Get </a:t>
            </a:r>
            <a:r>
              <a:rPr lang="en-US" sz="1400" b="1" dirty="0">
                <a:latin typeface="Consolas" panose="020B0609020204030204" pitchFamily="49" charset="0"/>
                <a:hlinkClick r:id="rId4"/>
              </a:rPr>
              <a:t>https://</a:t>
            </a:r>
            <a:r>
              <a:rPr lang="en-US" sz="1400" b="1" dirty="0" smtClean="0">
                <a:latin typeface="Consolas" panose="020B0609020204030204" pitchFamily="49" charset="0"/>
                <a:hlinkClick r:id="rId4"/>
              </a:rPr>
              <a:t>gateway.eu1.mindsphere.io/api/iottimeseries/v3/timeseries/{asset_id}/{aspect}?from=2018-07-10T00:00:00Z&amp;to=2018-07-23T23:50:00Z</a:t>
            </a:r>
            <a:r>
              <a:rPr lang="en-US" sz="1400" b="1" dirty="0" smtClean="0">
                <a:latin typeface="Consolas" panose="020B0609020204030204" pitchFamily="49" charset="0"/>
              </a:rPr>
              <a:t> </a:t>
            </a:r>
            <a:endParaRPr lang="en-US" sz="1400" b="1" dirty="0">
              <a:latin typeface="Consolas" panose="020B0609020204030204" pitchFamily="49" charset="0"/>
            </a:endParaRPr>
          </a:p>
        </p:txBody>
      </p:sp>
    </p:spTree>
    <p:extLst>
      <p:ext uri="{BB962C8B-B14F-4D97-AF65-F5344CB8AC3E}">
        <p14:creationId xmlns:p14="http://schemas.microsoft.com/office/powerpoint/2010/main" val="20138136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4111654"/>
            <a:ext cx="9297988" cy="172416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smtClean="0"/>
              <a:t>MindSphere Connectivity</a:t>
            </a:r>
          </a:p>
          <a:p>
            <a:r>
              <a:rPr lang="de-DE" sz="3200" kern="0" dirty="0" smtClean="0">
                <a:solidFill>
                  <a:schemeClr val="tx1"/>
                </a:solidFill>
              </a:rPr>
              <a:t>Summary &amp; Feedback</a:t>
            </a:r>
            <a:endParaRPr lang="en-US" sz="3200" kern="0" dirty="0">
              <a:solidFill>
                <a:schemeClr val="tx1"/>
              </a:solidFill>
            </a:endParaRPr>
          </a:p>
          <a:p>
            <a:r>
              <a:rPr lang="en-US" sz="1999" kern="0" dirty="0" smtClean="0">
                <a:solidFill>
                  <a:schemeClr val="tx1"/>
                </a:solidFill>
              </a:rPr>
              <a:t>2018</a:t>
            </a:r>
            <a:endParaRPr lang="en-US" sz="1999" b="0" kern="0" dirty="0">
              <a:solidFill>
                <a:schemeClr val="tx1"/>
              </a:solidFill>
            </a:endParaRPr>
          </a:p>
        </p:txBody>
      </p:sp>
    </p:spTree>
    <p:extLst>
      <p:ext uri="{BB962C8B-B14F-4D97-AF65-F5344CB8AC3E}">
        <p14:creationId xmlns:p14="http://schemas.microsoft.com/office/powerpoint/2010/main" val="1299357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MindSphere Forums &amp; Network </a:t>
            </a:r>
            <a:endParaRPr lang="en-US" b="0" dirty="0"/>
          </a:p>
        </p:txBody>
      </p:sp>
      <p:sp>
        <p:nvSpPr>
          <p:cNvPr id="19" name="BainBulletsConfiguration" hidden="1"/>
          <p:cNvSpPr txBox="1"/>
          <p:nvPr/>
        </p:nvSpPr>
        <p:spPr bwMode="gray">
          <a:xfrm>
            <a:off x="12705" y="12723"/>
            <a:ext cx="65" cy="15389"/>
          </a:xfrm>
          <a:prstGeom prst="rect">
            <a:avLst/>
          </a:prstGeom>
          <a:noFill/>
        </p:spPr>
        <p:txBody>
          <a:bodyPr vert="horz" wrap="none" lIns="0" tIns="0" rIns="0" bIns="0" rtlCol="0">
            <a:spAutoFit/>
          </a:bodyPr>
          <a:lstStyle/>
          <a:p>
            <a:pPr>
              <a:spcBef>
                <a:spcPts val="0"/>
              </a:spcBef>
            </a:pPr>
            <a:endParaRPr lang="en-US" sz="100" dirty="0" err="1" smtClean="0">
              <a:solidFill>
                <a:srgbClr val="FFFFFF"/>
              </a:solidFill>
            </a:endParaRPr>
          </a:p>
        </p:txBody>
      </p:sp>
      <p:pic>
        <p:nvPicPr>
          <p:cNvPr id="1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564" y="3167964"/>
            <a:ext cx="2088738" cy="293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594" y="2122282"/>
            <a:ext cx="6641764" cy="3985058"/>
          </a:xfrm>
          <a:prstGeom prst="rect">
            <a:avLst/>
          </a:prstGeom>
          <a:noFill/>
          <a:ln w="9525">
            <a:solidFill>
              <a:srgbClr val="000000"/>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1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7869" y="3637027"/>
            <a:ext cx="1175000" cy="24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10"/>
          <p:cNvSpPr/>
          <p:nvPr/>
        </p:nvSpPr>
        <p:spPr bwMode="auto">
          <a:xfrm>
            <a:off x="276398" y="1119680"/>
            <a:ext cx="11027012" cy="1590933"/>
          </a:xfrm>
          <a:prstGeom prst="rect">
            <a:avLst/>
          </a:prstGeom>
          <a:noFill/>
          <a:ln>
            <a:noFill/>
          </a:ln>
          <a:effectLst/>
          <a:extLst/>
        </p:spPr>
        <p:txBody>
          <a:bodyPr wrap="square" lIns="360000" tIns="36000" rIns="54000" bIns="54000" numCol="1" spcCol="72000" rtlCol="0" anchor="t" anchorCtr="0">
            <a:noAutofit/>
          </a:bodyPr>
          <a:lstStyle/>
          <a:p>
            <a:pPr marL="1588" lvl="1">
              <a:lnSpc>
                <a:spcPct val="120000"/>
              </a:lnSpc>
              <a:spcBef>
                <a:spcPts val="900"/>
              </a:spcBef>
              <a:spcAft>
                <a:spcPts val="900"/>
              </a:spcAft>
              <a:buClr>
                <a:srgbClr val="00646E"/>
              </a:buClr>
              <a:buSzPts val="1400"/>
            </a:pPr>
            <a:r>
              <a:rPr lang="en-US" sz="2000" b="1" dirty="0" smtClean="0">
                <a:solidFill>
                  <a:srgbClr val="00646E"/>
                </a:solidFill>
              </a:rPr>
              <a:t>SIOS: Siemens Industry Online Support</a:t>
            </a:r>
            <a:endParaRPr lang="en-US" sz="2000" b="1" dirty="0">
              <a:solidFill>
                <a:srgbClr val="00646E"/>
              </a:solidFill>
            </a:endParaRPr>
          </a:p>
          <a:p>
            <a:r>
              <a:rPr lang="de-DE" dirty="0" err="1" smtClean="0"/>
              <a:t>Provide</a:t>
            </a:r>
            <a:r>
              <a:rPr lang="de-DE" dirty="0" smtClean="0"/>
              <a:t> </a:t>
            </a:r>
            <a:r>
              <a:rPr lang="de-DE" dirty="0" err="1" smtClean="0"/>
              <a:t>the</a:t>
            </a:r>
            <a:r>
              <a:rPr lang="de-DE" dirty="0" smtClean="0"/>
              <a:t> last </a:t>
            </a:r>
            <a:r>
              <a:rPr lang="de-DE" dirty="0" err="1" smtClean="0"/>
              <a:t>technical</a:t>
            </a:r>
            <a:r>
              <a:rPr lang="de-DE" dirty="0" smtClean="0"/>
              <a:t> </a:t>
            </a:r>
            <a:r>
              <a:rPr lang="de-DE" dirty="0" err="1" smtClean="0"/>
              <a:t>documents</a:t>
            </a:r>
            <a:r>
              <a:rPr lang="de-DE" dirty="0" smtClean="0"/>
              <a:t> </a:t>
            </a:r>
            <a:r>
              <a:rPr lang="de-DE" dirty="0" err="1" smtClean="0"/>
              <a:t>from</a:t>
            </a:r>
            <a:r>
              <a:rPr lang="de-DE" dirty="0" smtClean="0"/>
              <a:t> Fact Sheets </a:t>
            </a:r>
            <a:r>
              <a:rPr lang="de-DE" dirty="0" err="1" smtClean="0"/>
              <a:t>to</a:t>
            </a:r>
            <a:r>
              <a:rPr lang="de-DE" dirty="0" smtClean="0"/>
              <a:t> Quick Start Guides </a:t>
            </a:r>
            <a:r>
              <a:rPr lang="de-DE" dirty="0" err="1" smtClean="0"/>
              <a:t>and</a:t>
            </a:r>
            <a:r>
              <a:rPr lang="de-DE" dirty="0" smtClean="0"/>
              <a:t> Customer </a:t>
            </a:r>
            <a:r>
              <a:rPr lang="de-DE" dirty="0" err="1" smtClean="0"/>
              <a:t>Documents</a:t>
            </a:r>
            <a:endParaRPr lang="en-US" sz="1600" kern="0" dirty="0"/>
          </a:p>
        </p:txBody>
      </p:sp>
      <p:sp>
        <p:nvSpPr>
          <p:cNvPr id="9" name="Rechteck 8"/>
          <p:cNvSpPr/>
          <p:nvPr/>
        </p:nvSpPr>
        <p:spPr bwMode="auto">
          <a:xfrm>
            <a:off x="7621467" y="2082508"/>
            <a:ext cx="3616789" cy="448043"/>
          </a:xfrm>
          <a:prstGeom prst="rect">
            <a:avLst/>
          </a:prstGeom>
          <a:solidFill>
            <a:srgbClr val="FFE178"/>
          </a:solidFill>
          <a:ln>
            <a:noFill/>
          </a:ln>
          <a:effectLst/>
          <a:extLst/>
        </p:spPr>
        <p:txBody>
          <a:bodyPr wrap="square" lIns="108000" tIns="54000" rIns="108000" bIns="54000" numCol="1" spcCol="72000" rtlCol="0" anchor="ctr">
            <a:noAutofit/>
          </a:bodyPr>
          <a:lstStyle/>
          <a:p>
            <a:pPr>
              <a:lnSpc>
                <a:spcPct val="110000"/>
              </a:lnSpc>
              <a:spcBef>
                <a:spcPts val="0"/>
              </a:spcBef>
            </a:pPr>
            <a:r>
              <a:rPr lang="en-US" sz="1600" dirty="0">
                <a:hlinkClick r:id="rId6"/>
              </a:rPr>
              <a:t>https://support.industry.siemens.com</a:t>
            </a:r>
            <a:endParaRPr lang="en-US" sz="1600" dirty="0"/>
          </a:p>
        </p:txBody>
      </p:sp>
    </p:spTree>
    <p:extLst>
      <p:ext uri="{BB962C8B-B14F-4D97-AF65-F5344CB8AC3E}">
        <p14:creationId xmlns:p14="http://schemas.microsoft.com/office/powerpoint/2010/main" val="153204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MindSphere</a:t>
            </a:r>
            <a:r>
              <a:rPr lang="de-DE" dirty="0"/>
              <a:t/>
            </a:r>
            <a:br>
              <a:rPr lang="de-DE" dirty="0"/>
            </a:br>
            <a:r>
              <a:rPr lang="en-US" b="0" dirty="0" smtClean="0"/>
              <a:t>Connect to Us</a:t>
            </a:r>
            <a:endParaRPr lang="en-US" dirty="0"/>
          </a:p>
        </p:txBody>
      </p:sp>
      <p:graphicFrame>
        <p:nvGraphicFramePr>
          <p:cNvPr id="5" name="Tabelle 4"/>
          <p:cNvGraphicFramePr>
            <a:graphicFrameLocks noGrp="1"/>
          </p:cNvGraphicFramePr>
          <p:nvPr>
            <p:extLst/>
          </p:nvPr>
        </p:nvGraphicFramePr>
        <p:xfrm>
          <a:off x="583719" y="1434493"/>
          <a:ext cx="10922481" cy="3444240"/>
        </p:xfrm>
        <a:graphic>
          <a:graphicData uri="http://schemas.openxmlformats.org/drawingml/2006/table">
            <a:tbl>
              <a:tblPr firstRow="1" bandRow="1">
                <a:tableStyleId>{8A107856-5554-42FB-B03E-39F5DBC370BA}</a:tableStyleId>
              </a:tblPr>
              <a:tblGrid>
                <a:gridCol w="3573414"/>
                <a:gridCol w="7349067"/>
              </a:tblGrid>
              <a:tr h="370840">
                <a:tc>
                  <a:txBody>
                    <a:bodyPr/>
                    <a:lstStyle/>
                    <a:p>
                      <a:r>
                        <a:rPr lang="de-DE" sz="1600" b="1" dirty="0" smtClean="0">
                          <a:solidFill>
                            <a:schemeClr val="bg1"/>
                          </a:solidFill>
                        </a:rPr>
                        <a:t>Website</a:t>
                      </a:r>
                      <a:endParaRPr lang="en-US" sz="1600" b="1" dirty="0">
                        <a:solidFill>
                          <a:schemeClr val="bg1"/>
                        </a:solidFill>
                      </a:endParaRPr>
                    </a:p>
                  </a:txBody>
                  <a:tcPr>
                    <a:solidFill>
                      <a:srgbClr val="32A0A0"/>
                    </a:solidFill>
                  </a:tcPr>
                </a:tc>
                <a:tc>
                  <a:txBody>
                    <a:bodyPr/>
                    <a:lstStyle/>
                    <a:p>
                      <a:pPr marL="456971" marR="0" lvl="1" indent="0" algn="l" defTabSz="913943" rtl="0" eaLnBrk="1" fontAlgn="auto" latinLnBrk="0" hangingPunct="1">
                        <a:lnSpc>
                          <a:spcPct val="100000"/>
                        </a:lnSpc>
                        <a:spcBef>
                          <a:spcPts val="0"/>
                        </a:spcBef>
                        <a:spcAft>
                          <a:spcPts val="0"/>
                        </a:spcAft>
                        <a:buClrTx/>
                        <a:buSzTx/>
                        <a:buFontTx/>
                        <a:buNone/>
                        <a:tabLst/>
                        <a:defRPr/>
                      </a:pPr>
                      <a:r>
                        <a:rPr lang="en-US" sz="1400" b="0" u="sng" dirty="0" smtClean="0">
                          <a:solidFill>
                            <a:srgbClr val="3C464B"/>
                          </a:solidFill>
                          <a:hlinkClick r:id="rId3"/>
                        </a:rPr>
                        <a:t>www.mindsphere.io</a:t>
                      </a:r>
                      <a:endParaRPr lang="en-US" sz="1400" b="0" u="sng" dirty="0" smtClean="0">
                        <a:solidFill>
                          <a:srgbClr val="3C464B"/>
                        </a:solidFill>
                      </a:endParaRPr>
                    </a:p>
                    <a:p>
                      <a:pPr marL="456971" marR="0" lvl="1" indent="0" algn="l" defTabSz="913943" rtl="0" eaLnBrk="1" fontAlgn="auto" latinLnBrk="0" hangingPunct="1">
                        <a:lnSpc>
                          <a:spcPct val="100000"/>
                        </a:lnSpc>
                        <a:spcBef>
                          <a:spcPts val="0"/>
                        </a:spcBef>
                        <a:spcAft>
                          <a:spcPts val="0"/>
                        </a:spcAft>
                        <a:buClrTx/>
                        <a:buSzTx/>
                        <a:buFontTx/>
                        <a:buNone/>
                        <a:tabLst/>
                        <a:defRPr/>
                      </a:pPr>
                      <a:endParaRPr lang="en-US" sz="1400" b="0" dirty="0" smtClean="0">
                        <a:solidFill>
                          <a:srgbClr val="3C464B"/>
                        </a:solidFill>
                      </a:endParaRPr>
                    </a:p>
                  </a:txBody>
                  <a:tcPr>
                    <a:solidFill>
                      <a:srgbClr val="FFFFFF"/>
                    </a:solidFill>
                  </a:tcPr>
                </a:tc>
              </a:tr>
              <a:tr h="370840">
                <a:tc>
                  <a:txBody>
                    <a:bodyPr/>
                    <a:lstStyle/>
                    <a:p>
                      <a:r>
                        <a:rPr lang="de-DE" sz="1600" b="1" dirty="0" smtClean="0">
                          <a:solidFill>
                            <a:schemeClr val="bg1"/>
                          </a:solidFill>
                        </a:rPr>
                        <a:t>MindSphere Community</a:t>
                      </a:r>
                      <a:endParaRPr lang="en-US" sz="1600" b="1" dirty="0">
                        <a:solidFill>
                          <a:schemeClr val="bg1"/>
                        </a:solidFill>
                      </a:endParaRPr>
                    </a:p>
                  </a:txBody>
                  <a:tcPr>
                    <a:solidFill>
                      <a:srgbClr val="32A0A0"/>
                    </a:solidFill>
                  </a:tcPr>
                </a:tc>
                <a:tc>
                  <a:txBody>
                    <a:bodyPr/>
                    <a:lstStyle/>
                    <a:p>
                      <a:pPr marL="456971" marR="0" lvl="1" indent="0" algn="l" defTabSz="913943" rtl="0" eaLnBrk="1" fontAlgn="auto" latinLnBrk="0" hangingPunct="1">
                        <a:lnSpc>
                          <a:spcPct val="100000"/>
                        </a:lnSpc>
                        <a:spcBef>
                          <a:spcPts val="0"/>
                        </a:spcBef>
                        <a:spcAft>
                          <a:spcPts val="0"/>
                        </a:spcAft>
                        <a:buClrTx/>
                        <a:buSzTx/>
                        <a:buFontTx/>
                        <a:buNone/>
                        <a:tabLst/>
                        <a:defRPr/>
                      </a:pPr>
                      <a:r>
                        <a:rPr lang="en-US" sz="1400" b="0" u="sng" dirty="0" smtClean="0">
                          <a:solidFill>
                            <a:srgbClr val="3C464B"/>
                          </a:solidFill>
                          <a:hlinkClick r:id="rId4"/>
                        </a:rPr>
                        <a:t>https://community.plm.automation.siemens.com/t5/MindSphere/ct-p/MindSphere</a:t>
                      </a:r>
                      <a:endParaRPr lang="en-US" sz="1400" b="0" u="sng" dirty="0" smtClean="0">
                        <a:solidFill>
                          <a:srgbClr val="3C464B"/>
                        </a:solidFill>
                      </a:endParaRPr>
                    </a:p>
                    <a:p>
                      <a:pPr marL="456971" marR="0" lvl="1" indent="0" algn="l" defTabSz="913943" rtl="0" eaLnBrk="1" fontAlgn="auto" latinLnBrk="0" hangingPunct="1">
                        <a:lnSpc>
                          <a:spcPct val="100000"/>
                        </a:lnSpc>
                        <a:spcBef>
                          <a:spcPts val="0"/>
                        </a:spcBef>
                        <a:spcAft>
                          <a:spcPts val="0"/>
                        </a:spcAft>
                        <a:buClrTx/>
                        <a:buSzTx/>
                        <a:buFontTx/>
                        <a:buNone/>
                        <a:tabLst/>
                        <a:defRPr/>
                      </a:pPr>
                      <a:endParaRPr lang="en-US" sz="1400" b="0" dirty="0" smtClean="0">
                        <a:solidFill>
                          <a:srgbClr val="3C464B"/>
                        </a:solidFill>
                      </a:endParaRPr>
                    </a:p>
                  </a:txBody>
                  <a:tcPr>
                    <a:solidFill>
                      <a:srgbClr val="FFFFFF"/>
                    </a:solidFill>
                  </a:tcPr>
                </a:tc>
              </a:tr>
              <a:tr h="370840">
                <a:tc>
                  <a:txBody>
                    <a:bodyPr/>
                    <a:lstStyle/>
                    <a:p>
                      <a:r>
                        <a:rPr lang="de-DE" sz="1600" b="1" dirty="0" smtClean="0">
                          <a:solidFill>
                            <a:schemeClr val="bg1"/>
                          </a:solidFill>
                        </a:rPr>
                        <a:t>MindSphere General</a:t>
                      </a:r>
                      <a:endParaRPr lang="en-US" sz="1600" b="1" dirty="0">
                        <a:solidFill>
                          <a:schemeClr val="bg1"/>
                        </a:solidFill>
                      </a:endParaRPr>
                    </a:p>
                  </a:txBody>
                  <a:tcPr>
                    <a:solidFill>
                      <a:srgbClr val="32A0A0"/>
                    </a:solidFill>
                  </a:tcPr>
                </a:tc>
                <a:tc>
                  <a:txBody>
                    <a:bodyPr/>
                    <a:lstStyle/>
                    <a:p>
                      <a:pPr marL="456971" marR="0" lvl="1" indent="0" algn="l" defTabSz="913943" rtl="0" eaLnBrk="1" fontAlgn="auto" latinLnBrk="0" hangingPunct="1">
                        <a:lnSpc>
                          <a:spcPct val="100000"/>
                        </a:lnSpc>
                        <a:spcBef>
                          <a:spcPts val="0"/>
                        </a:spcBef>
                        <a:spcAft>
                          <a:spcPts val="0"/>
                        </a:spcAft>
                        <a:buClrTx/>
                        <a:buSzTx/>
                        <a:buFontTx/>
                        <a:buNone/>
                        <a:tabLst/>
                        <a:defRPr/>
                      </a:pPr>
                      <a:r>
                        <a:rPr lang="en-US" sz="1400" b="0" u="sng" dirty="0" smtClean="0">
                          <a:solidFill>
                            <a:srgbClr val="3C464B"/>
                          </a:solidFill>
                          <a:hlinkClick r:id="rId5"/>
                        </a:rPr>
                        <a:t>contact@mindsphere.io</a:t>
                      </a:r>
                      <a:endParaRPr lang="en-US" sz="1400" b="0" u="sng" dirty="0" smtClean="0">
                        <a:solidFill>
                          <a:srgbClr val="3C464B"/>
                        </a:solidFill>
                      </a:endParaRPr>
                    </a:p>
                    <a:p>
                      <a:pPr marL="456971" marR="0" lvl="1" indent="0" algn="l" defTabSz="913943" rtl="0" eaLnBrk="1" fontAlgn="auto" latinLnBrk="0" hangingPunct="1">
                        <a:lnSpc>
                          <a:spcPct val="100000"/>
                        </a:lnSpc>
                        <a:spcBef>
                          <a:spcPts val="0"/>
                        </a:spcBef>
                        <a:spcAft>
                          <a:spcPts val="0"/>
                        </a:spcAft>
                        <a:buClrTx/>
                        <a:buSzTx/>
                        <a:buFontTx/>
                        <a:buNone/>
                        <a:tabLst/>
                        <a:defRPr/>
                      </a:pPr>
                      <a:endParaRPr lang="en-US" sz="1400" b="0" u="sng" dirty="0" smtClean="0">
                        <a:solidFill>
                          <a:srgbClr val="3C464B"/>
                        </a:solidFill>
                      </a:endParaRPr>
                    </a:p>
                  </a:txBody>
                  <a:tcPr>
                    <a:solidFill>
                      <a:srgbClr val="FFFFFF"/>
                    </a:solidFill>
                  </a:tcPr>
                </a:tc>
              </a:tr>
              <a:tr h="370840">
                <a:tc>
                  <a:txBody>
                    <a:bodyPr/>
                    <a:lstStyle/>
                    <a:p>
                      <a:r>
                        <a:rPr lang="de-DE" sz="1600" b="1" dirty="0" smtClean="0">
                          <a:solidFill>
                            <a:schemeClr val="bg1"/>
                          </a:solidFill>
                        </a:rPr>
                        <a:t>MindSphere Support</a:t>
                      </a:r>
                      <a:r>
                        <a:rPr lang="de-DE" sz="1600" b="1" baseline="0" dirty="0" smtClean="0">
                          <a:solidFill>
                            <a:schemeClr val="bg1"/>
                          </a:solidFill>
                        </a:rPr>
                        <a:t> Team</a:t>
                      </a:r>
                      <a:endParaRPr lang="en-US" sz="1600" b="1" dirty="0">
                        <a:solidFill>
                          <a:schemeClr val="bg1"/>
                        </a:solidFill>
                      </a:endParaRPr>
                    </a:p>
                  </a:txBody>
                  <a:tcPr>
                    <a:solidFill>
                      <a:srgbClr val="32A0A0"/>
                    </a:solidFill>
                  </a:tcPr>
                </a:tc>
                <a:tc>
                  <a:txBody>
                    <a:bodyPr/>
                    <a:lstStyle/>
                    <a:p>
                      <a:pPr lvl="1"/>
                      <a:r>
                        <a:rPr lang="en-US" sz="1400" b="0" dirty="0" smtClean="0">
                          <a:solidFill>
                            <a:srgbClr val="3C464B"/>
                          </a:solidFill>
                        </a:rPr>
                        <a:t>Call Center: +49 (0)911 895 7 272  (Germany)</a:t>
                      </a:r>
                    </a:p>
                    <a:p>
                      <a:pPr lvl="1"/>
                      <a:endParaRPr lang="en-US" sz="1400" b="0" dirty="0" smtClean="0">
                        <a:solidFill>
                          <a:srgbClr val="3C464B"/>
                        </a:solidFill>
                      </a:endParaRPr>
                    </a:p>
                    <a:p>
                      <a:pPr lvl="1"/>
                      <a:r>
                        <a:rPr lang="en-US" sz="1400" b="0" dirty="0" smtClean="0">
                          <a:solidFill>
                            <a:srgbClr val="3C464B"/>
                          </a:solidFill>
                        </a:rPr>
                        <a:t>Online Support: </a:t>
                      </a:r>
                      <a:r>
                        <a:rPr lang="en-US" sz="1400" b="0" u="sng" dirty="0" smtClean="0">
                          <a:solidFill>
                            <a:srgbClr val="3C464B"/>
                          </a:solidFill>
                          <a:hlinkClick r:id="rId6"/>
                        </a:rPr>
                        <a:t>http://www.siemens.com/automation/service&amp;support</a:t>
                      </a:r>
                      <a:endParaRPr lang="en-US" sz="1400" b="0" u="sng" dirty="0" smtClean="0">
                        <a:solidFill>
                          <a:srgbClr val="3C464B"/>
                        </a:solidFill>
                      </a:endParaRPr>
                    </a:p>
                    <a:p>
                      <a:pPr lvl="1"/>
                      <a:endParaRPr lang="en-US" sz="1400" b="0" dirty="0" smtClean="0">
                        <a:solidFill>
                          <a:srgbClr val="3C464B"/>
                        </a:solidFill>
                      </a:endParaRPr>
                    </a:p>
                    <a:p>
                      <a:pPr lvl="1"/>
                      <a:r>
                        <a:rPr lang="en-US" sz="1400" b="0" dirty="0" smtClean="0">
                          <a:solidFill>
                            <a:srgbClr val="3C464B"/>
                          </a:solidFill>
                        </a:rPr>
                        <a:t>Support Request: </a:t>
                      </a:r>
                      <a:r>
                        <a:rPr lang="en-US" sz="1400" b="0" u="sng" dirty="0" smtClean="0">
                          <a:solidFill>
                            <a:srgbClr val="3C464B"/>
                          </a:solidFill>
                          <a:hlinkClick r:id="rId7"/>
                        </a:rPr>
                        <a:t>http://www.siemens.com/automation/support-request</a:t>
                      </a:r>
                      <a:endParaRPr lang="en-US" sz="1400" b="0" u="sng" dirty="0" smtClean="0">
                        <a:solidFill>
                          <a:srgbClr val="3C464B"/>
                        </a:solidFill>
                      </a:endParaRPr>
                    </a:p>
                    <a:p>
                      <a:pPr lvl="1"/>
                      <a:endParaRPr lang="en-US" sz="1400" b="0" dirty="0" smtClean="0">
                        <a:solidFill>
                          <a:srgbClr val="3C464B"/>
                        </a:solidFill>
                      </a:endParaRPr>
                    </a:p>
                  </a:txBody>
                  <a:tcPr>
                    <a:solidFill>
                      <a:srgbClr val="FFFFFF"/>
                    </a:solidFill>
                  </a:tcPr>
                </a:tc>
              </a:tr>
              <a:tr h="370840">
                <a:tc>
                  <a:txBody>
                    <a:bodyPr/>
                    <a:lstStyle/>
                    <a:p>
                      <a:r>
                        <a:rPr lang="de-DE" sz="1600" b="1" dirty="0" smtClean="0">
                          <a:solidFill>
                            <a:schemeClr val="bg1"/>
                          </a:solidFill>
                        </a:rPr>
                        <a:t>MindSphere Academy</a:t>
                      </a:r>
                      <a:endParaRPr lang="en-US" sz="1600" b="1" dirty="0">
                        <a:solidFill>
                          <a:schemeClr val="bg1"/>
                        </a:solidFill>
                      </a:endParaRPr>
                    </a:p>
                  </a:txBody>
                  <a:tcPr>
                    <a:solidFill>
                      <a:srgbClr val="32A0A0"/>
                    </a:solidFill>
                  </a:tcPr>
                </a:tc>
                <a:tc>
                  <a:txBody>
                    <a:bodyPr/>
                    <a:lstStyle/>
                    <a:p>
                      <a:pPr lvl="1"/>
                      <a:r>
                        <a:rPr lang="de-DE" sz="1400" b="0" dirty="0" smtClean="0">
                          <a:solidFill>
                            <a:srgbClr val="3C464B"/>
                          </a:solidFill>
                          <a:hlinkClick r:id="rId8"/>
                        </a:rPr>
                        <a:t>training@mindsphere.io</a:t>
                      </a:r>
                      <a:endParaRPr lang="en-US" sz="1400" b="0" dirty="0" smtClean="0">
                        <a:solidFill>
                          <a:srgbClr val="3C464B"/>
                        </a:solidFill>
                      </a:endParaRPr>
                    </a:p>
                    <a:p>
                      <a:pPr lvl="1"/>
                      <a:endParaRPr lang="de-DE" sz="1400" b="0" dirty="0" smtClean="0">
                        <a:solidFill>
                          <a:srgbClr val="3C464B"/>
                        </a:solidFill>
                      </a:endParaRPr>
                    </a:p>
                  </a:txBody>
                  <a:tcPr>
                    <a:solidFill>
                      <a:srgbClr val="FFFFFF"/>
                    </a:solidFill>
                  </a:tcPr>
                </a:tc>
              </a:tr>
            </a:tbl>
          </a:graphicData>
        </a:graphic>
      </p:graphicFrame>
    </p:spTree>
    <p:extLst>
      <p:ext uri="{BB962C8B-B14F-4D97-AF65-F5344CB8AC3E}">
        <p14:creationId xmlns:p14="http://schemas.microsoft.com/office/powerpoint/2010/main" val="1317397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err="1" smtClean="0"/>
              <a:t>MindConnect</a:t>
            </a:r>
            <a:r>
              <a:rPr lang="en-US" dirty="0" smtClean="0"/>
              <a:t> LIB (details for developers)</a:t>
            </a:r>
            <a:endParaRPr lang="en-US" dirty="0"/>
          </a:p>
        </p:txBody>
      </p:sp>
      <p:sp>
        <p:nvSpPr>
          <p:cNvPr id="3" name="Content Placeholder 2"/>
          <p:cNvSpPr>
            <a:spLocks noGrp="1"/>
          </p:cNvSpPr>
          <p:nvPr>
            <p:ph idx="1"/>
          </p:nvPr>
        </p:nvSpPr>
        <p:spPr>
          <a:xfrm>
            <a:off x="529974" y="1198956"/>
            <a:ext cx="5638102" cy="5049444"/>
          </a:xfrm>
        </p:spPr>
        <p:txBody>
          <a:bodyPr/>
          <a:lstStyle/>
          <a:p>
            <a:pPr marL="169863" lvl="1" indent="-168275">
              <a:spcBef>
                <a:spcPts val="800"/>
              </a:spcBef>
              <a:buClr>
                <a:srgbClr val="00646E"/>
              </a:buClr>
              <a:buSzPts val="1400"/>
              <a:buFont typeface="Arial" panose="020B0604020202020204" pitchFamily="34" charset="0"/>
              <a:buChar char="•"/>
            </a:pPr>
            <a:r>
              <a:rPr lang="en-US" dirty="0"/>
              <a:t>Software Library written in C</a:t>
            </a:r>
          </a:p>
          <a:p>
            <a:pPr marL="169863" lvl="1" indent="-168275">
              <a:spcBef>
                <a:spcPts val="800"/>
              </a:spcBef>
              <a:buClr>
                <a:srgbClr val="00646E"/>
              </a:buClr>
              <a:buSzPts val="1400"/>
              <a:buFont typeface="Arial" panose="020B0604020202020204" pitchFamily="34" charset="0"/>
              <a:buChar char="•"/>
            </a:pPr>
            <a:r>
              <a:rPr lang="de-DE" dirty="0"/>
              <a:t>Small </a:t>
            </a:r>
            <a:r>
              <a:rPr lang="de-DE" dirty="0" err="1"/>
              <a:t>footprint</a:t>
            </a:r>
            <a:r>
              <a:rPr lang="de-DE" dirty="0"/>
              <a:t> (</a:t>
            </a:r>
            <a:r>
              <a:rPr lang="en-US" dirty="0"/>
              <a:t>~170KB, ~64KB Ram) + LIBs ~780KB</a:t>
            </a:r>
          </a:p>
          <a:p>
            <a:pPr marL="169863" lvl="1" indent="-168275">
              <a:spcBef>
                <a:spcPts val="800"/>
              </a:spcBef>
              <a:buClr>
                <a:srgbClr val="00646E"/>
              </a:buClr>
              <a:buSzPts val="1400"/>
              <a:buFont typeface="Arial" panose="020B0604020202020204" pitchFamily="34" charset="0"/>
              <a:buChar char="•"/>
            </a:pPr>
            <a:r>
              <a:rPr lang="en-US" dirty="0"/>
              <a:t>Integrates into any device: (ARM/MIPS, Windows, Linux)</a:t>
            </a:r>
          </a:p>
          <a:p>
            <a:pPr marL="169863" lvl="1" indent="-168275">
              <a:spcBef>
                <a:spcPts val="800"/>
              </a:spcBef>
              <a:buClr>
                <a:srgbClr val="00646E"/>
              </a:buClr>
              <a:buSzPts val="1400"/>
              <a:buFont typeface="Arial" panose="020B0604020202020204" pitchFamily="34" charset="0"/>
              <a:buChar char="•"/>
            </a:pPr>
            <a:r>
              <a:rPr lang="en-US" dirty="0"/>
              <a:t>Enables secure connectivity (e.g. authentication, </a:t>
            </a:r>
            <a:r>
              <a:rPr lang="en-US" dirty="0" smtClean="0"/>
              <a:t>encryption</a:t>
            </a:r>
            <a:r>
              <a:rPr lang="en-US" dirty="0"/>
              <a:t>)</a:t>
            </a:r>
          </a:p>
          <a:p>
            <a:pPr marL="169863" lvl="1" indent="-168275">
              <a:spcBef>
                <a:spcPts val="800"/>
              </a:spcBef>
              <a:buClr>
                <a:srgbClr val="00646E"/>
              </a:buClr>
              <a:buSzPts val="1400"/>
              <a:buFont typeface="Arial" panose="020B0604020202020204" pitchFamily="34" charset="0"/>
              <a:buChar char="•"/>
            </a:pPr>
            <a:r>
              <a:rPr lang="en-US" dirty="0"/>
              <a:t>Firewall friendly</a:t>
            </a:r>
            <a:endParaRPr lang="de-DE" dirty="0"/>
          </a:p>
          <a:p>
            <a:pPr marL="169863" lvl="1" indent="-168275">
              <a:spcBef>
                <a:spcPts val="800"/>
              </a:spcBef>
              <a:buClr>
                <a:srgbClr val="00646E"/>
              </a:buClr>
              <a:buSzPts val="1400"/>
              <a:buFont typeface="Arial" panose="020B0604020202020204" pitchFamily="34" charset="0"/>
              <a:buChar char="•"/>
            </a:pPr>
            <a:r>
              <a:rPr lang="en-US" dirty="0"/>
              <a:t>File transfer (Max. 2 MB/f upload, max. 100 MB/f download)</a:t>
            </a:r>
          </a:p>
          <a:p>
            <a:pPr marL="169863" lvl="1" indent="-168275">
              <a:spcBef>
                <a:spcPts val="800"/>
              </a:spcBef>
              <a:buClr>
                <a:srgbClr val="00646E"/>
              </a:buClr>
              <a:buSzPts val="1400"/>
              <a:buFont typeface="Arial" panose="020B0604020202020204" pitchFamily="34" charset="0"/>
              <a:buChar char="•"/>
            </a:pPr>
            <a:r>
              <a:rPr lang="de-DE" dirty="0" err="1"/>
              <a:t>Local</a:t>
            </a:r>
            <a:r>
              <a:rPr lang="de-DE" dirty="0"/>
              <a:t> </a:t>
            </a:r>
            <a:r>
              <a:rPr lang="de-DE" dirty="0" err="1"/>
              <a:t>buffering</a:t>
            </a:r>
            <a:endParaRPr lang="de-DE" dirty="0"/>
          </a:p>
          <a:p>
            <a:pPr marL="169863" lvl="1" indent="-168275">
              <a:spcBef>
                <a:spcPts val="800"/>
              </a:spcBef>
              <a:buClr>
                <a:srgbClr val="00646E"/>
              </a:buClr>
              <a:buSzPts val="1400"/>
              <a:buFont typeface="Arial" panose="020B0604020202020204" pitchFamily="34" charset="0"/>
              <a:buChar char="•"/>
            </a:pPr>
            <a:r>
              <a:rPr lang="de-DE" dirty="0"/>
              <a:t>Logical </a:t>
            </a:r>
            <a:r>
              <a:rPr lang="de-DE" dirty="0" err="1"/>
              <a:t>workflows</a:t>
            </a:r>
            <a:r>
              <a:rPr lang="de-DE" dirty="0"/>
              <a:t> </a:t>
            </a:r>
            <a:r>
              <a:rPr lang="de-DE" dirty="0" err="1"/>
              <a:t>to</a:t>
            </a:r>
            <a:r>
              <a:rPr lang="de-DE" dirty="0"/>
              <a:t> </a:t>
            </a:r>
            <a:r>
              <a:rPr lang="de-DE" dirty="0" err="1"/>
              <a:t>optimize</a:t>
            </a:r>
            <a:r>
              <a:rPr lang="de-DE" dirty="0"/>
              <a:t> </a:t>
            </a:r>
            <a:r>
              <a:rPr lang="de-DE" dirty="0" err="1"/>
              <a:t>data</a:t>
            </a:r>
            <a:r>
              <a:rPr lang="de-DE" dirty="0"/>
              <a:t> </a:t>
            </a:r>
            <a:r>
              <a:rPr lang="de-DE" dirty="0" err="1"/>
              <a:t>collection</a:t>
            </a:r>
            <a:r>
              <a:rPr lang="de-DE" dirty="0"/>
              <a:t> </a:t>
            </a:r>
            <a:r>
              <a:rPr lang="de-DE" dirty="0" err="1"/>
              <a:t>and</a:t>
            </a:r>
            <a:r>
              <a:rPr lang="de-DE" dirty="0"/>
              <a:t> </a:t>
            </a:r>
            <a:r>
              <a:rPr lang="de-DE" dirty="0" err="1"/>
              <a:t>upload</a:t>
            </a:r>
            <a:endParaRPr lang="de-DE" dirty="0"/>
          </a:p>
          <a:p>
            <a:pPr marL="169863" lvl="1" indent="-168275">
              <a:spcBef>
                <a:spcPts val="800"/>
              </a:spcBef>
              <a:buClr>
                <a:srgbClr val="00646E"/>
              </a:buClr>
              <a:buSzPts val="1400"/>
              <a:buFont typeface="Arial" panose="020B0604020202020204" pitchFamily="34" charset="0"/>
              <a:buChar char="•"/>
            </a:pPr>
            <a:r>
              <a:rPr lang="de-DE" dirty="0"/>
              <a:t>Custom </a:t>
            </a:r>
            <a:r>
              <a:rPr lang="de-DE" dirty="0" err="1"/>
              <a:t>data</a:t>
            </a:r>
            <a:r>
              <a:rPr lang="de-DE" dirty="0"/>
              <a:t> </a:t>
            </a:r>
            <a:r>
              <a:rPr lang="de-DE" dirty="0" err="1"/>
              <a:t>parser</a:t>
            </a:r>
            <a:endParaRPr lang="en-US" dirty="0"/>
          </a:p>
          <a:p>
            <a:pPr marL="179388" lvl="1" indent="-177800">
              <a:spcBef>
                <a:spcPts val="800"/>
              </a:spcBef>
              <a:buFont typeface="Arial" panose="020B0604020202020204" pitchFamily="34" charset="0"/>
              <a:buChar char="•"/>
            </a:pPr>
            <a:endParaRPr lang="en-US" sz="1600" dirty="0"/>
          </a:p>
          <a:p>
            <a:pPr marL="358775" lvl="2" indent="-177800">
              <a:spcBef>
                <a:spcPts val="0"/>
              </a:spcBef>
              <a:buFont typeface="Arial" panose="020B0604020202020204" pitchFamily="34" charset="0"/>
              <a:buChar char="•"/>
            </a:pPr>
            <a:endParaRPr lang="en-US" sz="1600" dirty="0"/>
          </a:p>
          <a:p>
            <a:pPr marL="93663" lvl="1" indent="-92075">
              <a:spcBef>
                <a:spcPts val="0"/>
              </a:spcBef>
              <a:buFont typeface="Arial" panose="020B0604020202020204" pitchFamily="34" charset="0"/>
              <a:buChar char="•"/>
            </a:pPr>
            <a:endParaRPr lang="en-US" sz="1600" dirty="0"/>
          </a:p>
          <a:p>
            <a:endParaRPr lang="en-US" dirty="0"/>
          </a:p>
        </p:txBody>
      </p:sp>
      <p:sp>
        <p:nvSpPr>
          <p:cNvPr id="46" name="BainBulletsConfiguration" hidden="1"/>
          <p:cNvSpPr txBox="1"/>
          <p:nvPr/>
        </p:nvSpPr>
        <p:spPr bwMode="gray">
          <a:xfrm>
            <a:off x="12701" y="12715"/>
            <a:ext cx="65" cy="15389"/>
          </a:xfrm>
          <a:prstGeom prst="rect">
            <a:avLst/>
          </a:prstGeom>
          <a:noFill/>
        </p:spPr>
        <p:txBody>
          <a:bodyPr vert="horz" wrap="none" lIns="0" tIns="0" rIns="0" bIns="0" rtlCol="0">
            <a:spAutoFit/>
          </a:bodyPr>
          <a:lstStyle/>
          <a:p>
            <a:pPr>
              <a:spcBef>
                <a:spcPts val="0"/>
              </a:spcBef>
            </a:pPr>
            <a:endParaRPr lang="en-US" sz="100" dirty="0" err="1" smtClean="0">
              <a:solidFill>
                <a:srgbClr val="FFFFFF"/>
              </a:solidFill>
            </a:endParaRPr>
          </a:p>
        </p:txBody>
      </p:sp>
      <p:sp>
        <p:nvSpPr>
          <p:cNvPr id="26" name="Rechteck 67"/>
          <p:cNvSpPr/>
          <p:nvPr/>
        </p:nvSpPr>
        <p:spPr bwMode="gray">
          <a:xfrm>
            <a:off x="6240388" y="2445970"/>
            <a:ext cx="5468894" cy="856115"/>
          </a:xfrm>
          <a:prstGeom prst="rect">
            <a:avLst/>
          </a:prstGeom>
          <a:solidFill>
            <a:srgbClr val="CDD9E1"/>
          </a:solidFill>
          <a:ln>
            <a:noFill/>
          </a:ln>
          <a:effectLst/>
          <a:extLst/>
        </p:spPr>
        <p:txBody>
          <a:bodyPr wrap="square" lIns="108000" tIns="72000" rIns="108000" bIns="72000" numCol="1" spcCol="72000" rtlCol="0" anchor="t">
            <a:noAutofit/>
          </a:bodyPr>
          <a:lstStyle/>
          <a:p>
            <a:r>
              <a:rPr lang="en-US" sz="1200" b="1" dirty="0" err="1" smtClean="0">
                <a:solidFill>
                  <a:schemeClr val="tx1"/>
                </a:solidFill>
              </a:rPr>
              <a:t>MindConnect</a:t>
            </a:r>
            <a:r>
              <a:rPr lang="en-US" sz="1200" b="1" dirty="0" smtClean="0">
                <a:solidFill>
                  <a:schemeClr val="tx1"/>
                </a:solidFill>
              </a:rPr>
              <a:t/>
            </a:r>
            <a:br>
              <a:rPr lang="en-US" sz="1200" b="1" dirty="0" smtClean="0">
                <a:solidFill>
                  <a:schemeClr val="tx1"/>
                </a:solidFill>
              </a:rPr>
            </a:br>
            <a:r>
              <a:rPr lang="en-US" sz="1200" b="1" dirty="0" smtClean="0">
                <a:solidFill>
                  <a:schemeClr val="tx1"/>
                </a:solidFill>
              </a:rPr>
              <a:t>API </a:t>
            </a:r>
            <a:r>
              <a:rPr lang="en-US" sz="1200" b="1" dirty="0">
                <a:solidFill>
                  <a:schemeClr val="tx1"/>
                </a:solidFill>
              </a:rPr>
              <a:t>Services</a:t>
            </a:r>
          </a:p>
        </p:txBody>
      </p:sp>
      <p:sp>
        <p:nvSpPr>
          <p:cNvPr id="27" name="Rechteck 100"/>
          <p:cNvSpPr/>
          <p:nvPr/>
        </p:nvSpPr>
        <p:spPr bwMode="gray">
          <a:xfrm>
            <a:off x="8297503" y="2566543"/>
            <a:ext cx="1354679" cy="614938"/>
          </a:xfrm>
          <a:prstGeom prst="rect">
            <a:avLst/>
          </a:prstGeom>
          <a:gradFill>
            <a:gsLst>
              <a:gs pos="83000">
                <a:srgbClr val="0099B0"/>
              </a:gs>
              <a:gs pos="50000">
                <a:srgbClr val="009999"/>
              </a:gs>
              <a:gs pos="0">
                <a:srgbClr val="4BB9B9"/>
              </a:gs>
              <a:gs pos="100000">
                <a:srgbClr val="0099CB"/>
              </a:gs>
            </a:gsLst>
            <a:lin ang="0" scaled="0"/>
          </a:gradFill>
          <a:ln w="9525">
            <a:noFill/>
            <a:miter lim="800000"/>
            <a:headEnd/>
            <a:tailEnd/>
          </a:ln>
          <a:effectLst/>
          <a:extLst/>
        </p:spPr>
        <p:txBody>
          <a:bodyPr lIns="108000" tIns="36000" rIns="108000" bIns="36000" rtlCol="0" anchor="ctr"/>
          <a:lstStyle/>
          <a:p>
            <a:pPr algn="ctr">
              <a:spcBef>
                <a:spcPts val="300"/>
              </a:spcBef>
            </a:pPr>
            <a:r>
              <a:rPr lang="en-US" sz="1200" b="1" dirty="0" err="1">
                <a:solidFill>
                  <a:schemeClr val="bg1"/>
                </a:solidFill>
              </a:rPr>
              <a:t>MindConnect</a:t>
            </a:r>
            <a:r>
              <a:rPr lang="en-US" sz="1200" b="1" dirty="0">
                <a:solidFill>
                  <a:schemeClr val="bg1"/>
                </a:solidFill>
              </a:rPr>
              <a:t> API</a:t>
            </a:r>
          </a:p>
        </p:txBody>
      </p:sp>
      <p:sp>
        <p:nvSpPr>
          <p:cNvPr id="36" name="Rechteck 100"/>
          <p:cNvSpPr/>
          <p:nvPr/>
        </p:nvSpPr>
        <p:spPr bwMode="gray">
          <a:xfrm>
            <a:off x="6240395" y="3647525"/>
            <a:ext cx="5468893" cy="2015691"/>
          </a:xfrm>
          <a:prstGeom prst="rect">
            <a:avLst/>
          </a:prstGeom>
          <a:solidFill>
            <a:srgbClr val="DFE6ED"/>
          </a:solidFill>
          <a:ln>
            <a:noFill/>
          </a:ln>
          <a:effectLst/>
          <a:extLst/>
        </p:spPr>
        <p:txBody>
          <a:bodyPr wrap="square" lIns="108000" tIns="54000" rIns="108000" bIns="54000" numCol="1" spcCol="72000" rtlCol="0" anchor="t">
            <a:noAutofit/>
          </a:bodyPr>
          <a:lstStyle/>
          <a:p>
            <a:pPr>
              <a:lnSpc>
                <a:spcPct val="110000"/>
              </a:lnSpc>
              <a:spcBef>
                <a:spcPct val="0"/>
              </a:spcBef>
              <a:buFont typeface="Wingdings" charset="0"/>
              <a:buNone/>
            </a:pPr>
            <a:r>
              <a:rPr lang="en-US" sz="1200" b="1" dirty="0" smtClean="0">
                <a:solidFill>
                  <a:schemeClr val="tx1"/>
                </a:solidFill>
              </a:rPr>
              <a:t>Custom Device</a:t>
            </a:r>
            <a:endParaRPr lang="en-US" sz="1200" b="1" dirty="0">
              <a:solidFill>
                <a:schemeClr val="tx1"/>
              </a:solidFill>
            </a:endParaRPr>
          </a:p>
        </p:txBody>
      </p:sp>
      <p:sp>
        <p:nvSpPr>
          <p:cNvPr id="37" name="Rechteck 100"/>
          <p:cNvSpPr/>
          <p:nvPr/>
        </p:nvSpPr>
        <p:spPr bwMode="gray">
          <a:xfrm>
            <a:off x="6360996" y="4484349"/>
            <a:ext cx="5227692" cy="360000"/>
          </a:xfrm>
          <a:prstGeom prst="rect">
            <a:avLst/>
          </a:prstGeom>
          <a:solidFill>
            <a:srgbClr val="4BB9B9"/>
          </a:solidFill>
          <a:ln>
            <a:noFill/>
          </a:ln>
          <a:effectLst/>
          <a:extLst/>
        </p:spPr>
        <p:txBody>
          <a:bodyPr wrap="square" lIns="108000" tIns="72000" rIns="108000" bIns="72000" numCol="1" spcCol="72000" rtlCol="0" anchor="ctr">
            <a:noAutofit/>
          </a:bodyPr>
          <a:lstStyle/>
          <a:p>
            <a:r>
              <a:rPr lang="en-US" sz="1200" b="1" dirty="0" smtClean="0">
                <a:solidFill>
                  <a:schemeClr val="bg1"/>
                </a:solidFill>
              </a:rPr>
              <a:t>Custom </a:t>
            </a:r>
            <a:r>
              <a:rPr lang="en-US" sz="1200" b="1" dirty="0">
                <a:solidFill>
                  <a:schemeClr val="bg1"/>
                </a:solidFill>
              </a:rPr>
              <a:t>Agent</a:t>
            </a:r>
          </a:p>
        </p:txBody>
      </p:sp>
      <p:sp>
        <p:nvSpPr>
          <p:cNvPr id="38" name="Rechteck 100"/>
          <p:cNvSpPr/>
          <p:nvPr/>
        </p:nvSpPr>
        <p:spPr bwMode="gray">
          <a:xfrm>
            <a:off x="6360996" y="3968431"/>
            <a:ext cx="5227692" cy="360000"/>
          </a:xfrm>
          <a:prstGeom prst="rect">
            <a:avLst/>
          </a:prstGeom>
          <a:solidFill>
            <a:srgbClr val="0F8287"/>
          </a:solidFill>
          <a:ln>
            <a:noFill/>
          </a:ln>
          <a:effectLst/>
          <a:extLst/>
        </p:spPr>
        <p:txBody>
          <a:bodyPr wrap="square" lIns="108000" tIns="72000" rIns="108000" bIns="72000" numCol="1" spcCol="72000" rtlCol="0" anchor="ctr">
            <a:noAutofit/>
          </a:bodyPr>
          <a:lstStyle/>
          <a:p>
            <a:r>
              <a:rPr lang="en-US" sz="1200" b="1" dirty="0" err="1">
                <a:solidFill>
                  <a:schemeClr val="bg1"/>
                </a:solidFill>
              </a:rPr>
              <a:t>MindConnect</a:t>
            </a:r>
            <a:r>
              <a:rPr lang="en-US" sz="1200" b="1" dirty="0">
                <a:solidFill>
                  <a:schemeClr val="bg1"/>
                </a:solidFill>
              </a:rPr>
              <a:t>  </a:t>
            </a:r>
            <a:r>
              <a:rPr lang="en-US" sz="1200" b="1" dirty="0" smtClean="0">
                <a:solidFill>
                  <a:schemeClr val="bg1"/>
                </a:solidFill>
              </a:rPr>
              <a:t>LIB</a:t>
            </a:r>
            <a:endParaRPr lang="en-US" sz="1200" b="1" dirty="0">
              <a:solidFill>
                <a:schemeClr val="bg1"/>
              </a:solidFill>
            </a:endParaRPr>
          </a:p>
        </p:txBody>
      </p:sp>
      <p:sp>
        <p:nvSpPr>
          <p:cNvPr id="33" name="Zylinder 32"/>
          <p:cNvSpPr/>
          <p:nvPr/>
        </p:nvSpPr>
        <p:spPr bwMode="gray">
          <a:xfrm>
            <a:off x="8128414" y="5066212"/>
            <a:ext cx="1692855" cy="454114"/>
          </a:xfrm>
          <a:prstGeom prst="can">
            <a:avLst/>
          </a:prstGeom>
          <a:solidFill>
            <a:srgbClr val="32A0A0"/>
          </a:solidFill>
          <a:ln w="9525">
            <a:solidFill>
              <a:srgbClr val="DFE6ED"/>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000" b="1" dirty="0" smtClean="0">
                <a:solidFill>
                  <a:schemeClr val="bg1"/>
                </a:solidFill>
              </a:rPr>
              <a:t>Data</a:t>
            </a:r>
            <a:endParaRPr lang="en-US" sz="600" b="1" dirty="0" smtClean="0">
              <a:solidFill>
                <a:schemeClr val="bg1"/>
              </a:solidFill>
            </a:endParaRPr>
          </a:p>
        </p:txBody>
      </p:sp>
      <p:cxnSp>
        <p:nvCxnSpPr>
          <p:cNvPr id="35" name="Gerade Verbindung mit Pfeil 34"/>
          <p:cNvCxnSpPr>
            <a:stCxn id="37" idx="0"/>
            <a:endCxn id="38" idx="2"/>
          </p:cNvCxnSpPr>
          <p:nvPr/>
        </p:nvCxnSpPr>
        <p:spPr bwMode="gray">
          <a:xfrm flipV="1">
            <a:off x="8974835" y="4328431"/>
            <a:ext cx="0" cy="155918"/>
          </a:xfrm>
          <a:prstGeom prst="straightConnector1">
            <a:avLst/>
          </a:prstGeom>
          <a:solidFill>
            <a:schemeClr val="tx2"/>
          </a:solidFill>
          <a:ln w="158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mit Pfeil 49"/>
          <p:cNvCxnSpPr>
            <a:stCxn id="38" idx="0"/>
            <a:endCxn id="27" idx="2"/>
          </p:cNvCxnSpPr>
          <p:nvPr/>
        </p:nvCxnSpPr>
        <p:spPr bwMode="gray">
          <a:xfrm flipV="1">
            <a:off x="8974842" y="3181481"/>
            <a:ext cx="1" cy="786950"/>
          </a:xfrm>
          <a:prstGeom prst="straightConnector1">
            <a:avLst/>
          </a:prstGeom>
          <a:solidFill>
            <a:schemeClr val="tx2"/>
          </a:solidFill>
          <a:ln w="158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mit Pfeil 59"/>
          <p:cNvCxnSpPr>
            <a:stCxn id="33" idx="1"/>
            <a:endCxn id="37" idx="2"/>
          </p:cNvCxnSpPr>
          <p:nvPr/>
        </p:nvCxnSpPr>
        <p:spPr bwMode="gray">
          <a:xfrm flipV="1">
            <a:off x="8974835" y="4844364"/>
            <a:ext cx="0" cy="221863"/>
          </a:xfrm>
          <a:prstGeom prst="straightConnector1">
            <a:avLst/>
          </a:prstGeom>
          <a:solidFill>
            <a:schemeClr val="tx2"/>
          </a:solidFill>
          <a:ln w="158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9" name="Rectangle 68"/>
          <p:cNvSpPr/>
          <p:nvPr/>
        </p:nvSpPr>
        <p:spPr bwMode="gray">
          <a:xfrm>
            <a:off x="6240754" y="1440000"/>
            <a:ext cx="2878501" cy="914521"/>
          </a:xfrm>
          <a:prstGeom prst="rect">
            <a:avLst/>
          </a:prstGeom>
          <a:solidFill>
            <a:schemeClr val="accent1"/>
          </a:solidFill>
          <a:ln>
            <a:noFill/>
          </a:ln>
          <a:effectLst/>
          <a:extLst/>
        </p:spPr>
        <p:txBody>
          <a:bodyPr wrap="square" lIns="108000" tIns="72000" rIns="108000" bIns="72000" numCol="1" spcCol="72000" rtlCol="0" anchor="t">
            <a:noAutofit/>
          </a:bodyPr>
          <a:lstStyle/>
          <a:p>
            <a:pPr>
              <a:spcBef>
                <a:spcPct val="0"/>
              </a:spcBef>
              <a:buFont typeface="Wingdings" charset="0"/>
              <a:buNone/>
            </a:pPr>
            <a:r>
              <a:rPr lang="en-US" sz="1200" b="1" dirty="0" smtClean="0">
                <a:solidFill>
                  <a:schemeClr val="bg1"/>
                </a:solidFill>
              </a:rPr>
              <a:t>MindSphere</a:t>
            </a:r>
            <a:endParaRPr lang="en-US" sz="1200" b="1" dirty="0">
              <a:solidFill>
                <a:schemeClr val="bg1"/>
              </a:solidFill>
            </a:endParaRPr>
          </a:p>
          <a:p>
            <a:pPr>
              <a:spcBef>
                <a:spcPct val="0"/>
              </a:spcBef>
              <a:buFont typeface="Wingdings" charset="0"/>
              <a:buNone/>
            </a:pPr>
            <a:r>
              <a:rPr lang="en-US" sz="1200" b="1" dirty="0">
                <a:solidFill>
                  <a:schemeClr val="bg1"/>
                </a:solidFill>
              </a:rPr>
              <a:t>Core Platform </a:t>
            </a:r>
            <a:r>
              <a:rPr lang="en-US" sz="1200" b="1" dirty="0" smtClean="0">
                <a:solidFill>
                  <a:schemeClr val="bg1"/>
                </a:solidFill>
              </a:rPr>
              <a:t>Services</a:t>
            </a:r>
          </a:p>
        </p:txBody>
      </p:sp>
      <p:sp>
        <p:nvSpPr>
          <p:cNvPr id="40" name="Rechteck 67"/>
          <p:cNvSpPr/>
          <p:nvPr/>
        </p:nvSpPr>
        <p:spPr bwMode="gray">
          <a:xfrm>
            <a:off x="9190818" y="1440000"/>
            <a:ext cx="1223363" cy="914521"/>
          </a:xfrm>
          <a:prstGeom prst="rect">
            <a:avLst/>
          </a:prstGeom>
          <a:solidFill>
            <a:schemeClr val="accent2"/>
          </a:solidFill>
          <a:ln>
            <a:noFill/>
          </a:ln>
          <a:effectLst/>
          <a:extLst/>
        </p:spPr>
        <p:txBody>
          <a:bodyPr wrap="square" lIns="108000" tIns="72000" rIns="108000" bIns="72000" numCol="1" spcCol="72000" rtlCol="0" anchor="t">
            <a:noAutofit/>
          </a:bodyPr>
          <a:lstStyle/>
          <a:p>
            <a:r>
              <a:rPr lang="en-US" sz="1200" b="1" dirty="0">
                <a:solidFill>
                  <a:schemeClr val="tx1"/>
                </a:solidFill>
              </a:rPr>
              <a:t>3</a:t>
            </a:r>
            <a:r>
              <a:rPr lang="en-US" sz="1200" b="1" baseline="30000" dirty="0">
                <a:solidFill>
                  <a:schemeClr val="tx1"/>
                </a:solidFill>
              </a:rPr>
              <a:t>rd</a:t>
            </a:r>
            <a:r>
              <a:rPr lang="en-US" sz="1200" b="1" dirty="0">
                <a:solidFill>
                  <a:schemeClr val="tx1"/>
                </a:solidFill>
              </a:rPr>
              <a:t> Party </a:t>
            </a:r>
            <a:r>
              <a:rPr lang="en-US" sz="1200" b="1" dirty="0" smtClean="0">
                <a:solidFill>
                  <a:schemeClr val="tx1"/>
                </a:solidFill>
              </a:rPr>
              <a:t>Apps</a:t>
            </a:r>
            <a:endParaRPr lang="en-US" sz="1200" b="1" dirty="0">
              <a:solidFill>
                <a:schemeClr val="tx1"/>
              </a:solidFill>
            </a:endParaRPr>
          </a:p>
        </p:txBody>
      </p:sp>
      <p:sp>
        <p:nvSpPr>
          <p:cNvPr id="42" name="Rechteck 67"/>
          <p:cNvSpPr/>
          <p:nvPr/>
        </p:nvSpPr>
        <p:spPr bwMode="gray">
          <a:xfrm>
            <a:off x="10486493" y="1440000"/>
            <a:ext cx="1223363" cy="914521"/>
          </a:xfrm>
          <a:prstGeom prst="rect">
            <a:avLst/>
          </a:prstGeom>
          <a:solidFill>
            <a:srgbClr val="DFE6ED"/>
          </a:solidFill>
          <a:ln>
            <a:noFill/>
          </a:ln>
          <a:effectLst/>
          <a:extLst/>
        </p:spPr>
        <p:txBody>
          <a:bodyPr wrap="square" lIns="108000" tIns="54000" rIns="108000" bIns="54000" numCol="1" spcCol="72000" rtlCol="0" anchor="t">
            <a:noAutofit/>
          </a:bodyPr>
          <a:lstStyle/>
          <a:p>
            <a:pPr>
              <a:lnSpc>
                <a:spcPct val="110000"/>
              </a:lnSpc>
              <a:spcBef>
                <a:spcPct val="0"/>
              </a:spcBef>
              <a:buFont typeface="Wingdings" charset="0"/>
              <a:buNone/>
            </a:pPr>
            <a:r>
              <a:rPr lang="en-US" sz="1200" b="1" dirty="0" smtClean="0">
                <a:solidFill>
                  <a:schemeClr val="tx1"/>
                </a:solidFill>
              </a:rPr>
              <a:t>MindApps</a:t>
            </a:r>
            <a:endParaRPr lang="en-US" sz="1200" b="1" dirty="0">
              <a:solidFill>
                <a:schemeClr val="tx1"/>
              </a:solidFill>
            </a:endParaRPr>
          </a:p>
        </p:txBody>
      </p:sp>
      <p:sp>
        <p:nvSpPr>
          <p:cNvPr id="4" name="Oval 3"/>
          <p:cNvSpPr/>
          <p:nvPr/>
        </p:nvSpPr>
        <p:spPr bwMode="auto">
          <a:xfrm>
            <a:off x="7637468" y="2298189"/>
            <a:ext cx="2659854" cy="1151646"/>
          </a:xfrm>
          <a:prstGeom prst="ellipse">
            <a:avLst/>
          </a:prstGeom>
          <a:noFill/>
          <a:ln w="19050">
            <a:solidFill>
              <a:srgbClr val="FF000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34471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4911745"/>
            <a:ext cx="9297988" cy="924076"/>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smtClean="0"/>
              <a:t>Thank you.</a:t>
            </a:r>
            <a:endParaRPr lang="en-US" sz="3198" kern="0" dirty="0">
              <a:solidFill>
                <a:schemeClr val="tx1"/>
              </a:solidFill>
            </a:endParaRPr>
          </a:p>
        </p:txBody>
      </p:sp>
    </p:spTree>
    <p:extLst>
      <p:ext uri="{BB962C8B-B14F-4D97-AF65-F5344CB8AC3E}">
        <p14:creationId xmlns:p14="http://schemas.microsoft.com/office/powerpoint/2010/main" val="2560301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a:t>MindSphere </a:t>
            </a:r>
            <a:r>
              <a:rPr lang="en-US" dirty="0" smtClean="0"/>
              <a:t>API </a:t>
            </a:r>
            <a:r>
              <a:rPr lang="en-US" dirty="0"/>
              <a:t/>
            </a:r>
            <a:br>
              <a:rPr lang="en-US" dirty="0"/>
            </a:br>
            <a:r>
              <a:rPr lang="en-US" b="0" dirty="0" smtClean="0"/>
              <a:t>Scalable </a:t>
            </a:r>
            <a:r>
              <a:rPr lang="en-US" b="0" dirty="0"/>
              <a:t>Application Development</a:t>
            </a:r>
            <a:br>
              <a:rPr lang="en-US" b="0" dirty="0"/>
            </a:br>
            <a:endParaRPr lang="en-US" b="0" dirty="0"/>
          </a:p>
        </p:txBody>
      </p:sp>
      <p:sp>
        <p:nvSpPr>
          <p:cNvPr id="19" name="BainBulletsConfiguration" hidden="1"/>
          <p:cNvSpPr txBox="1"/>
          <p:nvPr/>
        </p:nvSpPr>
        <p:spPr bwMode="gray">
          <a:xfrm>
            <a:off x="12701" y="12715"/>
            <a:ext cx="65" cy="15389"/>
          </a:xfrm>
          <a:prstGeom prst="rect">
            <a:avLst/>
          </a:prstGeom>
          <a:noFill/>
        </p:spPr>
        <p:txBody>
          <a:bodyPr vert="horz" wrap="none" lIns="0" tIns="0" rIns="0" bIns="0" rtlCol="0">
            <a:spAutoFit/>
          </a:bodyPr>
          <a:lstStyle/>
          <a:p>
            <a:pPr>
              <a:spcBef>
                <a:spcPts val="0"/>
              </a:spcBef>
            </a:pPr>
            <a:endParaRPr lang="en-US" sz="100" dirty="0" err="1" smtClean="0">
              <a:solidFill>
                <a:srgbClr val="FFFFFF"/>
              </a:solidFill>
            </a:endParaRPr>
          </a:p>
        </p:txBody>
      </p:sp>
      <p:sp>
        <p:nvSpPr>
          <p:cNvPr id="10" name="Rechteck 9"/>
          <p:cNvSpPr/>
          <p:nvPr/>
        </p:nvSpPr>
        <p:spPr bwMode="auto">
          <a:xfrm>
            <a:off x="277112" y="1636928"/>
            <a:ext cx="7510195" cy="3456384"/>
          </a:xfrm>
          <a:prstGeom prst="rect">
            <a:avLst/>
          </a:prstGeom>
          <a:noFill/>
          <a:ln>
            <a:noFill/>
          </a:ln>
          <a:effectLst/>
          <a:extLst/>
        </p:spPr>
        <p:txBody>
          <a:bodyPr wrap="square" lIns="360000" tIns="36000" rIns="54000" bIns="54000" numCol="1" spcCol="72000" rtlCol="0" anchor="t" anchorCtr="0">
            <a:noAutofit/>
          </a:bodyPr>
          <a:lstStyle/>
          <a:p>
            <a:pPr marL="1588" lvl="1">
              <a:lnSpc>
                <a:spcPct val="120000"/>
              </a:lnSpc>
              <a:spcBef>
                <a:spcPts val="900"/>
              </a:spcBef>
              <a:spcAft>
                <a:spcPts val="900"/>
              </a:spcAft>
              <a:buClr>
                <a:srgbClr val="00646E"/>
              </a:buClr>
              <a:buSzPts val="1400"/>
            </a:pPr>
            <a:r>
              <a:rPr lang="en-US" sz="2000" b="1" dirty="0" smtClean="0">
                <a:solidFill>
                  <a:srgbClr val="00646E"/>
                </a:solidFill>
              </a:rPr>
              <a:t>API: Application </a:t>
            </a:r>
            <a:r>
              <a:rPr lang="en-US" sz="2000" b="1" dirty="0">
                <a:solidFill>
                  <a:srgbClr val="00646E"/>
                </a:solidFill>
              </a:rPr>
              <a:t>Programming </a:t>
            </a:r>
            <a:r>
              <a:rPr lang="en-US" sz="2000" b="1" dirty="0" smtClean="0">
                <a:solidFill>
                  <a:srgbClr val="00646E"/>
                </a:solidFill>
              </a:rPr>
              <a:t>Interface</a:t>
            </a:r>
          </a:p>
          <a:p>
            <a:pPr marL="179388" lvl="1" indent="-177800">
              <a:lnSpc>
                <a:spcPct val="120000"/>
              </a:lnSpc>
              <a:spcBef>
                <a:spcPts val="900"/>
              </a:spcBef>
              <a:spcAft>
                <a:spcPts val="900"/>
              </a:spcAft>
              <a:buClr>
                <a:srgbClr val="00646E"/>
              </a:buClr>
              <a:buSzPts val="1400"/>
              <a:buFont typeface="Arial" panose="020B0604020202020204" pitchFamily="34" charset="0"/>
              <a:buChar char="•"/>
            </a:pPr>
            <a:r>
              <a:rPr lang="en-US" sz="1600" kern="0" dirty="0" smtClean="0">
                <a:solidFill>
                  <a:schemeClr val="dk1"/>
                </a:solidFill>
              </a:rPr>
              <a:t>A set of </a:t>
            </a:r>
            <a:r>
              <a:rPr lang="en-US" sz="1600" kern="0" dirty="0" smtClean="0">
                <a:solidFill>
                  <a:schemeClr val="tx1"/>
                </a:solidFill>
              </a:rPr>
              <a:t>subroutines</a:t>
            </a:r>
            <a:r>
              <a:rPr lang="en-US" sz="1600" kern="0" dirty="0">
                <a:solidFill>
                  <a:schemeClr val="tx1"/>
                </a:solidFill>
              </a:rPr>
              <a:t>, protocols and tools </a:t>
            </a:r>
            <a:r>
              <a:rPr lang="en-US" sz="1600" kern="0" dirty="0" smtClean="0">
                <a:solidFill>
                  <a:schemeClr val="tx1"/>
                </a:solidFill>
              </a:rPr>
              <a:t>to </a:t>
            </a:r>
            <a:r>
              <a:rPr lang="en-US" sz="1600" kern="0" dirty="0">
                <a:solidFill>
                  <a:schemeClr val="tx1"/>
                </a:solidFill>
              </a:rPr>
              <a:t>build application </a:t>
            </a:r>
            <a:r>
              <a:rPr lang="en-US" sz="1600" kern="0" dirty="0" smtClean="0">
                <a:solidFill>
                  <a:schemeClr val="tx1"/>
                </a:solidFill>
              </a:rPr>
              <a:t>software</a:t>
            </a:r>
            <a:br>
              <a:rPr lang="en-US" sz="1600" kern="0" dirty="0" smtClean="0">
                <a:solidFill>
                  <a:schemeClr val="tx1"/>
                </a:solidFill>
              </a:rPr>
            </a:br>
            <a:r>
              <a:rPr lang="en-US" sz="1600" kern="0" dirty="0" smtClean="0">
                <a:solidFill>
                  <a:schemeClr val="tx1"/>
                </a:solidFill>
              </a:rPr>
              <a:t>= Building </a:t>
            </a:r>
            <a:r>
              <a:rPr lang="en-US" sz="1600" kern="0" dirty="0">
                <a:solidFill>
                  <a:schemeClr val="tx1"/>
                </a:solidFill>
              </a:rPr>
              <a:t>blocks </a:t>
            </a:r>
            <a:r>
              <a:rPr lang="en-US" sz="1600" kern="0" dirty="0" smtClean="0">
                <a:solidFill>
                  <a:schemeClr val="tx1"/>
                </a:solidFill>
              </a:rPr>
              <a:t>that make the application development fast and easy</a:t>
            </a:r>
            <a:endParaRPr lang="en-US" sz="1600" kern="0" dirty="0">
              <a:solidFill>
                <a:schemeClr val="tx1"/>
              </a:solidFill>
            </a:endParaRPr>
          </a:p>
          <a:p>
            <a:pPr marL="179388" lvl="1" indent="-177800">
              <a:lnSpc>
                <a:spcPct val="120000"/>
              </a:lnSpc>
              <a:spcBef>
                <a:spcPts val="900"/>
              </a:spcBef>
              <a:spcAft>
                <a:spcPts val="900"/>
              </a:spcAft>
              <a:buClr>
                <a:srgbClr val="00646E"/>
              </a:buClr>
              <a:buSzPts val="1400"/>
              <a:buFont typeface="Arial" panose="020B0604020202020204" pitchFamily="34" charset="0"/>
              <a:buChar char="•"/>
            </a:pPr>
            <a:r>
              <a:rPr lang="en-US" sz="1600" kern="0" dirty="0" smtClean="0">
                <a:solidFill>
                  <a:schemeClr val="tx1"/>
                </a:solidFill>
              </a:rPr>
              <a:t>MindSphere 3.0: </a:t>
            </a:r>
            <a:endParaRPr lang="en-US" sz="1600" kern="0" dirty="0"/>
          </a:p>
          <a:p>
            <a:pPr marL="636588" lvl="2" indent="-177800">
              <a:spcBef>
                <a:spcPts val="300"/>
              </a:spcBef>
              <a:spcAft>
                <a:spcPts val="300"/>
              </a:spcAft>
              <a:buClr>
                <a:srgbClr val="00646E"/>
              </a:buClr>
              <a:buSzPts val="1400"/>
              <a:buFont typeface="Arial" panose="020B0604020202020204" pitchFamily="34" charset="0"/>
              <a:buChar char="•"/>
            </a:pPr>
            <a:r>
              <a:rPr lang="en-US" sz="1600" kern="0" dirty="0" smtClean="0"/>
              <a:t>18 API </a:t>
            </a:r>
            <a:r>
              <a:rPr lang="en-US" sz="1600" kern="0" dirty="0" smtClean="0">
                <a:solidFill>
                  <a:schemeClr val="tx1"/>
                </a:solidFill>
              </a:rPr>
              <a:t>optimized </a:t>
            </a:r>
            <a:r>
              <a:rPr lang="en-US" sz="1600" kern="0" dirty="0">
                <a:solidFill>
                  <a:schemeClr val="tx1"/>
                </a:solidFill>
              </a:rPr>
              <a:t>for industrial </a:t>
            </a:r>
            <a:r>
              <a:rPr lang="en-US" sz="1600" kern="0" dirty="0" err="1">
                <a:solidFill>
                  <a:schemeClr val="tx1"/>
                </a:solidFill>
              </a:rPr>
              <a:t>IoT</a:t>
            </a:r>
            <a:r>
              <a:rPr lang="en-US" sz="1600" kern="0" dirty="0">
                <a:solidFill>
                  <a:schemeClr val="tx1"/>
                </a:solidFill>
              </a:rPr>
              <a:t> application </a:t>
            </a:r>
            <a:r>
              <a:rPr lang="en-US" sz="1600" kern="0" dirty="0" smtClean="0">
                <a:solidFill>
                  <a:schemeClr val="tx1"/>
                </a:solidFill>
              </a:rPr>
              <a:t>development</a:t>
            </a:r>
          </a:p>
          <a:p>
            <a:pPr marL="636588" lvl="2" indent="-177800">
              <a:spcBef>
                <a:spcPts val="300"/>
              </a:spcBef>
              <a:spcAft>
                <a:spcPts val="300"/>
              </a:spcAft>
              <a:buClr>
                <a:srgbClr val="00646E"/>
              </a:buClr>
              <a:buSzPts val="1400"/>
              <a:buFont typeface="Arial" panose="020B0604020202020204" pitchFamily="34" charset="0"/>
              <a:buChar char="•"/>
            </a:pPr>
            <a:r>
              <a:rPr lang="en-US" sz="1600" kern="0" dirty="0" smtClean="0"/>
              <a:t>Long term stability </a:t>
            </a:r>
            <a:r>
              <a:rPr lang="en-US" sz="1600" kern="0" dirty="0"/>
              <a:t>for min. 2 years to fulfill industrial needs (long product lifecycles</a:t>
            </a:r>
            <a:r>
              <a:rPr lang="en-US" sz="1600" kern="0" dirty="0" smtClean="0"/>
              <a:t>)</a:t>
            </a:r>
          </a:p>
          <a:p>
            <a:pPr marL="636588" lvl="2" indent="-177800">
              <a:spcBef>
                <a:spcPts val="300"/>
              </a:spcBef>
              <a:spcAft>
                <a:spcPts val="300"/>
              </a:spcAft>
              <a:buClr>
                <a:srgbClr val="00646E"/>
              </a:buClr>
              <a:buSzPts val="1400"/>
              <a:buFont typeface="Arial" panose="020B0604020202020204" pitchFamily="34" charset="0"/>
              <a:buChar char="•"/>
            </a:pPr>
            <a:r>
              <a:rPr lang="en-US" sz="1600" kern="0" dirty="0" smtClean="0"/>
              <a:t>API </a:t>
            </a:r>
            <a:r>
              <a:rPr lang="en-US" sz="1600" kern="0" dirty="0"/>
              <a:t>versioning and backward </a:t>
            </a:r>
            <a:r>
              <a:rPr lang="en-US" sz="1600" kern="0" dirty="0" smtClean="0"/>
              <a:t>compatibility</a:t>
            </a:r>
          </a:p>
          <a:p>
            <a:pPr marL="636588" lvl="2" indent="-177800">
              <a:spcBef>
                <a:spcPts val="300"/>
              </a:spcBef>
              <a:spcAft>
                <a:spcPts val="300"/>
              </a:spcAft>
              <a:buClr>
                <a:srgbClr val="00646E"/>
              </a:buClr>
              <a:buSzPts val="1400"/>
              <a:buFont typeface="Arial" panose="020B0604020202020204" pitchFamily="34" charset="0"/>
              <a:buChar char="•"/>
            </a:pPr>
            <a:r>
              <a:rPr lang="en-US" sz="1600" kern="0" dirty="0"/>
              <a:t>Continuous demand-based functionality extension</a:t>
            </a:r>
          </a:p>
          <a:p>
            <a:pPr marL="636588" lvl="2" indent="-177800">
              <a:lnSpc>
                <a:spcPct val="120000"/>
              </a:lnSpc>
              <a:spcBef>
                <a:spcPts val="900"/>
              </a:spcBef>
              <a:spcAft>
                <a:spcPts val="900"/>
              </a:spcAft>
              <a:buClr>
                <a:srgbClr val="00646E"/>
              </a:buClr>
              <a:buSzPts val="1400"/>
              <a:buFont typeface="Arial" panose="020B0604020202020204" pitchFamily="34" charset="0"/>
              <a:buChar char="•"/>
            </a:pPr>
            <a:endParaRPr lang="en-US" sz="1600" kern="0" dirty="0" smtClean="0"/>
          </a:p>
          <a:p>
            <a:pPr marL="179388" lvl="1" indent="-177800">
              <a:lnSpc>
                <a:spcPct val="120000"/>
              </a:lnSpc>
              <a:spcBef>
                <a:spcPts val="900"/>
              </a:spcBef>
              <a:spcAft>
                <a:spcPts val="900"/>
              </a:spcAft>
              <a:buClr>
                <a:srgbClr val="00646E"/>
              </a:buClr>
              <a:buSzPts val="1400"/>
              <a:buFont typeface="Arial" panose="020B0604020202020204" pitchFamily="34" charset="0"/>
              <a:buChar char="•"/>
            </a:pPr>
            <a:endParaRPr lang="en-US" sz="1600" kern="0" dirty="0">
              <a:solidFill>
                <a:schemeClr val="tx1"/>
              </a:solidFill>
            </a:endParaRPr>
          </a:p>
        </p:txBody>
      </p:sp>
      <p:pic>
        <p:nvPicPr>
          <p:cNvPr id="14" name="software_application.png"/>
          <p:cNvPicPr>
            <a:picLocks noChangeAspect="1"/>
          </p:cNvPicPr>
          <p:nvPr>
            <p:custDataLst>
              <p:tags r:id="rId1"/>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41448" y="2680679"/>
            <a:ext cx="2338782" cy="2340000"/>
          </a:xfrm>
          <a:prstGeom prst="rect">
            <a:avLst/>
          </a:prstGeom>
        </p:spPr>
      </p:pic>
      <p:sp>
        <p:nvSpPr>
          <p:cNvPr id="3" name="Rechteck 2"/>
          <p:cNvSpPr/>
          <p:nvPr/>
        </p:nvSpPr>
        <p:spPr>
          <a:xfrm>
            <a:off x="8002932" y="2157459"/>
            <a:ext cx="3635344" cy="523220"/>
          </a:xfrm>
          <a:prstGeom prst="rect">
            <a:avLst/>
          </a:prstGeom>
          <a:solidFill>
            <a:srgbClr val="E1E1D7"/>
          </a:solidFill>
        </p:spPr>
        <p:txBody>
          <a:bodyPr wrap="square">
            <a:spAutoFit/>
          </a:bodyPr>
          <a:lstStyle/>
          <a:p>
            <a:r>
              <a:rPr lang="en-US" sz="1400" dirty="0">
                <a:solidFill>
                  <a:schemeClr val="tx1"/>
                </a:solidFill>
              </a:rPr>
              <a:t>Develop your own </a:t>
            </a:r>
            <a:r>
              <a:rPr lang="en-US" sz="1400" dirty="0" smtClean="0">
                <a:solidFill>
                  <a:schemeClr val="tx1"/>
                </a:solidFill>
              </a:rPr>
              <a:t>applications </a:t>
            </a:r>
            <a:br>
              <a:rPr lang="en-US" sz="1400" dirty="0" smtClean="0">
                <a:solidFill>
                  <a:schemeClr val="tx1"/>
                </a:solidFill>
              </a:rPr>
            </a:br>
            <a:r>
              <a:rPr lang="en-US" sz="1400" dirty="0" smtClean="0">
                <a:solidFill>
                  <a:schemeClr val="tx1"/>
                </a:solidFill>
              </a:rPr>
              <a:t>running on </a:t>
            </a:r>
            <a:r>
              <a:rPr lang="en-US" sz="1400" dirty="0">
                <a:solidFill>
                  <a:schemeClr val="tx1"/>
                </a:solidFill>
              </a:rPr>
              <a:t>MindSphere</a:t>
            </a:r>
          </a:p>
        </p:txBody>
      </p:sp>
    </p:spTree>
    <p:extLst>
      <p:ext uri="{BB962C8B-B14F-4D97-AF65-F5344CB8AC3E}">
        <p14:creationId xmlns:p14="http://schemas.microsoft.com/office/powerpoint/2010/main" val="313468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20"/>
          <p:cNvSpPr>
            <a:spLocks/>
          </p:cNvSpPr>
          <p:nvPr/>
        </p:nvSpPr>
        <p:spPr bwMode="gray">
          <a:xfrm>
            <a:off x="3435233" y="1812156"/>
            <a:ext cx="2664172" cy="2196000"/>
          </a:xfrm>
          <a:prstGeom prst="rect">
            <a:avLst/>
          </a:prstGeom>
          <a:solidFill>
            <a:srgbClr val="DFE6ED"/>
          </a:solidFill>
          <a:ln>
            <a:noFill/>
          </a:ln>
          <a:effectLst/>
          <a:extLst/>
        </p:spPr>
        <p:txBody>
          <a:bodyPr wrap="square" lIns="108000" tIns="72000" rIns="108000" bIns="72000" numCol="1" spcCol="72000" rtlCol="0" anchor="t">
            <a:noAutofit/>
          </a:bodyPr>
          <a:lstStyle/>
          <a:p>
            <a:pPr>
              <a:spcBef>
                <a:spcPts val="0"/>
              </a:spcBef>
            </a:pPr>
            <a:r>
              <a:rPr lang="en-US" sz="1400" b="1" dirty="0" smtClean="0">
                <a:solidFill>
                  <a:srgbClr val="000000"/>
                </a:solidFill>
              </a:rPr>
              <a:t>Dynamic Data Service</a:t>
            </a:r>
          </a:p>
          <a:p>
            <a:pPr>
              <a:spcBef>
                <a:spcPts val="600"/>
              </a:spcBef>
              <a:buClr>
                <a:schemeClr val="accent1"/>
              </a:buClr>
            </a:pPr>
            <a:r>
              <a:rPr lang="de-DE" sz="1400" dirty="0" err="1"/>
              <a:t>Retrieve</a:t>
            </a:r>
            <a:r>
              <a:rPr lang="de-DE" sz="1400" dirty="0"/>
              <a:t> </a:t>
            </a:r>
            <a:r>
              <a:rPr lang="de-DE" sz="1400" dirty="0" err="1"/>
              <a:t>collected</a:t>
            </a:r>
            <a:r>
              <a:rPr lang="de-DE" sz="1400" dirty="0"/>
              <a:t> </a:t>
            </a:r>
            <a:r>
              <a:rPr lang="de-DE" sz="1400" dirty="0" err="1"/>
              <a:t>data</a:t>
            </a:r>
            <a:r>
              <a:rPr lang="de-DE" sz="1400" dirty="0"/>
              <a:t>          </a:t>
            </a:r>
            <a:r>
              <a:rPr lang="de-DE" sz="1400" dirty="0" err="1"/>
              <a:t>for</a:t>
            </a:r>
            <a:r>
              <a:rPr lang="de-DE" sz="1400" dirty="0"/>
              <a:t> an </a:t>
            </a:r>
            <a:r>
              <a:rPr lang="de-DE" sz="1400" dirty="0" err="1"/>
              <a:t>asset</a:t>
            </a:r>
            <a:r>
              <a:rPr lang="de-DE" sz="1400" dirty="0"/>
              <a:t> </a:t>
            </a:r>
            <a:r>
              <a:rPr lang="de-DE" sz="1400" dirty="0" err="1"/>
              <a:t>as</a:t>
            </a:r>
            <a:r>
              <a:rPr lang="de-DE" sz="1400" dirty="0"/>
              <a:t> an </a:t>
            </a:r>
            <a:r>
              <a:rPr lang="de-DE" sz="1400" dirty="0" err="1"/>
              <a:t>array</a:t>
            </a:r>
            <a:r>
              <a:rPr lang="de-DE" sz="1400" dirty="0"/>
              <a:t> </a:t>
            </a:r>
            <a:r>
              <a:rPr lang="de-DE" sz="1400" dirty="0" err="1"/>
              <a:t>of</a:t>
            </a:r>
            <a:r>
              <a:rPr lang="de-DE" sz="1400" dirty="0"/>
              <a:t> time </a:t>
            </a:r>
            <a:r>
              <a:rPr lang="de-DE" sz="1400" dirty="0" err="1"/>
              <a:t>stamp</a:t>
            </a:r>
            <a:r>
              <a:rPr lang="de-DE" sz="1400" dirty="0"/>
              <a:t> </a:t>
            </a:r>
            <a:r>
              <a:rPr lang="de-DE" sz="1400" dirty="0" err="1"/>
              <a:t>and</a:t>
            </a:r>
            <a:r>
              <a:rPr lang="de-DE" sz="1400" dirty="0"/>
              <a:t> </a:t>
            </a:r>
            <a:r>
              <a:rPr lang="de-DE" sz="1400" dirty="0" err="1"/>
              <a:t>value</a:t>
            </a:r>
            <a:r>
              <a:rPr lang="de-DE" sz="1400" dirty="0"/>
              <a:t> </a:t>
            </a:r>
            <a:r>
              <a:rPr lang="de-DE" sz="1400" dirty="0" err="1"/>
              <a:t>tuples</a:t>
            </a:r>
            <a:endParaRPr lang="de-DE" sz="1400" dirty="0"/>
          </a:p>
        </p:txBody>
      </p:sp>
      <p:pic>
        <p:nvPicPr>
          <p:cNvPr id="33" name="Picture 32" descr="C:\Users\mch10580\AppData\Local\Temp\7zE862ED221\DynamicData.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10624" y="3035235"/>
            <a:ext cx="908539" cy="914556"/>
          </a:xfrm>
          <a:prstGeom prst="rect">
            <a:avLst/>
          </a:prstGeom>
          <a:noFill/>
        </p:spPr>
      </p:pic>
      <p:sp>
        <p:nvSpPr>
          <p:cNvPr id="2" name="Titel 1"/>
          <p:cNvSpPr>
            <a:spLocks noGrp="1"/>
          </p:cNvSpPr>
          <p:nvPr>
            <p:ph type="title"/>
          </p:nvPr>
        </p:nvSpPr>
        <p:spPr bwMode="gray"/>
        <p:txBody>
          <a:bodyPr/>
          <a:lstStyle/>
          <a:p>
            <a:r>
              <a:rPr lang="en-US" dirty="0" smtClean="0"/>
              <a:t>MindSphere 3.0 API</a:t>
            </a:r>
            <a:br>
              <a:rPr lang="en-US" dirty="0" smtClean="0"/>
            </a:br>
            <a:endParaRPr lang="en-US" b="0" dirty="0"/>
          </a:p>
        </p:txBody>
      </p:sp>
      <p:sp>
        <p:nvSpPr>
          <p:cNvPr id="10" name="BainBulletsConfiguration" hidden="1"/>
          <p:cNvSpPr txBox="1"/>
          <p:nvPr/>
        </p:nvSpPr>
        <p:spPr bwMode="gray">
          <a:xfrm>
            <a:off x="12693" y="12723"/>
            <a:ext cx="131378" cy="15389"/>
          </a:xfrm>
          <a:prstGeom prst="rect">
            <a:avLst/>
          </a:prstGeom>
          <a:noFill/>
        </p:spPr>
        <p:txBody>
          <a:bodyPr vert="horz" wrap="none" lIns="0" tIns="0" rIns="0" bIns="0" rtlCol="0">
            <a:spAutoFit/>
          </a:bodyPr>
          <a:lstStyle/>
          <a:p>
            <a:pPr>
              <a:spcBef>
                <a:spcPts val="0"/>
              </a:spcBef>
            </a:pPr>
            <a:r>
              <a:rPr lang="en-US" sz="100" smtClean="0">
                <a:solidFill>
                  <a:srgbClr val="FFFFFF"/>
                </a:solidFill>
              </a:rPr>
              <a:t>6_84 95_84 34_84 37_84</a:t>
            </a:r>
            <a:endParaRPr lang="en-US" sz="100" dirty="0" err="1" smtClean="0">
              <a:solidFill>
                <a:srgbClr val="FFFFFF"/>
              </a:solidFill>
            </a:endParaRPr>
          </a:p>
        </p:txBody>
      </p:sp>
      <p:sp>
        <p:nvSpPr>
          <p:cNvPr id="75" name="Rechteck 2"/>
          <p:cNvSpPr>
            <a:spLocks/>
          </p:cNvSpPr>
          <p:nvPr/>
        </p:nvSpPr>
        <p:spPr bwMode="gray">
          <a:xfrm>
            <a:off x="627061" y="1405581"/>
            <a:ext cx="1547678" cy="307777"/>
          </a:xfrm>
          <a:prstGeom prst="rect">
            <a:avLst/>
          </a:prstGeom>
          <a:noFill/>
          <a:ln>
            <a:noFill/>
          </a:ln>
          <a:effectLst/>
          <a:extLst/>
        </p:spPr>
        <p:txBody>
          <a:bodyPr wrap="square" lIns="0" tIns="0" rIns="0" bIns="0" numCol="1" spcCol="72000" rtlCol="0" anchor="t">
            <a:spAutoFit/>
          </a:bodyPr>
          <a:lstStyle/>
          <a:p>
            <a:pPr>
              <a:spcBef>
                <a:spcPts val="300"/>
              </a:spcBef>
              <a:spcAft>
                <a:spcPts val="0"/>
              </a:spcAft>
              <a:buClr>
                <a:srgbClr val="3C464B"/>
              </a:buClr>
            </a:pPr>
            <a:r>
              <a:rPr lang="en-US" sz="2000" b="1" dirty="0">
                <a:solidFill>
                  <a:srgbClr val="0F8287"/>
                </a:solidFill>
                <a:ea typeface="Arial Unicode MS"/>
              </a:rPr>
              <a:t>Description</a:t>
            </a:r>
          </a:p>
        </p:txBody>
      </p:sp>
      <p:cxnSp>
        <p:nvCxnSpPr>
          <p:cNvPr id="76" name="Gerade Verbindung 3"/>
          <p:cNvCxnSpPr/>
          <p:nvPr/>
        </p:nvCxnSpPr>
        <p:spPr bwMode="gray">
          <a:xfrm>
            <a:off x="2182359" y="1559470"/>
            <a:ext cx="9541011" cy="0"/>
          </a:xfrm>
          <a:prstGeom prst="line">
            <a:avLst/>
          </a:prstGeom>
          <a:solidFill>
            <a:schemeClr val="tx2"/>
          </a:solidFill>
          <a:ln w="38100" cap="flat" cmpd="sng" algn="ctr">
            <a:solidFill>
              <a:srgbClr val="0F8287"/>
            </a:solidFill>
            <a:prstDash val="solid"/>
            <a:round/>
            <a:headEnd type="none" w="med" len="med"/>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7" name="Rectangle 20"/>
          <p:cNvSpPr>
            <a:spLocks/>
          </p:cNvSpPr>
          <p:nvPr/>
        </p:nvSpPr>
        <p:spPr bwMode="gray">
          <a:xfrm>
            <a:off x="627061" y="1812156"/>
            <a:ext cx="2664172" cy="2196000"/>
          </a:xfrm>
          <a:prstGeom prst="rect">
            <a:avLst/>
          </a:prstGeom>
          <a:solidFill>
            <a:srgbClr val="DFE6ED"/>
          </a:solidFill>
          <a:ln>
            <a:noFill/>
          </a:ln>
          <a:effectLst/>
          <a:extLst/>
        </p:spPr>
        <p:txBody>
          <a:bodyPr wrap="square" lIns="108000" tIns="36000" rIns="108000" bIns="36000" numCol="1" spcCol="72000" rtlCol="0" anchor="t">
            <a:noAutofit/>
          </a:bodyPr>
          <a:lstStyle/>
          <a:p>
            <a:pPr>
              <a:spcBef>
                <a:spcPct val="0"/>
              </a:spcBef>
              <a:buClr>
                <a:srgbClr val="879BAA"/>
              </a:buClr>
            </a:pPr>
            <a:r>
              <a:rPr lang="en-US" sz="1400" b="1" dirty="0" smtClean="0">
                <a:solidFill>
                  <a:srgbClr val="000000"/>
                </a:solidFill>
              </a:rPr>
              <a:t>Aggregate Service</a:t>
            </a:r>
            <a:endParaRPr lang="en-US" sz="1400" b="1" dirty="0">
              <a:solidFill>
                <a:srgbClr val="000000"/>
              </a:solidFill>
            </a:endParaRPr>
          </a:p>
          <a:p>
            <a:pPr>
              <a:spcBef>
                <a:spcPts val="600"/>
              </a:spcBef>
              <a:buClr>
                <a:schemeClr val="accent1"/>
              </a:buClr>
            </a:pPr>
            <a:r>
              <a:rPr lang="de-DE" sz="1400" dirty="0"/>
              <a:t>Read </a:t>
            </a:r>
            <a:r>
              <a:rPr lang="de-DE" sz="1400" dirty="0" err="1"/>
              <a:t>aggregated</a:t>
            </a:r>
            <a:r>
              <a:rPr lang="de-DE" sz="1400" dirty="0"/>
              <a:t> </a:t>
            </a:r>
            <a:r>
              <a:rPr lang="de-DE" sz="1400" dirty="0" err="1"/>
              <a:t>values</a:t>
            </a:r>
            <a:endParaRPr lang="de-DE" sz="1400" dirty="0"/>
          </a:p>
          <a:p>
            <a:pPr>
              <a:spcBef>
                <a:spcPts val="0"/>
              </a:spcBef>
              <a:buClr>
                <a:schemeClr val="accent1"/>
              </a:buClr>
            </a:pPr>
            <a:r>
              <a:rPr lang="de-DE" sz="1400" dirty="0" err="1"/>
              <a:t>with</a:t>
            </a:r>
            <a:r>
              <a:rPr lang="de-DE" sz="1400" dirty="0"/>
              <a:t> </a:t>
            </a:r>
            <a:r>
              <a:rPr lang="de-DE" sz="1400" dirty="0" err="1"/>
              <a:t>three</a:t>
            </a:r>
            <a:r>
              <a:rPr lang="de-DE" sz="1400" dirty="0"/>
              <a:t> </a:t>
            </a:r>
            <a:r>
              <a:rPr lang="de-DE" sz="1400" dirty="0" err="1"/>
              <a:t>durations</a:t>
            </a:r>
            <a:r>
              <a:rPr lang="de-DE" sz="1400" dirty="0"/>
              <a:t>: 2 </a:t>
            </a:r>
            <a:r>
              <a:rPr lang="de-DE" sz="1400" dirty="0" err="1"/>
              <a:t>minutes</a:t>
            </a:r>
            <a:r>
              <a:rPr lang="de-DE" sz="1400" dirty="0"/>
              <a:t>, 1 </a:t>
            </a:r>
            <a:r>
              <a:rPr lang="de-DE" sz="1400" dirty="0" err="1"/>
              <a:t>hour</a:t>
            </a:r>
            <a:r>
              <a:rPr lang="de-DE" sz="1400" dirty="0"/>
              <a:t>, </a:t>
            </a:r>
            <a:r>
              <a:rPr lang="de-DE" sz="1400" dirty="0" err="1"/>
              <a:t>and</a:t>
            </a:r>
            <a:r>
              <a:rPr lang="de-DE" sz="1400" dirty="0"/>
              <a:t> 1 </a:t>
            </a:r>
            <a:r>
              <a:rPr lang="de-DE" sz="1400" dirty="0" err="1"/>
              <a:t>day</a:t>
            </a:r>
            <a:endParaRPr lang="de-DE" sz="1400" dirty="0"/>
          </a:p>
        </p:txBody>
      </p:sp>
      <p:sp>
        <p:nvSpPr>
          <p:cNvPr id="78" name="Rectangle 20"/>
          <p:cNvSpPr>
            <a:spLocks/>
          </p:cNvSpPr>
          <p:nvPr/>
        </p:nvSpPr>
        <p:spPr bwMode="gray">
          <a:xfrm>
            <a:off x="6243405" y="1812156"/>
            <a:ext cx="2664172" cy="2196000"/>
          </a:xfrm>
          <a:prstGeom prst="rect">
            <a:avLst/>
          </a:prstGeom>
          <a:solidFill>
            <a:srgbClr val="DFE6ED"/>
          </a:solidFill>
          <a:ln>
            <a:noFill/>
          </a:ln>
          <a:effectLst>
            <a:glow rad="228600">
              <a:schemeClr val="accent3">
                <a:satMod val="175000"/>
                <a:alpha val="40000"/>
              </a:schemeClr>
            </a:glow>
          </a:effectLst>
          <a:extLst/>
        </p:spPr>
        <p:txBody>
          <a:bodyPr wrap="square" lIns="108000" tIns="72000" rIns="108000" bIns="72000" numCol="1" spcCol="72000" rtlCol="0" anchor="t">
            <a:noAutofit/>
          </a:bodyPr>
          <a:lstStyle/>
          <a:p>
            <a:r>
              <a:rPr lang="en-US" sz="1400" b="1" dirty="0" err="1" smtClean="0">
                <a:solidFill>
                  <a:srgbClr val="000000"/>
                </a:solidFill>
              </a:rPr>
              <a:t>MindConnect</a:t>
            </a:r>
            <a:r>
              <a:rPr lang="en-US" sz="1400" b="1" dirty="0" smtClean="0">
                <a:solidFill>
                  <a:srgbClr val="000000"/>
                </a:solidFill>
              </a:rPr>
              <a:t> API</a:t>
            </a:r>
          </a:p>
          <a:p>
            <a:pPr>
              <a:spcBef>
                <a:spcPts val="600"/>
              </a:spcBef>
            </a:pPr>
            <a:r>
              <a:rPr lang="de-DE" sz="1400" dirty="0" err="1"/>
              <a:t>Develop</a:t>
            </a:r>
            <a:r>
              <a:rPr lang="de-DE" sz="1400" dirty="0"/>
              <a:t> </a:t>
            </a:r>
            <a:r>
              <a:rPr lang="de-DE" sz="1400" dirty="0" err="1"/>
              <a:t>custom</a:t>
            </a:r>
            <a:r>
              <a:rPr lang="de-DE" sz="1400" dirty="0"/>
              <a:t> </a:t>
            </a:r>
            <a:r>
              <a:rPr lang="de-DE" sz="1400" dirty="0" err="1"/>
              <a:t>agents</a:t>
            </a:r>
            <a:endParaRPr lang="de-DE" sz="1400" dirty="0"/>
          </a:p>
          <a:p>
            <a:pPr>
              <a:spcBef>
                <a:spcPts val="0"/>
              </a:spcBef>
              <a:buClr>
                <a:schemeClr val="accent1"/>
              </a:buClr>
            </a:pPr>
            <a:r>
              <a:rPr lang="de-DE" sz="1400" dirty="0" err="1"/>
              <a:t>and</a:t>
            </a:r>
            <a:r>
              <a:rPr lang="de-DE" sz="1400" dirty="0"/>
              <a:t> </a:t>
            </a:r>
            <a:r>
              <a:rPr lang="de-DE" sz="1400" dirty="0" err="1"/>
              <a:t>connect</a:t>
            </a:r>
            <a:r>
              <a:rPr lang="de-DE" sz="1400" dirty="0"/>
              <a:t> </a:t>
            </a:r>
            <a:r>
              <a:rPr lang="de-DE" sz="1400" dirty="0" err="1"/>
              <a:t>you</a:t>
            </a:r>
            <a:r>
              <a:rPr lang="de-DE" sz="1400" dirty="0"/>
              <a:t> </a:t>
            </a:r>
            <a:r>
              <a:rPr lang="de-DE" sz="1400" dirty="0" err="1"/>
              <a:t>device</a:t>
            </a:r>
            <a:r>
              <a:rPr lang="de-DE" sz="1400" dirty="0"/>
              <a:t> </a:t>
            </a:r>
            <a:r>
              <a:rPr lang="de-DE" sz="1400" dirty="0" err="1"/>
              <a:t>or</a:t>
            </a:r>
            <a:r>
              <a:rPr lang="de-DE" sz="1400" dirty="0"/>
              <a:t> </a:t>
            </a:r>
            <a:r>
              <a:rPr lang="de-DE" sz="1400" dirty="0" err="1"/>
              <a:t>application</a:t>
            </a:r>
            <a:r>
              <a:rPr lang="de-DE" sz="1400" dirty="0"/>
              <a:t> </a:t>
            </a:r>
            <a:r>
              <a:rPr lang="de-DE" sz="1400" dirty="0" err="1"/>
              <a:t>to</a:t>
            </a:r>
            <a:r>
              <a:rPr lang="de-DE" sz="1400" dirty="0"/>
              <a:t> MindSphere</a:t>
            </a:r>
          </a:p>
          <a:p>
            <a:pPr>
              <a:spcBef>
                <a:spcPts val="600"/>
              </a:spcBef>
              <a:buClr>
                <a:schemeClr val="accent1"/>
              </a:buClr>
            </a:pPr>
            <a:endParaRPr lang="de-DE" sz="1400" dirty="0"/>
          </a:p>
        </p:txBody>
      </p:sp>
      <p:sp>
        <p:nvSpPr>
          <p:cNvPr id="79" name="Rectangle 20"/>
          <p:cNvSpPr>
            <a:spLocks/>
          </p:cNvSpPr>
          <p:nvPr/>
        </p:nvSpPr>
        <p:spPr bwMode="gray">
          <a:xfrm>
            <a:off x="9051578" y="1812156"/>
            <a:ext cx="2664172" cy="2196000"/>
          </a:xfrm>
          <a:prstGeom prst="rect">
            <a:avLst/>
          </a:prstGeom>
          <a:solidFill>
            <a:srgbClr val="DFE6ED"/>
          </a:solidFill>
          <a:ln>
            <a:noFill/>
          </a:ln>
          <a:effectLst/>
          <a:extLst/>
        </p:spPr>
        <p:txBody>
          <a:bodyPr wrap="square" lIns="108000" tIns="72000" rIns="108000" bIns="72000" numCol="1" spcCol="72000" rtlCol="0" anchor="t">
            <a:noAutofit/>
          </a:bodyPr>
          <a:lstStyle/>
          <a:p>
            <a:pPr>
              <a:spcBef>
                <a:spcPts val="0"/>
              </a:spcBef>
            </a:pPr>
            <a:r>
              <a:rPr lang="en-US" sz="1400" b="1" dirty="0" smtClean="0">
                <a:solidFill>
                  <a:srgbClr val="000000"/>
                </a:solidFill>
              </a:rPr>
              <a:t>Identity and Access Management</a:t>
            </a:r>
          </a:p>
          <a:p>
            <a:pPr>
              <a:spcBef>
                <a:spcPts val="600"/>
              </a:spcBef>
              <a:buClr>
                <a:schemeClr val="accent1"/>
              </a:buClr>
            </a:pPr>
            <a:r>
              <a:rPr lang="de-DE" sz="1400" dirty="0"/>
              <a:t>Manage </a:t>
            </a:r>
            <a:r>
              <a:rPr lang="de-DE" sz="1400" dirty="0" err="1"/>
              <a:t>your</a:t>
            </a:r>
            <a:r>
              <a:rPr lang="de-DE" sz="1400" dirty="0"/>
              <a:t> </a:t>
            </a:r>
            <a:r>
              <a:rPr lang="de-DE" sz="1400" dirty="0" err="1"/>
              <a:t>customers</a:t>
            </a:r>
            <a:r>
              <a:rPr lang="de-DE" sz="1400" dirty="0"/>
              <a:t> (e.g. </a:t>
            </a:r>
            <a:r>
              <a:rPr lang="de-DE" sz="1400" dirty="0" err="1"/>
              <a:t>add</a:t>
            </a:r>
            <a:r>
              <a:rPr lang="de-DE" sz="1400" dirty="0"/>
              <a:t>, </a:t>
            </a:r>
            <a:r>
              <a:rPr lang="de-DE" sz="1400" dirty="0" err="1"/>
              <a:t>modify</a:t>
            </a:r>
            <a:r>
              <a:rPr lang="de-DE" sz="1400" dirty="0"/>
              <a:t>) </a:t>
            </a:r>
            <a:r>
              <a:rPr lang="de-DE" sz="1400" dirty="0" err="1"/>
              <a:t>within</a:t>
            </a:r>
            <a:r>
              <a:rPr lang="de-DE" sz="1400" dirty="0"/>
              <a:t> </a:t>
            </a:r>
            <a:r>
              <a:rPr lang="de-DE" sz="1400" dirty="0" err="1"/>
              <a:t>your</a:t>
            </a:r>
            <a:r>
              <a:rPr lang="de-DE" sz="1400" dirty="0"/>
              <a:t> </a:t>
            </a:r>
            <a:r>
              <a:rPr lang="de-DE" sz="1400" dirty="0" err="1"/>
              <a:t>own</a:t>
            </a:r>
            <a:r>
              <a:rPr lang="de-DE" sz="1400" dirty="0"/>
              <a:t> </a:t>
            </a:r>
            <a:r>
              <a:rPr lang="de-DE" sz="1400" dirty="0" err="1"/>
              <a:t>tenants</a:t>
            </a:r>
            <a:r>
              <a:rPr lang="de-DE" sz="1400" dirty="0"/>
              <a:t> </a:t>
            </a:r>
            <a:r>
              <a:rPr lang="de-DE" sz="1400" dirty="0" err="1"/>
              <a:t>only</a:t>
            </a:r>
            <a:endParaRPr lang="de-DE" sz="1400" dirty="0"/>
          </a:p>
        </p:txBody>
      </p:sp>
      <p:pic>
        <p:nvPicPr>
          <p:cNvPr id="32" name="Picture 31" descr="C:\Users\mch10580\AppData\Local\Temp\7zE862ED221\Queue.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23604" y="3059952"/>
            <a:ext cx="883984" cy="889839"/>
          </a:xfrm>
          <a:prstGeom prst="rect">
            <a:avLst/>
          </a:prstGeom>
          <a:noFill/>
        </p:spPr>
      </p:pic>
      <p:pic>
        <p:nvPicPr>
          <p:cNvPr id="34" name="Picture 33" descr="C:\Users\mch10580\Downloads\MindConnect.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30552" y="3046683"/>
            <a:ext cx="915478" cy="903108"/>
          </a:xfrm>
          <a:prstGeom prst="rect">
            <a:avLst/>
          </a:prstGeom>
          <a:noFill/>
        </p:spPr>
      </p:pic>
      <p:pic>
        <p:nvPicPr>
          <p:cNvPr id="35" name="Picture 34" descr="C:\Users\mch10580\AppData\Local\Temp\7zE8628C720\IAM.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10381" y="3075682"/>
            <a:ext cx="926036" cy="874109"/>
          </a:xfrm>
          <a:prstGeom prst="rect">
            <a:avLst/>
          </a:prstGeom>
          <a:noFill/>
        </p:spPr>
      </p:pic>
      <p:sp>
        <p:nvSpPr>
          <p:cNvPr id="36" name="Rectangle 20"/>
          <p:cNvSpPr>
            <a:spLocks/>
          </p:cNvSpPr>
          <p:nvPr/>
        </p:nvSpPr>
        <p:spPr bwMode="gray">
          <a:xfrm>
            <a:off x="9051578" y="4129906"/>
            <a:ext cx="2664172" cy="2196000"/>
          </a:xfrm>
          <a:prstGeom prst="rect">
            <a:avLst/>
          </a:prstGeom>
          <a:solidFill>
            <a:srgbClr val="DFE6ED"/>
          </a:solidFill>
          <a:ln>
            <a:noFill/>
          </a:ln>
          <a:effectLst/>
          <a:extLst/>
        </p:spPr>
        <p:txBody>
          <a:bodyPr wrap="square" lIns="108000" tIns="72000" rIns="108000" bIns="72000" numCol="1" spcCol="72000" rtlCol="0" anchor="t">
            <a:noAutofit/>
          </a:bodyPr>
          <a:lstStyle/>
          <a:p>
            <a:pPr>
              <a:spcBef>
                <a:spcPts val="0"/>
              </a:spcBef>
            </a:pPr>
            <a:r>
              <a:rPr lang="en-US" sz="1400" b="1" dirty="0" smtClean="0">
                <a:solidFill>
                  <a:srgbClr val="000000"/>
                </a:solidFill>
              </a:rPr>
              <a:t>Model Management</a:t>
            </a:r>
          </a:p>
          <a:p>
            <a:pPr>
              <a:spcBef>
                <a:spcPts val="600"/>
              </a:spcBef>
              <a:buClr>
                <a:schemeClr val="accent1"/>
              </a:buClr>
            </a:pPr>
            <a:r>
              <a:rPr lang="de-DE" sz="1400" dirty="0" err="1"/>
              <a:t>Define</a:t>
            </a:r>
            <a:r>
              <a:rPr lang="de-DE" sz="1400" dirty="0"/>
              <a:t> </a:t>
            </a:r>
            <a:r>
              <a:rPr lang="de-DE" sz="1400" dirty="0" err="1"/>
              <a:t>your</a:t>
            </a:r>
            <a:r>
              <a:rPr lang="de-DE" sz="1400" dirty="0"/>
              <a:t> </a:t>
            </a:r>
            <a:r>
              <a:rPr lang="de-DE" sz="1400" dirty="0" err="1"/>
              <a:t>data</a:t>
            </a:r>
            <a:r>
              <a:rPr lang="de-DE" sz="1400" dirty="0"/>
              <a:t> </a:t>
            </a:r>
            <a:r>
              <a:rPr lang="de-DE" sz="1400" dirty="0" err="1"/>
              <a:t>model</a:t>
            </a:r>
            <a:r>
              <a:rPr lang="de-DE" sz="1400" dirty="0"/>
              <a:t> </a:t>
            </a:r>
            <a:br>
              <a:rPr lang="de-DE" sz="1400" dirty="0"/>
            </a:br>
            <a:r>
              <a:rPr lang="de-DE" sz="1400" dirty="0" err="1"/>
              <a:t>and</a:t>
            </a:r>
            <a:r>
              <a:rPr lang="de-DE" sz="1400" dirty="0"/>
              <a:t> </a:t>
            </a:r>
            <a:r>
              <a:rPr lang="de-DE" sz="1400" dirty="0" err="1"/>
              <a:t>add</a:t>
            </a:r>
            <a:r>
              <a:rPr lang="de-DE" sz="1400" dirty="0"/>
              <a:t> </a:t>
            </a:r>
            <a:r>
              <a:rPr lang="de-DE" sz="1400" dirty="0" err="1"/>
              <a:t>standardized</a:t>
            </a:r>
            <a:r>
              <a:rPr lang="de-DE" sz="1400" dirty="0"/>
              <a:t> </a:t>
            </a:r>
            <a:r>
              <a:rPr lang="de-DE" sz="1400" dirty="0" err="1"/>
              <a:t>definitions</a:t>
            </a:r>
            <a:r>
              <a:rPr lang="de-DE" sz="1400" dirty="0"/>
              <a:t> </a:t>
            </a:r>
            <a:r>
              <a:rPr lang="de-DE" sz="1400" dirty="0" err="1"/>
              <a:t>for</a:t>
            </a:r>
            <a:r>
              <a:rPr lang="de-DE" sz="1400" dirty="0"/>
              <a:t> a </a:t>
            </a:r>
            <a:r>
              <a:rPr lang="de-DE" sz="1400" dirty="0" err="1"/>
              <a:t>better</a:t>
            </a:r>
            <a:r>
              <a:rPr lang="de-DE" sz="1400" dirty="0"/>
              <a:t> </a:t>
            </a:r>
            <a:r>
              <a:rPr lang="de-DE" sz="1400" dirty="0" err="1"/>
              <a:t>under</a:t>
            </a:r>
            <a:r>
              <a:rPr lang="de-DE" sz="1400" dirty="0"/>
              <a:t>-standing  </a:t>
            </a:r>
            <a:r>
              <a:rPr lang="de-DE" sz="1400" dirty="0" err="1"/>
              <a:t>and</a:t>
            </a:r>
            <a:r>
              <a:rPr lang="de-DE" sz="1400" dirty="0"/>
              <a:t> </a:t>
            </a:r>
            <a:r>
              <a:rPr lang="de-DE" sz="1400" dirty="0" err="1"/>
              <a:t>usage</a:t>
            </a:r>
            <a:r>
              <a:rPr lang="de-DE" sz="1400" dirty="0"/>
              <a:t> </a:t>
            </a:r>
            <a:r>
              <a:rPr lang="de-DE" sz="1400" dirty="0" err="1"/>
              <a:t>of</a:t>
            </a:r>
            <a:r>
              <a:rPr lang="de-DE" sz="1400" dirty="0"/>
              <a:t> </a:t>
            </a:r>
            <a:r>
              <a:rPr lang="de-DE" sz="1400" dirty="0" err="1"/>
              <a:t>your</a:t>
            </a:r>
            <a:r>
              <a:rPr lang="de-DE" sz="1400" dirty="0"/>
              <a:t> </a:t>
            </a:r>
            <a:r>
              <a:rPr lang="de-DE" sz="1400" dirty="0" err="1"/>
              <a:t>data</a:t>
            </a:r>
            <a:endParaRPr lang="de-DE" sz="1400" dirty="0"/>
          </a:p>
        </p:txBody>
      </p:sp>
      <p:pic>
        <p:nvPicPr>
          <p:cNvPr id="37" name="Picture 3" descr="C:\Users\z000prjw\Downloads\ModelMgmt.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95440" y="5395342"/>
            <a:ext cx="879077" cy="884899"/>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20"/>
          <p:cNvSpPr>
            <a:spLocks/>
          </p:cNvSpPr>
          <p:nvPr/>
        </p:nvSpPr>
        <p:spPr bwMode="gray">
          <a:xfrm>
            <a:off x="3435233" y="4129906"/>
            <a:ext cx="2664172" cy="2196000"/>
          </a:xfrm>
          <a:prstGeom prst="rect">
            <a:avLst/>
          </a:prstGeom>
          <a:solidFill>
            <a:srgbClr val="DFE6ED"/>
          </a:solidFill>
          <a:ln>
            <a:noFill/>
          </a:ln>
          <a:effectLst/>
          <a:extLst/>
        </p:spPr>
        <p:txBody>
          <a:bodyPr wrap="square" lIns="108000" tIns="72000" rIns="108000" bIns="72000" numCol="1" spcCol="72000" rtlCol="0" anchor="t">
            <a:noAutofit/>
          </a:bodyPr>
          <a:lstStyle/>
          <a:p>
            <a:pPr>
              <a:spcBef>
                <a:spcPts val="0"/>
              </a:spcBef>
            </a:pPr>
            <a:r>
              <a:rPr lang="en-US" sz="1400" b="1" dirty="0" smtClean="0">
                <a:solidFill>
                  <a:srgbClr val="000000"/>
                </a:solidFill>
              </a:rPr>
              <a:t>Asset Management</a:t>
            </a:r>
          </a:p>
          <a:p>
            <a:pPr>
              <a:spcBef>
                <a:spcPts val="600"/>
              </a:spcBef>
              <a:buClr>
                <a:schemeClr val="accent1"/>
              </a:buClr>
            </a:pPr>
            <a:r>
              <a:rPr lang="de-DE" sz="1400" dirty="0" err="1"/>
              <a:t>Represent</a:t>
            </a:r>
            <a:r>
              <a:rPr lang="de-DE" sz="1400" dirty="0"/>
              <a:t> </a:t>
            </a:r>
            <a:r>
              <a:rPr lang="de-DE" sz="1400" dirty="0" err="1"/>
              <a:t>physical</a:t>
            </a:r>
            <a:r>
              <a:rPr lang="de-DE" sz="1400" dirty="0"/>
              <a:t> </a:t>
            </a:r>
            <a:r>
              <a:rPr lang="de-DE" sz="1400" dirty="0" err="1"/>
              <a:t>assets</a:t>
            </a:r>
            <a:r>
              <a:rPr lang="de-DE" sz="1400" dirty="0"/>
              <a:t> </a:t>
            </a:r>
            <a:r>
              <a:rPr lang="de-DE" sz="1400" dirty="0" err="1"/>
              <a:t>from</a:t>
            </a:r>
            <a:r>
              <a:rPr lang="de-DE" sz="1400" dirty="0"/>
              <a:t> </a:t>
            </a:r>
            <a:r>
              <a:rPr lang="de-DE" sz="1400" dirty="0" err="1"/>
              <a:t>your</a:t>
            </a:r>
            <a:r>
              <a:rPr lang="de-DE" sz="1400" dirty="0"/>
              <a:t> </a:t>
            </a:r>
            <a:r>
              <a:rPr lang="de-DE" sz="1400" dirty="0" err="1"/>
              <a:t>site</a:t>
            </a:r>
            <a:r>
              <a:rPr lang="de-DE" sz="1400" dirty="0"/>
              <a:t> in MindSphere. </a:t>
            </a:r>
            <a:r>
              <a:rPr lang="de-DE" sz="1400" dirty="0" err="1"/>
              <a:t>Use</a:t>
            </a:r>
            <a:r>
              <a:rPr lang="de-DE" sz="1400" dirty="0"/>
              <a:t> </a:t>
            </a:r>
            <a:r>
              <a:rPr lang="de-DE" sz="1400" dirty="0" err="1"/>
              <a:t>models</a:t>
            </a:r>
            <a:r>
              <a:rPr lang="de-DE" sz="1400" dirty="0"/>
              <a:t> </a:t>
            </a:r>
            <a:r>
              <a:rPr lang="de-DE" sz="1400" dirty="0" err="1"/>
              <a:t>and</a:t>
            </a:r>
            <a:r>
              <a:rPr lang="de-DE" sz="1400" dirty="0"/>
              <a:t> </a:t>
            </a:r>
            <a:r>
              <a:rPr lang="de-DE" sz="1400" dirty="0" err="1"/>
              <a:t>create</a:t>
            </a:r>
            <a:r>
              <a:rPr lang="de-DE" sz="1400" dirty="0"/>
              <a:t> </a:t>
            </a:r>
            <a:r>
              <a:rPr lang="de-DE" sz="1400" dirty="0" err="1"/>
              <a:t>instances</a:t>
            </a:r>
            <a:r>
              <a:rPr lang="de-DE" sz="1400" dirty="0"/>
              <a:t>, </a:t>
            </a:r>
            <a:r>
              <a:rPr lang="de-DE" sz="1400" dirty="0" err="1"/>
              <a:t>set</a:t>
            </a:r>
            <a:r>
              <a:rPr lang="de-DE" sz="1400" dirty="0"/>
              <a:t> </a:t>
            </a:r>
            <a:r>
              <a:rPr lang="de-DE" sz="1400" dirty="0" err="1"/>
              <a:t>relations</a:t>
            </a:r>
            <a:r>
              <a:rPr lang="de-DE" sz="1400" dirty="0"/>
              <a:t> </a:t>
            </a:r>
            <a:r>
              <a:rPr lang="de-DE" sz="1400" dirty="0" err="1"/>
              <a:t>to</a:t>
            </a:r>
            <a:r>
              <a:rPr lang="de-DE" sz="1400" dirty="0"/>
              <a:t> </a:t>
            </a:r>
            <a:r>
              <a:rPr lang="de-DE" sz="1400" dirty="0" err="1"/>
              <a:t>others</a:t>
            </a:r>
            <a:r>
              <a:rPr lang="de-DE" sz="1400" dirty="0"/>
              <a:t> </a:t>
            </a:r>
            <a:r>
              <a:rPr lang="de-DE" sz="1400" dirty="0" err="1"/>
              <a:t>and</a:t>
            </a:r>
            <a:r>
              <a:rPr lang="de-DE" sz="1400" dirty="0"/>
              <a:t> </a:t>
            </a:r>
            <a:r>
              <a:rPr lang="de-DE" sz="1400" dirty="0" err="1"/>
              <a:t>create</a:t>
            </a:r>
            <a:r>
              <a:rPr lang="de-DE" sz="1400" dirty="0"/>
              <a:t> </a:t>
            </a:r>
            <a:r>
              <a:rPr lang="de-DE" sz="1400" dirty="0" smtClean="0"/>
              <a:t/>
            </a:r>
            <a:br>
              <a:rPr lang="de-DE" sz="1400" dirty="0" smtClean="0"/>
            </a:br>
            <a:r>
              <a:rPr lang="de-DE" sz="1400" dirty="0" err="1" smtClean="0"/>
              <a:t>structures</a:t>
            </a:r>
            <a:r>
              <a:rPr lang="de-DE" sz="1400" dirty="0" smtClean="0"/>
              <a:t> </a:t>
            </a:r>
            <a:r>
              <a:rPr lang="de-DE" sz="1400" dirty="0"/>
              <a:t>such </a:t>
            </a:r>
            <a:r>
              <a:rPr lang="de-DE" sz="1400" dirty="0" err="1"/>
              <a:t>as</a:t>
            </a:r>
            <a:r>
              <a:rPr lang="de-DE" sz="1400" dirty="0"/>
              <a:t> </a:t>
            </a:r>
            <a:r>
              <a:rPr lang="de-DE" sz="1400" dirty="0" smtClean="0"/>
              <a:t/>
            </a:r>
            <a:br>
              <a:rPr lang="de-DE" sz="1400" dirty="0" smtClean="0"/>
            </a:br>
            <a:r>
              <a:rPr lang="de-DE" sz="1400" dirty="0" err="1" smtClean="0"/>
              <a:t>hierarchies</a:t>
            </a:r>
            <a:r>
              <a:rPr lang="de-DE" sz="1400" dirty="0" smtClean="0"/>
              <a:t> </a:t>
            </a:r>
            <a:endParaRPr lang="de-DE" sz="1400" dirty="0"/>
          </a:p>
        </p:txBody>
      </p:sp>
      <p:pic>
        <p:nvPicPr>
          <p:cNvPr id="39" name="Picture 13" descr="C:\Users\z000prjw\Downloads\AssetMgmt.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106922" y="5357293"/>
            <a:ext cx="916875" cy="92294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20"/>
          <p:cNvSpPr>
            <a:spLocks/>
          </p:cNvSpPr>
          <p:nvPr/>
        </p:nvSpPr>
        <p:spPr bwMode="gray">
          <a:xfrm>
            <a:off x="627061" y="4129906"/>
            <a:ext cx="2664172" cy="2196000"/>
          </a:xfrm>
          <a:prstGeom prst="rect">
            <a:avLst/>
          </a:prstGeom>
          <a:solidFill>
            <a:srgbClr val="DFE6ED"/>
          </a:solidFill>
          <a:ln>
            <a:noFill/>
          </a:ln>
          <a:effectLst>
            <a:glow rad="228600">
              <a:schemeClr val="accent3">
                <a:satMod val="175000"/>
                <a:alpha val="40000"/>
              </a:schemeClr>
            </a:glow>
          </a:effectLst>
          <a:extLst/>
        </p:spPr>
        <p:txBody>
          <a:bodyPr wrap="square" lIns="108000" tIns="36000" rIns="108000" bIns="36000" numCol="1" spcCol="72000" rtlCol="0" anchor="t">
            <a:noAutofit/>
          </a:bodyPr>
          <a:lstStyle/>
          <a:p>
            <a:pPr>
              <a:spcBef>
                <a:spcPct val="0"/>
              </a:spcBef>
              <a:buClr>
                <a:srgbClr val="879BAA"/>
              </a:buClr>
            </a:pPr>
            <a:r>
              <a:rPr lang="en-US" sz="1400" b="1" dirty="0" smtClean="0">
                <a:solidFill>
                  <a:srgbClr val="000000"/>
                </a:solidFill>
              </a:rPr>
              <a:t>Agent Management</a:t>
            </a:r>
            <a:endParaRPr lang="en-US" sz="1400" b="1" dirty="0">
              <a:solidFill>
                <a:srgbClr val="000000"/>
              </a:solidFill>
            </a:endParaRPr>
          </a:p>
          <a:p>
            <a:pPr>
              <a:spcBef>
                <a:spcPts val="600"/>
              </a:spcBef>
              <a:buClr>
                <a:schemeClr val="accent1"/>
              </a:buClr>
            </a:pPr>
            <a:r>
              <a:rPr lang="de-DE" sz="1400" dirty="0"/>
              <a:t>Create, </a:t>
            </a:r>
            <a:r>
              <a:rPr lang="de-DE" sz="1400" dirty="0" err="1"/>
              <a:t>edit</a:t>
            </a:r>
            <a:r>
              <a:rPr lang="de-DE" sz="1400" dirty="0"/>
              <a:t> </a:t>
            </a:r>
            <a:r>
              <a:rPr lang="de-DE" sz="1400" dirty="0" err="1"/>
              <a:t>or</a:t>
            </a:r>
            <a:r>
              <a:rPr lang="de-DE" sz="1400" dirty="0"/>
              <a:t> </a:t>
            </a:r>
            <a:r>
              <a:rPr lang="de-DE" sz="1400" dirty="0" err="1"/>
              <a:t>remove</a:t>
            </a:r>
            <a:r>
              <a:rPr lang="de-DE" sz="1400" dirty="0"/>
              <a:t> </a:t>
            </a:r>
            <a:r>
              <a:rPr lang="de-DE" sz="1400" dirty="0" err="1"/>
              <a:t>MindConnect</a:t>
            </a:r>
            <a:r>
              <a:rPr lang="de-DE" sz="1400" dirty="0"/>
              <a:t> </a:t>
            </a:r>
            <a:r>
              <a:rPr lang="de-DE" sz="1400" dirty="0" err="1"/>
              <a:t>elements</a:t>
            </a:r>
            <a:r>
              <a:rPr lang="de-DE" sz="1400" dirty="0"/>
              <a:t>, on-board </a:t>
            </a:r>
            <a:r>
              <a:rPr lang="de-DE" sz="1400" dirty="0" err="1"/>
              <a:t>and</a:t>
            </a:r>
            <a:r>
              <a:rPr lang="de-DE" sz="1400" dirty="0"/>
              <a:t> off </a:t>
            </a:r>
            <a:r>
              <a:rPr lang="de-DE" sz="1400" dirty="0" err="1"/>
              <a:t>board</a:t>
            </a:r>
            <a:r>
              <a:rPr lang="de-DE" sz="1400" dirty="0"/>
              <a:t> </a:t>
            </a:r>
            <a:r>
              <a:rPr lang="de-DE" sz="1400" dirty="0" err="1"/>
              <a:t>agents</a:t>
            </a:r>
            <a:r>
              <a:rPr lang="de-DE" sz="1400" dirty="0"/>
              <a:t> </a:t>
            </a:r>
            <a:r>
              <a:rPr lang="de-DE" sz="1400" dirty="0" err="1"/>
              <a:t>and</a:t>
            </a:r>
            <a:r>
              <a:rPr lang="de-DE" sz="1400" dirty="0"/>
              <a:t> </a:t>
            </a:r>
            <a:r>
              <a:rPr lang="de-DE" sz="1400" dirty="0" err="1"/>
              <a:t>set</a:t>
            </a:r>
            <a:r>
              <a:rPr lang="de-DE" sz="1400" dirty="0"/>
              <a:t> </a:t>
            </a:r>
            <a:r>
              <a:rPr lang="de-DE" sz="1400" dirty="0" err="1"/>
              <a:t>relations</a:t>
            </a:r>
            <a:r>
              <a:rPr lang="de-DE" sz="1400" dirty="0"/>
              <a:t> </a:t>
            </a:r>
            <a:r>
              <a:rPr lang="de-DE" sz="1400" dirty="0" err="1"/>
              <a:t>to</a:t>
            </a:r>
            <a:r>
              <a:rPr lang="de-DE" sz="1400" dirty="0"/>
              <a:t> </a:t>
            </a:r>
            <a:r>
              <a:rPr lang="de-DE" sz="1400" dirty="0" err="1"/>
              <a:t>assets</a:t>
            </a:r>
            <a:endParaRPr lang="de-DE" sz="1400" dirty="0"/>
          </a:p>
        </p:txBody>
      </p:sp>
      <p:sp>
        <p:nvSpPr>
          <p:cNvPr id="41" name="Rectangle 20"/>
          <p:cNvSpPr>
            <a:spLocks/>
          </p:cNvSpPr>
          <p:nvPr/>
        </p:nvSpPr>
        <p:spPr bwMode="gray">
          <a:xfrm>
            <a:off x="6243405" y="4129906"/>
            <a:ext cx="2664172" cy="2196000"/>
          </a:xfrm>
          <a:prstGeom prst="rect">
            <a:avLst/>
          </a:prstGeom>
          <a:solidFill>
            <a:srgbClr val="DFE6ED"/>
          </a:solidFill>
          <a:ln>
            <a:noFill/>
          </a:ln>
          <a:effectLst/>
          <a:extLst/>
        </p:spPr>
        <p:txBody>
          <a:bodyPr wrap="square" lIns="108000" tIns="72000" rIns="108000" bIns="72000" numCol="1" spcCol="72000" rtlCol="0" anchor="t">
            <a:noAutofit/>
          </a:bodyPr>
          <a:lstStyle/>
          <a:p>
            <a:r>
              <a:rPr lang="en-US" sz="1400" b="1" dirty="0" smtClean="0">
                <a:solidFill>
                  <a:srgbClr val="000000"/>
                </a:solidFill>
              </a:rPr>
              <a:t>Event Management</a:t>
            </a:r>
          </a:p>
          <a:p>
            <a:pPr>
              <a:spcBef>
                <a:spcPts val="600"/>
              </a:spcBef>
              <a:buClr>
                <a:schemeClr val="accent1"/>
              </a:buClr>
            </a:pPr>
            <a:r>
              <a:rPr lang="de-DE" sz="1400" dirty="0"/>
              <a:t>Manage </a:t>
            </a:r>
            <a:r>
              <a:rPr lang="de-DE" sz="1400" dirty="0" err="1"/>
              <a:t>standardized</a:t>
            </a:r>
            <a:r>
              <a:rPr lang="de-DE" sz="1400" dirty="0"/>
              <a:t> </a:t>
            </a:r>
            <a:br>
              <a:rPr lang="de-DE" sz="1400" dirty="0"/>
            </a:br>
            <a:r>
              <a:rPr lang="de-DE" sz="1400" dirty="0" err="1"/>
              <a:t>and</a:t>
            </a:r>
            <a:r>
              <a:rPr lang="de-DE" sz="1400" dirty="0"/>
              <a:t> </a:t>
            </a:r>
            <a:r>
              <a:rPr lang="de-DE" sz="1400" dirty="0" err="1"/>
              <a:t>customized</a:t>
            </a:r>
            <a:r>
              <a:rPr lang="de-DE" sz="1400" dirty="0"/>
              <a:t> </a:t>
            </a:r>
            <a:r>
              <a:rPr lang="de-DE" sz="1400" dirty="0" err="1"/>
              <a:t>events</a:t>
            </a:r>
            <a:r>
              <a:rPr lang="de-DE" sz="1400" dirty="0"/>
              <a:t>. </a:t>
            </a:r>
            <a:r>
              <a:rPr lang="de-DE" sz="1400" dirty="0" err="1"/>
              <a:t>Acquire</a:t>
            </a:r>
            <a:r>
              <a:rPr lang="de-DE" sz="1400" dirty="0"/>
              <a:t> </a:t>
            </a:r>
            <a:r>
              <a:rPr lang="de-DE" sz="1400" dirty="0" err="1"/>
              <a:t>events</a:t>
            </a:r>
            <a:r>
              <a:rPr lang="de-DE" sz="1400" dirty="0"/>
              <a:t> </a:t>
            </a:r>
            <a:r>
              <a:rPr lang="de-DE" sz="1400" dirty="0" err="1"/>
              <a:t>from</a:t>
            </a:r>
            <a:r>
              <a:rPr lang="de-DE" sz="1400" dirty="0"/>
              <a:t> </a:t>
            </a:r>
            <a:r>
              <a:rPr lang="de-DE" sz="1400" dirty="0" err="1"/>
              <a:t>the</a:t>
            </a:r>
            <a:r>
              <a:rPr lang="de-DE" sz="1400" dirty="0"/>
              <a:t> </a:t>
            </a:r>
            <a:r>
              <a:rPr lang="de-DE" sz="1400" dirty="0" err="1"/>
              <a:t>field</a:t>
            </a:r>
            <a:r>
              <a:rPr lang="de-DE" sz="1400" dirty="0"/>
              <a:t> &amp; </a:t>
            </a:r>
            <a:r>
              <a:rPr lang="de-DE" sz="1400" dirty="0" err="1"/>
              <a:t>other</a:t>
            </a:r>
            <a:r>
              <a:rPr lang="de-DE" sz="1400" dirty="0"/>
              <a:t> </a:t>
            </a:r>
            <a:r>
              <a:rPr lang="de-DE" sz="1400" dirty="0" err="1" smtClean="0"/>
              <a:t>applications</a:t>
            </a:r>
            <a:endParaRPr lang="de-DE" sz="1400" dirty="0"/>
          </a:p>
        </p:txBody>
      </p:sp>
      <p:pic>
        <p:nvPicPr>
          <p:cNvPr id="42" name="Picture 41" descr="C:\Users\mch10580\Downloads\AgentMgmt.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329507" y="5390161"/>
            <a:ext cx="883984" cy="890080"/>
          </a:xfrm>
          <a:prstGeom prst="rect">
            <a:avLst/>
          </a:prstGeom>
          <a:noFill/>
        </p:spPr>
      </p:pic>
      <p:pic>
        <p:nvPicPr>
          <p:cNvPr id="43" name="Picture 4" descr="C:\Users\mch10580\AppData\Local\Temp\7zE862ED221\EventMgmt.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940141" y="5382553"/>
            <a:ext cx="891781" cy="897688"/>
          </a:xfrm>
          <a:prstGeom prst="rect">
            <a:avLst/>
          </a:prstGeom>
          <a:noFill/>
        </p:spPr>
      </p:pic>
      <p:sp>
        <p:nvSpPr>
          <p:cNvPr id="22" name="Abgerundetes Rechteck 35"/>
          <p:cNvSpPr/>
          <p:nvPr/>
        </p:nvSpPr>
        <p:spPr bwMode="auto">
          <a:xfrm>
            <a:off x="6167972" y="1714251"/>
            <a:ext cx="2814104" cy="2254527"/>
          </a:xfrm>
          <a:prstGeom prst="roundRect">
            <a:avLst/>
          </a:prstGeom>
          <a:solidFill>
            <a:srgbClr val="FFFF00">
              <a:alpha val="13000"/>
            </a:srgbClr>
          </a:solidFill>
          <a:ln>
            <a:noFill/>
          </a:ln>
          <a:effectLst/>
          <a:extLst/>
        </p:spPr>
        <p:txBody>
          <a:bodyPr rtlCol="0" anchor="ctr"/>
          <a:lstStyle/>
          <a:p>
            <a:pPr algn="ctr"/>
            <a:endParaRPr lang="en-US" sz="1199" b="1" dirty="0" err="1"/>
          </a:p>
        </p:txBody>
      </p:sp>
      <p:sp>
        <p:nvSpPr>
          <p:cNvPr id="23" name="Abgerundetes Rechteck 35"/>
          <p:cNvSpPr/>
          <p:nvPr/>
        </p:nvSpPr>
        <p:spPr bwMode="auto">
          <a:xfrm>
            <a:off x="477944" y="4070323"/>
            <a:ext cx="2814104" cy="2254527"/>
          </a:xfrm>
          <a:prstGeom prst="roundRect">
            <a:avLst/>
          </a:prstGeom>
          <a:solidFill>
            <a:srgbClr val="FFFF00">
              <a:alpha val="13000"/>
            </a:srgbClr>
          </a:solidFill>
          <a:ln>
            <a:noFill/>
          </a:ln>
          <a:effectLst/>
          <a:extLst/>
        </p:spPr>
        <p:txBody>
          <a:bodyPr rtlCol="0" anchor="ctr"/>
          <a:lstStyle/>
          <a:p>
            <a:pPr algn="ctr"/>
            <a:endParaRPr lang="en-US" sz="1199" b="1" dirty="0" err="1"/>
          </a:p>
        </p:txBody>
      </p:sp>
    </p:spTree>
    <p:extLst>
      <p:ext uri="{BB962C8B-B14F-4D97-AF65-F5344CB8AC3E}">
        <p14:creationId xmlns:p14="http://schemas.microsoft.com/office/powerpoint/2010/main" val="99273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C:\Users\z000fkul\Desktop\MindSphere_Overview_3D_V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2415" y="983412"/>
            <a:ext cx="8777565" cy="48431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kt 1" hidden="1"/>
          <p:cNvGraphicFramePr>
            <a:graphicFrameLocks noChangeAspect="1"/>
          </p:cNvGraphicFramePr>
          <p:nvPr>
            <p:custDataLst>
              <p:tags r:id="rId2"/>
            </p:custDataLst>
            <p:ext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spid="_x0000_s4227"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3373"/>
                        <a:ext cx="1586" cy="158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smtClean="0"/>
              <a:t>MindSphere Overview</a:t>
            </a:r>
            <a:endParaRPr lang="en-US" dirty="0"/>
          </a:p>
        </p:txBody>
      </p:sp>
      <p:sp>
        <p:nvSpPr>
          <p:cNvPr id="3" name="AutoShape 49" descr="Asset Manager V3.PNG"/>
          <p:cNvSpPr>
            <a:spLocks noChangeAspect="1" noChangeArrowheads="1"/>
          </p:cNvSpPr>
          <p:nvPr/>
        </p:nvSpPr>
        <p:spPr bwMode="auto">
          <a:xfrm>
            <a:off x="155494" y="-142602"/>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sp>
        <p:nvSpPr>
          <p:cNvPr id="5" name="AutoShape 51" descr="Asset Manager V3.PNG"/>
          <p:cNvSpPr>
            <a:spLocks noChangeAspect="1" noChangeArrowheads="1"/>
          </p:cNvSpPr>
          <p:nvPr/>
        </p:nvSpPr>
        <p:spPr bwMode="auto">
          <a:xfrm>
            <a:off x="307815" y="9719"/>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sp>
        <p:nvSpPr>
          <p:cNvPr id="6" name="AutoShape 53" descr="Asset Manager V3.PNG"/>
          <p:cNvSpPr>
            <a:spLocks noChangeAspect="1" noChangeArrowheads="1"/>
          </p:cNvSpPr>
          <p:nvPr/>
        </p:nvSpPr>
        <p:spPr bwMode="auto">
          <a:xfrm>
            <a:off x="460136" y="162039"/>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spTree>
    <p:extLst>
      <p:ext uri="{BB962C8B-B14F-4D97-AF65-F5344CB8AC3E}">
        <p14:creationId xmlns:p14="http://schemas.microsoft.com/office/powerpoint/2010/main" val="1486540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spid="_x0000_s5251"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3373"/>
                        <a:ext cx="1586" cy="158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smtClean="0"/>
              <a:t>MindSphere Connectivity</a:t>
            </a:r>
            <a:endParaRPr lang="en-US" dirty="0"/>
          </a:p>
        </p:txBody>
      </p:sp>
      <p:sp>
        <p:nvSpPr>
          <p:cNvPr id="3" name="AutoShape 49" descr="Asset Manager V3.PNG"/>
          <p:cNvSpPr>
            <a:spLocks noChangeAspect="1" noChangeArrowheads="1"/>
          </p:cNvSpPr>
          <p:nvPr/>
        </p:nvSpPr>
        <p:spPr bwMode="auto">
          <a:xfrm>
            <a:off x="155494" y="-142602"/>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sp>
        <p:nvSpPr>
          <p:cNvPr id="5" name="AutoShape 51" descr="Asset Manager V3.PNG"/>
          <p:cNvSpPr>
            <a:spLocks noChangeAspect="1" noChangeArrowheads="1"/>
          </p:cNvSpPr>
          <p:nvPr/>
        </p:nvSpPr>
        <p:spPr bwMode="auto">
          <a:xfrm>
            <a:off x="307815" y="9719"/>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sp>
        <p:nvSpPr>
          <p:cNvPr id="6" name="AutoShape 53" descr="Asset Manager V3.PNG"/>
          <p:cNvSpPr>
            <a:spLocks noChangeAspect="1" noChangeArrowheads="1"/>
          </p:cNvSpPr>
          <p:nvPr/>
        </p:nvSpPr>
        <p:spPr bwMode="auto">
          <a:xfrm>
            <a:off x="460136" y="162039"/>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pic>
        <p:nvPicPr>
          <p:cNvPr id="24576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455" y="904088"/>
            <a:ext cx="9188769" cy="545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bgerundetes Rechteck 7"/>
          <p:cNvSpPr/>
          <p:nvPr/>
        </p:nvSpPr>
        <p:spPr bwMode="auto">
          <a:xfrm rot="1885361">
            <a:off x="543886" y="4068944"/>
            <a:ext cx="3626960" cy="1925891"/>
          </a:xfrm>
          <a:prstGeom prst="roundRect">
            <a:avLst/>
          </a:prstGeom>
          <a:noFill/>
          <a:ln w="38100">
            <a:solidFill>
              <a:srgbClr val="FF0000"/>
            </a:solidFill>
          </a:ln>
          <a:effectLst/>
          <a:extLst/>
        </p:spPr>
        <p:txBody>
          <a:bodyPr rtlCol="0" anchor="ctr"/>
          <a:lstStyle/>
          <a:p>
            <a:pPr algn="ctr"/>
            <a:endParaRPr lang="en-US" sz="1200" b="1" dirty="0" err="1">
              <a:solidFill>
                <a:schemeClr val="tx1"/>
              </a:solidFill>
            </a:endParaRPr>
          </a:p>
        </p:txBody>
      </p:sp>
    </p:spTree>
    <p:extLst>
      <p:ext uri="{BB962C8B-B14F-4D97-AF65-F5344CB8AC3E}">
        <p14:creationId xmlns:p14="http://schemas.microsoft.com/office/powerpoint/2010/main" val="669806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6E"/>
                </a:solidFill>
              </a:rPr>
              <a:t>MindSphere 3.0 </a:t>
            </a:r>
            <a:r>
              <a:rPr lang="en-US" dirty="0" smtClean="0">
                <a:solidFill>
                  <a:srgbClr val="00646E"/>
                </a:solidFill>
              </a:rPr>
              <a:t>API</a:t>
            </a:r>
            <a:br>
              <a:rPr lang="en-US" dirty="0" smtClean="0">
                <a:solidFill>
                  <a:srgbClr val="00646E"/>
                </a:solidFill>
              </a:rPr>
            </a:br>
            <a:r>
              <a:rPr lang="en-US" b="0" dirty="0"/>
              <a:t>L</a:t>
            </a:r>
            <a:r>
              <a:rPr lang="en-US" b="0" dirty="0" smtClean="0">
                <a:solidFill>
                  <a:srgbClr val="00646E"/>
                </a:solidFill>
              </a:rPr>
              <a:t>ong term stability and support </a:t>
            </a:r>
            <a:endParaRPr lang="en-US" b="0" dirty="0"/>
          </a:p>
        </p:txBody>
      </p:sp>
      <p:sp>
        <p:nvSpPr>
          <p:cNvPr id="16" name="Rectangle 9"/>
          <p:cNvSpPr/>
          <p:nvPr/>
        </p:nvSpPr>
        <p:spPr bwMode="gray">
          <a:xfrm>
            <a:off x="0" y="4842997"/>
            <a:ext cx="12192000" cy="1248912"/>
          </a:xfrm>
          <a:prstGeom prst="rect">
            <a:avLst/>
          </a:prstGeom>
          <a:solidFill>
            <a:srgbClr val="E1E1D7"/>
          </a:solidFill>
          <a:ln>
            <a:noFill/>
          </a:ln>
          <a:effectLst/>
          <a:extLst/>
        </p:spPr>
        <p:txBody>
          <a:bodyPr wrap="square" lIns="107944" tIns="53972" rIns="107944" bIns="53972" numCol="1" spcCol="72000" rtlCol="0" anchor="ctr">
            <a:noAutofit/>
          </a:bodyPr>
          <a:lstStyle/>
          <a:p>
            <a:pPr marL="536307">
              <a:spcBef>
                <a:spcPct val="0"/>
              </a:spcBef>
              <a:spcAft>
                <a:spcPts val="600"/>
              </a:spcAft>
            </a:pPr>
            <a:r>
              <a:rPr lang="en-US" sz="2399" dirty="0">
                <a:solidFill>
                  <a:srgbClr val="3C464B"/>
                </a:solidFill>
                <a:latin typeface="+mj-lt"/>
              </a:rPr>
              <a:t>Customers get early access to API specifications</a:t>
            </a:r>
          </a:p>
          <a:p>
            <a:pPr marL="536307">
              <a:spcBef>
                <a:spcPct val="0"/>
              </a:spcBef>
              <a:spcAft>
                <a:spcPts val="600"/>
              </a:spcAft>
            </a:pPr>
            <a:r>
              <a:rPr lang="en-US" sz="2399" dirty="0">
                <a:solidFill>
                  <a:srgbClr val="3C464B"/>
                </a:solidFill>
                <a:latin typeface="+mj-lt"/>
              </a:rPr>
              <a:t>Mocking of APIs enables parallel development for faster delivery </a:t>
            </a:r>
          </a:p>
        </p:txBody>
      </p:sp>
      <p:grpSp>
        <p:nvGrpSpPr>
          <p:cNvPr id="17" name="Group 10"/>
          <p:cNvGrpSpPr/>
          <p:nvPr/>
        </p:nvGrpSpPr>
        <p:grpSpPr bwMode="gray">
          <a:xfrm>
            <a:off x="10126152" y="3644912"/>
            <a:ext cx="1625470" cy="1642923"/>
            <a:chOff x="7046915" y="7470774"/>
            <a:chExt cx="1182688" cy="1195388"/>
          </a:xfrm>
          <a:solidFill>
            <a:srgbClr val="73645A"/>
          </a:solidFill>
        </p:grpSpPr>
        <p:sp>
          <p:nvSpPr>
            <p:cNvPr id="18" name="Freeform 20"/>
            <p:cNvSpPr>
              <a:spLocks/>
            </p:cNvSpPr>
            <p:nvPr/>
          </p:nvSpPr>
          <p:spPr bwMode="gray">
            <a:xfrm>
              <a:off x="7407278" y="7470774"/>
              <a:ext cx="822325" cy="1195388"/>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solidFill>
              <a:srgbClr val="0F8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9" name="Freeform 21"/>
            <p:cNvSpPr>
              <a:spLocks/>
            </p:cNvSpPr>
            <p:nvPr/>
          </p:nvSpPr>
          <p:spPr bwMode="gray">
            <a:xfrm>
              <a:off x="7046915" y="8021637"/>
              <a:ext cx="288925" cy="581025"/>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solidFill>
              <a:srgbClr val="0F8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sp>
        <p:nvSpPr>
          <p:cNvPr id="20" name="Textfeld 10"/>
          <p:cNvSpPr txBox="1">
            <a:spLocks noChangeArrowheads="1"/>
          </p:cNvSpPr>
          <p:nvPr/>
        </p:nvSpPr>
        <p:spPr bwMode="gray">
          <a:xfrm>
            <a:off x="626736" y="1625539"/>
            <a:ext cx="10075377" cy="2574749"/>
          </a:xfrm>
          <a:prstGeom prst="rect">
            <a:avLst/>
          </a:prstGeom>
          <a:noFill/>
          <a:ln w="9525" algn="ctr">
            <a:noFill/>
            <a:miter lim="800000"/>
            <a:headEnd/>
            <a:tailEnd/>
          </a:ln>
          <a:effectLst/>
        </p:spPr>
        <p:txBody>
          <a:bodyPr wrap="square" lIns="0" tIns="0" rIns="0" bIns="0" anchor="t" anchorCtr="0">
            <a:spAutoFit/>
          </a:bodyPr>
          <a:lstStyle>
            <a:defPPr>
              <a:defRPr lang="en-US"/>
            </a:defPPr>
            <a:lvl1pPr algn="l">
              <a:lnSpc>
                <a:spcPct val="100000"/>
              </a:lnSpc>
              <a:spcBef>
                <a:spcPts val="300"/>
              </a:spcBef>
              <a:defRPr sz="1000">
                <a:latin typeface="Arial" pitchFamily="34" charset="0"/>
                <a:ea typeface="ＭＳ Ｐゴシック" charset="-128"/>
              </a:defRPr>
            </a:lvl1pPr>
            <a:lvl2pPr algn="l">
              <a:defRPr>
                <a:solidFill>
                  <a:schemeClr val="bg2"/>
                </a:solidFill>
                <a:latin typeface="Arial" pitchFamily="34" charset="0"/>
                <a:ea typeface="ＭＳ Ｐゴシック" charset="-128"/>
              </a:defRPr>
            </a:lvl2pPr>
            <a:lvl3pPr algn="l">
              <a:defRPr>
                <a:solidFill>
                  <a:schemeClr val="bg2"/>
                </a:solidFill>
                <a:latin typeface="Arial" pitchFamily="34" charset="0"/>
                <a:ea typeface="ＭＳ Ｐゴシック" charset="-128"/>
              </a:defRPr>
            </a:lvl3pPr>
            <a:lvl4pPr algn="l">
              <a:defRPr>
                <a:solidFill>
                  <a:schemeClr val="bg2"/>
                </a:solidFill>
                <a:latin typeface="Arial" pitchFamily="34" charset="0"/>
                <a:ea typeface="ＭＳ Ｐゴシック" charset="-128"/>
              </a:defRPr>
            </a:lvl4pPr>
            <a:lvl5pPr algn="l">
              <a:defRPr>
                <a:solidFill>
                  <a:schemeClr val="bg2"/>
                </a:solidFill>
                <a:latin typeface="Arial" pitchFamily="34" charset="0"/>
                <a:ea typeface="ＭＳ Ｐゴシック" charset="-128"/>
              </a:defRPr>
            </a:lvl5pPr>
            <a:lvl6pPr>
              <a:defRPr>
                <a:solidFill>
                  <a:schemeClr val="bg2"/>
                </a:solidFill>
                <a:latin typeface="Arial" pitchFamily="34" charset="0"/>
                <a:ea typeface="ＭＳ Ｐゴシック" charset="-128"/>
              </a:defRPr>
            </a:lvl6pPr>
            <a:lvl7pPr>
              <a:defRPr>
                <a:solidFill>
                  <a:schemeClr val="bg2"/>
                </a:solidFill>
                <a:latin typeface="Arial" pitchFamily="34" charset="0"/>
                <a:ea typeface="ＭＳ Ｐゴシック" charset="-128"/>
              </a:defRPr>
            </a:lvl7pPr>
            <a:lvl8pPr>
              <a:defRPr>
                <a:solidFill>
                  <a:schemeClr val="bg2"/>
                </a:solidFill>
                <a:latin typeface="Arial" pitchFamily="34" charset="0"/>
                <a:ea typeface="ＭＳ Ｐゴシック" charset="-128"/>
              </a:defRPr>
            </a:lvl8pPr>
            <a:lvl9pPr>
              <a:defRPr>
                <a:solidFill>
                  <a:schemeClr val="bg2"/>
                </a:solidFill>
                <a:latin typeface="Arial" pitchFamily="34" charset="0"/>
                <a:ea typeface="ＭＳ Ｐゴシック" charset="-128"/>
              </a:defRPr>
            </a:lvl9pPr>
          </a:lstStyle>
          <a:p>
            <a:pPr>
              <a:lnSpc>
                <a:spcPct val="130000"/>
              </a:lnSpc>
              <a:spcBef>
                <a:spcPts val="600"/>
              </a:spcBef>
              <a:spcAft>
                <a:spcPts val="999"/>
              </a:spcAft>
              <a:buClr>
                <a:srgbClr val="58899F"/>
              </a:buClr>
            </a:pPr>
            <a:r>
              <a:rPr lang="en-US" sz="1799" kern="0" dirty="0">
                <a:solidFill>
                  <a:srgbClr val="3C464B"/>
                </a:solidFill>
                <a:latin typeface="Arial"/>
                <a:cs typeface="Arial" pitchFamily="34" charset="0"/>
              </a:rPr>
              <a:t>MindSphere on AWS uses an </a:t>
            </a:r>
            <a:r>
              <a:rPr lang="en-US" sz="1999" b="1" kern="0" dirty="0">
                <a:solidFill>
                  <a:srgbClr val="00646E"/>
                </a:solidFill>
                <a:latin typeface="Arial"/>
                <a:cs typeface="Arial" pitchFamily="34" charset="0"/>
              </a:rPr>
              <a:t>API</a:t>
            </a:r>
            <a:r>
              <a:rPr lang="en-US" sz="1799" kern="0" dirty="0">
                <a:solidFill>
                  <a:srgbClr val="3C464B"/>
                </a:solidFill>
                <a:latin typeface="Arial"/>
                <a:cs typeface="Arial" pitchFamily="34" charset="0"/>
              </a:rPr>
              <a:t> first approach for </a:t>
            </a:r>
            <a:r>
              <a:rPr lang="en-US" sz="1999" b="1" kern="0" dirty="0">
                <a:solidFill>
                  <a:srgbClr val="00646E"/>
                </a:solidFill>
                <a:latin typeface="Arial"/>
                <a:cs typeface="Arial" pitchFamily="34" charset="0"/>
              </a:rPr>
              <a:t>early definition </a:t>
            </a:r>
            <a:r>
              <a:rPr lang="en-US" sz="1799" kern="0" dirty="0">
                <a:solidFill>
                  <a:srgbClr val="3C464B"/>
                </a:solidFill>
                <a:latin typeface="Arial"/>
                <a:cs typeface="Arial" pitchFamily="34" charset="0"/>
              </a:rPr>
              <a:t>and </a:t>
            </a:r>
            <a:r>
              <a:rPr lang="en-US" sz="1999" b="1" kern="0" dirty="0">
                <a:solidFill>
                  <a:srgbClr val="00646E"/>
                </a:solidFill>
                <a:latin typeface="Arial"/>
                <a:cs typeface="Arial" pitchFamily="34" charset="0"/>
              </a:rPr>
              <a:t>stabilization</a:t>
            </a:r>
            <a:r>
              <a:rPr lang="en-US" sz="1799" kern="0" dirty="0">
                <a:solidFill>
                  <a:srgbClr val="3C464B"/>
                </a:solidFill>
                <a:latin typeface="Arial"/>
                <a:cs typeface="Arial" pitchFamily="34" charset="0"/>
              </a:rPr>
              <a:t> of APIs</a:t>
            </a:r>
          </a:p>
          <a:p>
            <a:pPr>
              <a:lnSpc>
                <a:spcPct val="130000"/>
              </a:lnSpc>
              <a:spcBef>
                <a:spcPts val="600"/>
              </a:spcBef>
              <a:spcAft>
                <a:spcPts val="999"/>
              </a:spcAft>
              <a:buClr>
                <a:srgbClr val="58899F"/>
              </a:buClr>
            </a:pPr>
            <a:r>
              <a:rPr lang="en-US" sz="1799" kern="0" dirty="0">
                <a:solidFill>
                  <a:srgbClr val="3C464B"/>
                </a:solidFill>
                <a:latin typeface="Arial"/>
                <a:cs typeface="Arial" pitchFamily="34" charset="0"/>
              </a:rPr>
              <a:t>By this way, MindSphere APIs offer:</a:t>
            </a:r>
          </a:p>
          <a:p>
            <a:pPr marL="285607" indent="-285607">
              <a:lnSpc>
                <a:spcPct val="130000"/>
              </a:lnSpc>
              <a:spcBef>
                <a:spcPts val="600"/>
              </a:spcBef>
              <a:spcAft>
                <a:spcPts val="999"/>
              </a:spcAft>
              <a:buClr>
                <a:srgbClr val="0F8287"/>
              </a:buClr>
              <a:buSzPct val="120000"/>
              <a:buFont typeface="Arial" panose="020B0604020202020204" pitchFamily="34" charset="0"/>
              <a:buChar char="•"/>
            </a:pPr>
            <a:r>
              <a:rPr lang="en-US" sz="1999" b="1" kern="0" dirty="0">
                <a:solidFill>
                  <a:srgbClr val="00646E"/>
                </a:solidFill>
                <a:latin typeface="Arial"/>
                <a:cs typeface="Arial" pitchFamily="34" charset="0"/>
              </a:rPr>
              <a:t>Continuous</a:t>
            </a:r>
            <a:r>
              <a:rPr lang="en-US" sz="1799" kern="0" dirty="0">
                <a:solidFill>
                  <a:srgbClr val="3C464B"/>
                </a:solidFill>
                <a:latin typeface="Arial"/>
                <a:cs typeface="Arial" pitchFamily="34" charset="0"/>
              </a:rPr>
              <a:t> demand-based </a:t>
            </a:r>
            <a:r>
              <a:rPr lang="en-US" sz="1999" b="1" kern="0" dirty="0">
                <a:solidFill>
                  <a:srgbClr val="00646E"/>
                </a:solidFill>
                <a:latin typeface="Arial"/>
                <a:cs typeface="Arial" pitchFamily="34" charset="0"/>
              </a:rPr>
              <a:t>functionality</a:t>
            </a:r>
            <a:r>
              <a:rPr lang="en-US" sz="1799" kern="0" dirty="0">
                <a:solidFill>
                  <a:srgbClr val="3C464B"/>
                </a:solidFill>
                <a:latin typeface="Arial"/>
                <a:cs typeface="Arial" pitchFamily="34" charset="0"/>
              </a:rPr>
              <a:t> </a:t>
            </a:r>
            <a:r>
              <a:rPr lang="en-US" sz="1999" b="1" kern="0" dirty="0">
                <a:solidFill>
                  <a:srgbClr val="00646E"/>
                </a:solidFill>
                <a:latin typeface="Arial"/>
                <a:cs typeface="Arial" pitchFamily="34" charset="0"/>
              </a:rPr>
              <a:t>extension</a:t>
            </a:r>
          </a:p>
          <a:p>
            <a:pPr marL="285607" indent="-285607">
              <a:lnSpc>
                <a:spcPct val="130000"/>
              </a:lnSpc>
              <a:spcBef>
                <a:spcPts val="600"/>
              </a:spcBef>
              <a:spcAft>
                <a:spcPts val="999"/>
              </a:spcAft>
              <a:buClr>
                <a:srgbClr val="0F8287"/>
              </a:buClr>
              <a:buSzPct val="120000"/>
              <a:buFont typeface="Arial" panose="020B0604020202020204" pitchFamily="34" charset="0"/>
              <a:buChar char="•"/>
            </a:pPr>
            <a:r>
              <a:rPr lang="en-US" sz="1999" b="1" kern="0" dirty="0">
                <a:solidFill>
                  <a:srgbClr val="00646E"/>
                </a:solidFill>
                <a:latin typeface="Arial"/>
                <a:cs typeface="Arial" pitchFamily="34" charset="0"/>
              </a:rPr>
              <a:t>Long</a:t>
            </a:r>
            <a:r>
              <a:rPr lang="en-US" sz="1799" kern="0" dirty="0">
                <a:solidFill>
                  <a:srgbClr val="3C464B"/>
                </a:solidFill>
                <a:latin typeface="Arial"/>
                <a:cs typeface="Arial" pitchFamily="34" charset="0"/>
              </a:rPr>
              <a:t> </a:t>
            </a:r>
            <a:r>
              <a:rPr lang="en-US" sz="1999" b="1" kern="0" dirty="0">
                <a:solidFill>
                  <a:srgbClr val="00646E"/>
                </a:solidFill>
                <a:latin typeface="Arial"/>
                <a:cs typeface="Arial" pitchFamily="34" charset="0"/>
              </a:rPr>
              <a:t>term</a:t>
            </a:r>
            <a:r>
              <a:rPr lang="en-US" sz="1799" kern="0" dirty="0">
                <a:solidFill>
                  <a:srgbClr val="3C464B"/>
                </a:solidFill>
                <a:latin typeface="Arial"/>
                <a:cs typeface="Arial" pitchFamily="34" charset="0"/>
              </a:rPr>
              <a:t> </a:t>
            </a:r>
            <a:r>
              <a:rPr lang="en-US" sz="1999" b="1" kern="0" dirty="0">
                <a:solidFill>
                  <a:srgbClr val="00646E"/>
                </a:solidFill>
                <a:latin typeface="Arial"/>
                <a:cs typeface="Arial" pitchFamily="34" charset="0"/>
              </a:rPr>
              <a:t>stability</a:t>
            </a:r>
            <a:r>
              <a:rPr lang="en-US" sz="1799" kern="0" dirty="0">
                <a:solidFill>
                  <a:srgbClr val="3C464B"/>
                </a:solidFill>
                <a:latin typeface="Arial"/>
                <a:cs typeface="Arial" pitchFamily="34" charset="0"/>
              </a:rPr>
              <a:t> for min. 2 years to fulfill industrial needs (long product lifecycles),              API </a:t>
            </a:r>
            <a:r>
              <a:rPr lang="en-US" sz="1999" b="1" kern="0" dirty="0">
                <a:solidFill>
                  <a:srgbClr val="00646E"/>
                </a:solidFill>
                <a:latin typeface="Arial"/>
                <a:cs typeface="Arial" pitchFamily="34" charset="0"/>
              </a:rPr>
              <a:t>versioning</a:t>
            </a:r>
            <a:r>
              <a:rPr lang="en-US" sz="1799" kern="0" dirty="0">
                <a:solidFill>
                  <a:srgbClr val="3C464B"/>
                </a:solidFill>
                <a:latin typeface="Arial"/>
                <a:cs typeface="Arial" pitchFamily="34" charset="0"/>
              </a:rPr>
              <a:t> and </a:t>
            </a:r>
            <a:r>
              <a:rPr lang="en-US" sz="1999" b="1" kern="0" dirty="0">
                <a:solidFill>
                  <a:srgbClr val="00646E"/>
                </a:solidFill>
                <a:latin typeface="Arial"/>
                <a:cs typeface="Arial" pitchFamily="34" charset="0"/>
              </a:rPr>
              <a:t>backward</a:t>
            </a:r>
            <a:r>
              <a:rPr lang="en-US" sz="1799" kern="0" dirty="0">
                <a:solidFill>
                  <a:srgbClr val="3C464B"/>
                </a:solidFill>
                <a:latin typeface="Arial"/>
                <a:cs typeface="Arial" pitchFamily="34" charset="0"/>
              </a:rPr>
              <a:t> </a:t>
            </a:r>
            <a:r>
              <a:rPr lang="en-US" sz="1999" b="1" kern="0" dirty="0">
                <a:solidFill>
                  <a:srgbClr val="00646E"/>
                </a:solidFill>
                <a:latin typeface="Arial"/>
                <a:cs typeface="Arial" pitchFamily="34" charset="0"/>
              </a:rPr>
              <a:t>compatibility</a:t>
            </a:r>
            <a:endParaRPr lang="en-US" sz="1599" kern="0" dirty="0">
              <a:latin typeface="Arial"/>
              <a:cs typeface="Arial" pitchFamily="34" charset="0"/>
            </a:endParaRPr>
          </a:p>
        </p:txBody>
      </p:sp>
    </p:spTree>
    <p:extLst>
      <p:ext uri="{BB962C8B-B14F-4D97-AF65-F5344CB8AC3E}">
        <p14:creationId xmlns:p14="http://schemas.microsoft.com/office/powerpoint/2010/main" val="3170535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MindSphere 3</a:t>
            </a:r>
            <a:r>
              <a:rPr lang="de-DE" dirty="0" smtClean="0"/>
              <a:t>.0 </a:t>
            </a:r>
            <a:r>
              <a:rPr lang="de-DE" dirty="0" err="1"/>
              <a:t>IoT</a:t>
            </a:r>
            <a:r>
              <a:rPr lang="de-DE" dirty="0"/>
              <a:t> </a:t>
            </a:r>
            <a:r>
              <a:rPr lang="de-DE" dirty="0" smtClean="0"/>
              <a:t>Model</a:t>
            </a:r>
            <a:br>
              <a:rPr lang="de-DE" dirty="0" smtClean="0"/>
            </a:br>
            <a:r>
              <a:rPr lang="de-DE" b="0" dirty="0" smtClean="0"/>
              <a:t>Asset-Level</a:t>
            </a:r>
            <a:endParaRPr lang="de-DE" b="0" dirty="0"/>
          </a:p>
        </p:txBody>
      </p:sp>
      <p:graphicFrame>
        <p:nvGraphicFramePr>
          <p:cNvPr id="4" name="Content Placeholder 3"/>
          <p:cNvGraphicFramePr>
            <a:graphicFrameLocks noGrp="1"/>
          </p:cNvGraphicFramePr>
          <p:nvPr>
            <p:ph idx="1"/>
            <p:extLst/>
          </p:nvPr>
        </p:nvGraphicFramePr>
        <p:xfrm>
          <a:off x="626737" y="1439861"/>
          <a:ext cx="10543185" cy="2651633"/>
        </p:xfrm>
        <a:graphic>
          <a:graphicData uri="http://schemas.openxmlformats.org/drawingml/2006/table">
            <a:tbl>
              <a:tblPr firstRow="1" bandRow="1">
                <a:tableStyleId>{5C22544A-7EE6-4342-B048-85BDC9FD1C3A}</a:tableStyleId>
              </a:tblPr>
              <a:tblGrid>
                <a:gridCol w="3514395"/>
                <a:gridCol w="3514395"/>
                <a:gridCol w="3514395"/>
              </a:tblGrid>
              <a:tr h="296951">
                <a:tc>
                  <a:txBody>
                    <a:bodyPr/>
                    <a:lstStyle/>
                    <a:p>
                      <a:r>
                        <a:rPr lang="de-DE" dirty="0" smtClean="0"/>
                        <a:t>Asset</a:t>
                      </a:r>
                      <a:endParaRPr lang="de-DE" dirty="0"/>
                    </a:p>
                  </a:txBody>
                  <a:tcPr marL="91392" marR="91392">
                    <a:solidFill>
                      <a:srgbClr val="32A0A0"/>
                    </a:solidFill>
                  </a:tcPr>
                </a:tc>
                <a:tc>
                  <a:txBody>
                    <a:bodyPr/>
                    <a:lstStyle/>
                    <a:p>
                      <a:r>
                        <a:rPr lang="de-DE" dirty="0" err="1" smtClean="0"/>
                        <a:t>Aspect</a:t>
                      </a:r>
                      <a:endParaRPr lang="de-DE" dirty="0"/>
                    </a:p>
                  </a:txBody>
                  <a:tcPr marL="91392" marR="91392">
                    <a:solidFill>
                      <a:srgbClr val="32A0A0"/>
                    </a:solidFill>
                  </a:tcPr>
                </a:tc>
                <a:tc>
                  <a:txBody>
                    <a:bodyPr/>
                    <a:lstStyle/>
                    <a:p>
                      <a:r>
                        <a:rPr lang="de-DE" dirty="0" smtClean="0"/>
                        <a:t>Datapoint / </a:t>
                      </a:r>
                      <a:r>
                        <a:rPr lang="de-DE" dirty="0" err="1" smtClean="0"/>
                        <a:t>Timeseries</a:t>
                      </a:r>
                      <a:endParaRPr lang="de-DE" dirty="0"/>
                    </a:p>
                  </a:txBody>
                  <a:tcPr marL="91392" marR="91392">
                    <a:solidFill>
                      <a:srgbClr val="32A0A0"/>
                    </a:solidFill>
                  </a:tcPr>
                </a:tc>
              </a:tr>
              <a:tr h="1228595">
                <a:tc>
                  <a:txBody>
                    <a:bodyPr/>
                    <a:lstStyle/>
                    <a:p>
                      <a:pPr marL="285750" indent="-285750">
                        <a:buFont typeface="Arial" panose="020B0604020202020204" pitchFamily="34" charset="0"/>
                        <a:buChar char="•"/>
                      </a:pPr>
                      <a:r>
                        <a:rPr lang="en-US" sz="1600" dirty="0" smtClean="0"/>
                        <a:t>“Asset” is a logical representation of a machine or any device that can provide data to the</a:t>
                      </a:r>
                      <a:r>
                        <a:rPr lang="en-US" sz="1600" baseline="0" dirty="0" smtClean="0"/>
                        <a:t> system</a:t>
                      </a:r>
                    </a:p>
                    <a:p>
                      <a:pPr marL="0" indent="0">
                        <a:buFont typeface="Arial" panose="020B0604020202020204" pitchFamily="34" charset="0"/>
                        <a:buNone/>
                      </a:pPr>
                      <a:endParaRPr lang="en-US" sz="1600" baseline="0" dirty="0" smtClean="0"/>
                    </a:p>
                    <a:p>
                      <a:pPr marL="285750" indent="-285750">
                        <a:buFont typeface="Arial" panose="020B0604020202020204" pitchFamily="34" charset="0"/>
                        <a:buChar char="•"/>
                      </a:pPr>
                      <a:r>
                        <a:rPr lang="en-US" sz="1600" baseline="0" dirty="0" smtClean="0"/>
                        <a:t>Hierarchical relations possible</a:t>
                      </a:r>
                    </a:p>
                    <a:p>
                      <a:pPr marL="285750" indent="-285750">
                        <a:buFont typeface="Arial" panose="020B0604020202020204" pitchFamily="34" charset="0"/>
                        <a:buChar char="•"/>
                      </a:pPr>
                      <a:endParaRPr lang="en-US" sz="1600" baseline="0" dirty="0" smtClean="0"/>
                    </a:p>
                    <a:p>
                      <a:pPr marL="285750" indent="-285750">
                        <a:buFont typeface="Arial" panose="020B0604020202020204" pitchFamily="34" charset="0"/>
                        <a:buChar char="•"/>
                      </a:pPr>
                      <a:r>
                        <a:rPr lang="de-DE" sz="1600" dirty="0" smtClean="0"/>
                        <a:t>Data </a:t>
                      </a:r>
                      <a:r>
                        <a:rPr lang="de-DE" sz="1600" dirty="0" err="1" smtClean="0"/>
                        <a:t>sources</a:t>
                      </a:r>
                      <a:r>
                        <a:rPr lang="de-DE" sz="1600" dirty="0" smtClean="0"/>
                        <a:t>,</a:t>
                      </a:r>
                      <a:r>
                        <a:rPr lang="de-DE" sz="1600" baseline="0" dirty="0" smtClean="0"/>
                        <a:t> </a:t>
                      </a:r>
                      <a:r>
                        <a:rPr lang="de-DE" sz="1600" dirty="0" smtClean="0"/>
                        <a:t>e.g. </a:t>
                      </a:r>
                      <a:r>
                        <a:rPr lang="de-DE" sz="1600" dirty="0" err="1" smtClean="0"/>
                        <a:t>MindConnect</a:t>
                      </a:r>
                      <a:r>
                        <a:rPr lang="de-DE" sz="1600" dirty="0" smtClean="0"/>
                        <a:t> Elements, </a:t>
                      </a:r>
                      <a:r>
                        <a:rPr lang="de-DE" sz="1600" dirty="0" err="1" smtClean="0"/>
                        <a:t>are</a:t>
                      </a:r>
                      <a:r>
                        <a:rPr lang="de-DE" sz="1600" dirty="0" smtClean="0"/>
                        <a:t> </a:t>
                      </a:r>
                      <a:r>
                        <a:rPr lang="de-DE" sz="1600" dirty="0" err="1" smtClean="0"/>
                        <a:t>mapped</a:t>
                      </a:r>
                      <a:r>
                        <a:rPr lang="de-DE" sz="1600" dirty="0" smtClean="0"/>
                        <a:t> </a:t>
                      </a:r>
                      <a:r>
                        <a:rPr lang="de-DE" sz="1600" dirty="0" err="1" smtClean="0"/>
                        <a:t>to</a:t>
                      </a:r>
                      <a:r>
                        <a:rPr lang="de-DE" sz="1600" dirty="0" smtClean="0"/>
                        <a:t> Assets</a:t>
                      </a:r>
                      <a:endParaRPr lang="de-DE" sz="1600" dirty="0"/>
                    </a:p>
                  </a:txBody>
                  <a:tcPr marL="91392" marR="91392">
                    <a:solidFill>
                      <a:srgbClr val="E1E1D7"/>
                    </a:solidFill>
                  </a:tcPr>
                </a:tc>
                <a:tc>
                  <a:txBody>
                    <a:bodyPr/>
                    <a:lstStyle/>
                    <a:p>
                      <a:pPr marL="285750" indent="-285750">
                        <a:buFont typeface="Arial" panose="020B0604020202020204" pitchFamily="34" charset="0"/>
                        <a:buChar char="•"/>
                      </a:pPr>
                      <a:r>
                        <a:rPr lang="en-US" sz="1600" dirty="0" smtClean="0"/>
                        <a:t>“Aspect”</a:t>
                      </a:r>
                      <a:r>
                        <a:rPr lang="en-US" sz="1600" baseline="0" dirty="0" smtClean="0"/>
                        <a:t> contains</a:t>
                      </a:r>
                      <a:r>
                        <a:rPr lang="en-US" sz="1600" dirty="0" smtClean="0"/>
                        <a:t> summarized</a:t>
                      </a:r>
                      <a:r>
                        <a:rPr lang="en-US" sz="1600" baseline="0" dirty="0" smtClean="0"/>
                        <a:t> </a:t>
                      </a:r>
                      <a:r>
                        <a:rPr lang="en-US" sz="1600" dirty="0" smtClean="0"/>
                        <a:t>data points from data sources for a specific evaluations</a:t>
                      </a:r>
                    </a:p>
                    <a:p>
                      <a:pPr marL="0" indent="0">
                        <a:buFont typeface="Arial" panose="020B0604020202020204" pitchFamily="34" charset="0"/>
                        <a:buNone/>
                      </a:pPr>
                      <a:endParaRPr lang="en-US" sz="1600" dirty="0" smtClean="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smtClean="0"/>
                        <a:t>Group of </a:t>
                      </a:r>
                      <a:r>
                        <a:rPr lang="en-US" sz="1600" baseline="0" dirty="0" err="1" smtClean="0"/>
                        <a:t>datapoints</a:t>
                      </a:r>
                      <a:endParaRPr lang="en-US" sz="1600" dirty="0" smtClean="0"/>
                    </a:p>
                    <a:p>
                      <a:pPr marL="0" indent="0">
                        <a:buFont typeface="Arial" panose="020B0604020202020204" pitchFamily="34" charset="0"/>
                        <a:buNone/>
                      </a:pPr>
                      <a:endParaRPr lang="en-US" sz="1600" dirty="0" smtClean="0"/>
                    </a:p>
                    <a:p>
                      <a:pPr marL="285750" indent="-285750">
                        <a:buFont typeface="Arial" panose="020B0604020202020204" pitchFamily="34" charset="0"/>
                        <a:buChar char="•"/>
                      </a:pPr>
                      <a:r>
                        <a:rPr lang="en-US" sz="1600" dirty="0" smtClean="0"/>
                        <a:t>Aspect can</a:t>
                      </a:r>
                      <a:r>
                        <a:rPr lang="en-US" sz="1600" baseline="0" dirty="0" smtClean="0"/>
                        <a:t> define multiple variables with pre-defined units / data-types</a:t>
                      </a:r>
                    </a:p>
                  </a:txBody>
                  <a:tcPr marL="91392" marR="91392">
                    <a:solidFill>
                      <a:srgbClr val="E1E1D7"/>
                    </a:solidFill>
                  </a:tcPr>
                </a:tc>
                <a:tc>
                  <a:txBody>
                    <a:bodyPr/>
                    <a:lstStyle/>
                    <a:p>
                      <a:pPr marL="285750" indent="-285750">
                        <a:buFont typeface="Arial" panose="020B0604020202020204" pitchFamily="34" charset="0"/>
                        <a:buChar char="•"/>
                      </a:pPr>
                      <a:r>
                        <a:rPr lang="de-DE" sz="1600" dirty="0" err="1" smtClean="0"/>
                        <a:t>Contains</a:t>
                      </a:r>
                      <a:r>
                        <a:rPr lang="de-DE" sz="1600" dirty="0" smtClean="0"/>
                        <a:t> </a:t>
                      </a:r>
                      <a:r>
                        <a:rPr lang="de-DE" sz="1600" dirty="0" err="1" smtClean="0"/>
                        <a:t>historical</a:t>
                      </a:r>
                      <a:r>
                        <a:rPr lang="de-DE" sz="1600" baseline="0" dirty="0" smtClean="0"/>
                        <a:t> </a:t>
                      </a:r>
                      <a:r>
                        <a:rPr lang="de-DE" sz="1600" baseline="0" dirty="0" err="1" smtClean="0"/>
                        <a:t>data</a:t>
                      </a:r>
                      <a:r>
                        <a:rPr lang="de-DE" sz="1600" baseline="0" dirty="0" smtClean="0"/>
                        <a:t> </a:t>
                      </a:r>
                      <a:r>
                        <a:rPr lang="de-DE" sz="1600" baseline="0" dirty="0" err="1" smtClean="0"/>
                        <a:t>from</a:t>
                      </a:r>
                      <a:r>
                        <a:rPr lang="de-DE" sz="1600" baseline="0" dirty="0" smtClean="0"/>
                        <a:t> </a:t>
                      </a:r>
                      <a:r>
                        <a:rPr lang="de-DE" sz="1600" baseline="0" dirty="0" err="1" smtClean="0"/>
                        <a:t>assets</a:t>
                      </a:r>
                      <a:r>
                        <a:rPr lang="de-DE" sz="1600" baseline="0" dirty="0" smtClean="0"/>
                        <a:t> </a:t>
                      </a:r>
                      <a:r>
                        <a:rPr lang="de-DE" sz="1600" baseline="0" dirty="0" err="1" smtClean="0"/>
                        <a:t>as</a:t>
                      </a:r>
                      <a:r>
                        <a:rPr lang="de-DE" sz="1600" baseline="0" dirty="0" smtClean="0"/>
                        <a:t> </a:t>
                      </a:r>
                      <a:r>
                        <a:rPr lang="de-DE" sz="1600" baseline="0" dirty="0" err="1" smtClean="0"/>
                        <a:t>defined</a:t>
                      </a:r>
                      <a:r>
                        <a:rPr lang="de-DE" sz="1600" baseline="0" dirty="0" smtClean="0"/>
                        <a:t> </a:t>
                      </a:r>
                      <a:r>
                        <a:rPr lang="de-DE" sz="1600" baseline="0" dirty="0" err="1" smtClean="0"/>
                        <a:t>by</a:t>
                      </a:r>
                      <a:r>
                        <a:rPr lang="de-DE" sz="1600" baseline="0" dirty="0" smtClean="0"/>
                        <a:t> </a:t>
                      </a:r>
                      <a:r>
                        <a:rPr lang="de-DE" sz="1600" baseline="0" dirty="0" err="1" smtClean="0"/>
                        <a:t>aspects</a:t>
                      </a:r>
                      <a:endParaRPr lang="de-DE" sz="1600" baseline="0" dirty="0" smtClean="0"/>
                    </a:p>
                    <a:p>
                      <a:pPr marL="0" indent="0">
                        <a:buFont typeface="Arial" panose="020B0604020202020204" pitchFamily="34" charset="0"/>
                        <a:buNone/>
                      </a:pPr>
                      <a:endParaRPr lang="de-DE" sz="1600" dirty="0" smtClean="0"/>
                    </a:p>
                    <a:p>
                      <a:pPr marL="285750" indent="-285750">
                        <a:buFont typeface="Arial" panose="020B0604020202020204" pitchFamily="34" charset="0"/>
                        <a:buChar char="•"/>
                      </a:pPr>
                      <a:r>
                        <a:rPr lang="de-DE" sz="1600" dirty="0" err="1" smtClean="0"/>
                        <a:t>Timestamp</a:t>
                      </a:r>
                      <a:r>
                        <a:rPr lang="de-DE" sz="1600" dirty="0" smtClean="0"/>
                        <a:t> </a:t>
                      </a:r>
                      <a:r>
                        <a:rPr lang="de-DE" sz="1600" dirty="0" err="1" smtClean="0"/>
                        <a:t>format</a:t>
                      </a:r>
                      <a:r>
                        <a:rPr lang="de-DE" sz="1600" dirty="0" smtClean="0"/>
                        <a:t>: </a:t>
                      </a:r>
                      <a:r>
                        <a:rPr lang="de-DE" sz="1600" b="0" i="0" kern="1200" dirty="0" smtClean="0">
                          <a:solidFill>
                            <a:schemeClr val="dk1"/>
                          </a:solidFill>
                          <a:effectLst/>
                          <a:latin typeface="+mn-lt"/>
                          <a:ea typeface="+mn-ea"/>
                          <a:cs typeface="+mn-cs"/>
                        </a:rPr>
                        <a:t>ISO 8601</a:t>
                      </a:r>
                      <a:endParaRPr lang="de-DE" sz="1600" dirty="0"/>
                    </a:p>
                  </a:txBody>
                  <a:tcPr marL="91392" marR="91392">
                    <a:solidFill>
                      <a:srgbClr val="E1E1D7"/>
                    </a:solidFill>
                  </a:tcPr>
                </a:tc>
              </a:tr>
            </a:tbl>
          </a:graphicData>
        </a:graphic>
      </p:graphicFrame>
      <p:sp>
        <p:nvSpPr>
          <p:cNvPr id="5" name="Abgerundetes Rechteck 1"/>
          <p:cNvSpPr/>
          <p:nvPr/>
        </p:nvSpPr>
        <p:spPr>
          <a:xfrm>
            <a:off x="1309961" y="4669676"/>
            <a:ext cx="2339524" cy="55227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smtClean="0"/>
              <a:t>Asset</a:t>
            </a:r>
            <a:endParaRPr lang="de-DE" sz="1400" dirty="0"/>
          </a:p>
        </p:txBody>
      </p:sp>
      <p:sp>
        <p:nvSpPr>
          <p:cNvPr id="6" name="Abgerundetes Rechteck 2"/>
          <p:cNvSpPr/>
          <p:nvPr/>
        </p:nvSpPr>
        <p:spPr>
          <a:xfrm>
            <a:off x="5268339" y="4653136"/>
            <a:ext cx="1530053" cy="5650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err="1" smtClean="0"/>
              <a:t>Aspect</a:t>
            </a:r>
            <a:endParaRPr lang="de-DE" sz="1400" dirty="0"/>
          </a:p>
        </p:txBody>
      </p:sp>
      <p:sp>
        <p:nvSpPr>
          <p:cNvPr id="7" name="Abgerundetes Rechteck 3"/>
          <p:cNvSpPr/>
          <p:nvPr/>
        </p:nvSpPr>
        <p:spPr>
          <a:xfrm>
            <a:off x="8650953" y="4670944"/>
            <a:ext cx="1530053" cy="56507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err="1" smtClean="0"/>
              <a:t>Timeseries</a:t>
            </a:r>
            <a:endParaRPr lang="de-DE" sz="1400" dirty="0" smtClean="0"/>
          </a:p>
        </p:txBody>
      </p:sp>
      <p:cxnSp>
        <p:nvCxnSpPr>
          <p:cNvPr id="8" name="Gerade Verbindung 35"/>
          <p:cNvCxnSpPr>
            <a:stCxn id="5" idx="3"/>
            <a:endCxn id="6" idx="1"/>
          </p:cNvCxnSpPr>
          <p:nvPr/>
        </p:nvCxnSpPr>
        <p:spPr>
          <a:xfrm flipV="1">
            <a:off x="3649486" y="4935676"/>
            <a:ext cx="1618854" cy="10137"/>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7"/>
          <p:cNvCxnSpPr>
            <a:stCxn id="6" idx="3"/>
            <a:endCxn id="7" idx="1"/>
          </p:cNvCxnSpPr>
          <p:nvPr/>
        </p:nvCxnSpPr>
        <p:spPr>
          <a:xfrm>
            <a:off x="6798392" y="4935675"/>
            <a:ext cx="1852561" cy="17808"/>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Curved Connector 43"/>
          <p:cNvCxnSpPr>
            <a:stCxn id="5" idx="1"/>
            <a:endCxn id="5" idx="2"/>
          </p:cNvCxnSpPr>
          <p:nvPr/>
        </p:nvCxnSpPr>
        <p:spPr bwMode="auto">
          <a:xfrm rot="10800000" flipH="1" flipV="1">
            <a:off x="1309961" y="4945812"/>
            <a:ext cx="1169763" cy="276136"/>
          </a:xfrm>
          <a:prstGeom prst="bentConnector4">
            <a:avLst>
              <a:gd name="adj1" fmla="val -19532"/>
              <a:gd name="adj2" fmla="val 182785"/>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TextBox 2"/>
          <p:cNvSpPr txBox="1"/>
          <p:nvPr/>
        </p:nvSpPr>
        <p:spPr>
          <a:xfrm>
            <a:off x="3738286" y="4711930"/>
            <a:ext cx="124287" cy="241553"/>
          </a:xfrm>
          <a:prstGeom prst="rect">
            <a:avLst/>
          </a:prstGeom>
          <a:noFill/>
        </p:spPr>
        <p:txBody>
          <a:bodyPr wrap="none" lIns="0" tIns="0" rIns="0" bIns="0" rtlCol="0">
            <a:noAutofit/>
          </a:bodyPr>
          <a:lstStyle/>
          <a:p>
            <a:pPr>
              <a:lnSpc>
                <a:spcPct val="110000"/>
              </a:lnSpc>
              <a:spcBef>
                <a:spcPts val="0"/>
              </a:spcBef>
            </a:pPr>
            <a:r>
              <a:rPr lang="de-DE" sz="1200" dirty="0" smtClean="0">
                <a:solidFill>
                  <a:schemeClr val="tx1"/>
                </a:solidFill>
                <a:latin typeface="+mn-lt"/>
                <a:ea typeface="Arial Unicode MS" panose="020B0604020202020204" pitchFamily="34" charset="-128"/>
                <a:cs typeface="Arial Unicode MS" panose="020B0604020202020204" pitchFamily="34" charset="-128"/>
              </a:rPr>
              <a:t>1</a:t>
            </a:r>
          </a:p>
        </p:txBody>
      </p:sp>
      <p:sp>
        <p:nvSpPr>
          <p:cNvPr id="11" name="TextBox 10"/>
          <p:cNvSpPr txBox="1"/>
          <p:nvPr/>
        </p:nvSpPr>
        <p:spPr>
          <a:xfrm>
            <a:off x="4920158" y="4711930"/>
            <a:ext cx="270186" cy="241553"/>
          </a:xfrm>
          <a:prstGeom prst="rect">
            <a:avLst/>
          </a:prstGeom>
          <a:noFill/>
        </p:spPr>
        <p:txBody>
          <a:bodyPr wrap="none" lIns="0" tIns="0" rIns="0" bIns="0" rtlCol="0">
            <a:noAutofit/>
          </a:bodyPr>
          <a:lstStyle/>
          <a:p>
            <a:pPr>
              <a:lnSpc>
                <a:spcPct val="110000"/>
              </a:lnSpc>
              <a:spcBef>
                <a:spcPts val="0"/>
              </a:spcBef>
            </a:pPr>
            <a:r>
              <a:rPr lang="de-DE" sz="1200" dirty="0" smtClean="0">
                <a:ea typeface="Arial Unicode MS" panose="020B0604020202020204" pitchFamily="34" charset="-128"/>
                <a:cs typeface="Arial Unicode MS" panose="020B0604020202020204" pitchFamily="34" charset="-128"/>
              </a:rPr>
              <a:t>0..N</a:t>
            </a:r>
            <a:endParaRPr lang="de-DE" sz="12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extBox 11"/>
          <p:cNvSpPr txBox="1"/>
          <p:nvPr/>
        </p:nvSpPr>
        <p:spPr>
          <a:xfrm>
            <a:off x="8282153" y="4711930"/>
            <a:ext cx="270186" cy="241553"/>
          </a:xfrm>
          <a:prstGeom prst="rect">
            <a:avLst/>
          </a:prstGeom>
          <a:noFill/>
        </p:spPr>
        <p:txBody>
          <a:bodyPr wrap="none" lIns="0" tIns="0" rIns="0" bIns="0" rtlCol="0">
            <a:noAutofit/>
          </a:bodyPr>
          <a:lstStyle/>
          <a:p>
            <a:pPr>
              <a:lnSpc>
                <a:spcPct val="110000"/>
              </a:lnSpc>
              <a:spcBef>
                <a:spcPts val="0"/>
              </a:spcBef>
            </a:pPr>
            <a:r>
              <a:rPr lang="de-DE" sz="1200" dirty="0" smtClean="0">
                <a:ea typeface="Arial Unicode MS" panose="020B0604020202020204" pitchFamily="34" charset="-128"/>
                <a:cs typeface="Arial Unicode MS" panose="020B0604020202020204" pitchFamily="34" charset="-128"/>
              </a:rPr>
              <a:t>0..N</a:t>
            </a:r>
            <a:endParaRPr lang="de-DE" sz="12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extBox 12"/>
          <p:cNvSpPr txBox="1"/>
          <p:nvPr/>
        </p:nvSpPr>
        <p:spPr>
          <a:xfrm>
            <a:off x="6876387" y="4669676"/>
            <a:ext cx="124287" cy="241553"/>
          </a:xfrm>
          <a:prstGeom prst="rect">
            <a:avLst/>
          </a:prstGeom>
          <a:noFill/>
        </p:spPr>
        <p:txBody>
          <a:bodyPr wrap="none" lIns="0" tIns="0" rIns="0" bIns="0" rtlCol="0">
            <a:noAutofit/>
          </a:bodyPr>
          <a:lstStyle/>
          <a:p>
            <a:pPr>
              <a:lnSpc>
                <a:spcPct val="110000"/>
              </a:lnSpc>
              <a:spcBef>
                <a:spcPts val="0"/>
              </a:spcBef>
            </a:pPr>
            <a:r>
              <a:rPr lang="de-DE" sz="1200" dirty="0" smtClean="0">
                <a:solidFill>
                  <a:schemeClr val="tx1"/>
                </a:solidFill>
                <a:latin typeface="+mn-lt"/>
                <a:ea typeface="Arial Unicode MS" panose="020B0604020202020204" pitchFamily="34" charset="-128"/>
                <a:cs typeface="Arial Unicode MS" panose="020B0604020202020204" pitchFamily="34" charset="-128"/>
              </a:rPr>
              <a:t>1</a:t>
            </a:r>
          </a:p>
        </p:txBody>
      </p:sp>
      <p:sp>
        <p:nvSpPr>
          <p:cNvPr id="14" name="TextBox 13"/>
          <p:cNvSpPr txBox="1"/>
          <p:nvPr/>
        </p:nvSpPr>
        <p:spPr>
          <a:xfrm>
            <a:off x="2563319" y="5289803"/>
            <a:ext cx="124287" cy="241553"/>
          </a:xfrm>
          <a:prstGeom prst="rect">
            <a:avLst/>
          </a:prstGeom>
          <a:noFill/>
        </p:spPr>
        <p:txBody>
          <a:bodyPr wrap="none" lIns="0" tIns="0" rIns="0" bIns="0" rtlCol="0">
            <a:noAutofit/>
          </a:bodyPr>
          <a:lstStyle/>
          <a:p>
            <a:pPr>
              <a:lnSpc>
                <a:spcPct val="110000"/>
              </a:lnSpc>
              <a:spcBef>
                <a:spcPts val="0"/>
              </a:spcBef>
            </a:pPr>
            <a:r>
              <a:rPr lang="de-DE" sz="1200" dirty="0" smtClean="0">
                <a:solidFill>
                  <a:schemeClr val="tx1"/>
                </a:solidFill>
                <a:latin typeface="+mn-lt"/>
                <a:ea typeface="Arial Unicode MS" panose="020B0604020202020204" pitchFamily="34" charset="-128"/>
                <a:cs typeface="Arial Unicode MS" panose="020B0604020202020204" pitchFamily="34" charset="-128"/>
              </a:rPr>
              <a:t>1</a:t>
            </a:r>
          </a:p>
        </p:txBody>
      </p:sp>
      <p:sp>
        <p:nvSpPr>
          <p:cNvPr id="15" name="TextBox 14"/>
          <p:cNvSpPr txBox="1"/>
          <p:nvPr/>
        </p:nvSpPr>
        <p:spPr>
          <a:xfrm>
            <a:off x="895702" y="4691150"/>
            <a:ext cx="270186" cy="241553"/>
          </a:xfrm>
          <a:prstGeom prst="rect">
            <a:avLst/>
          </a:prstGeom>
          <a:noFill/>
        </p:spPr>
        <p:txBody>
          <a:bodyPr wrap="none" lIns="0" tIns="0" rIns="0" bIns="0" rtlCol="0">
            <a:noAutofit/>
          </a:bodyPr>
          <a:lstStyle/>
          <a:p>
            <a:pPr>
              <a:lnSpc>
                <a:spcPct val="110000"/>
              </a:lnSpc>
              <a:spcBef>
                <a:spcPts val="0"/>
              </a:spcBef>
            </a:pPr>
            <a:r>
              <a:rPr lang="de-DE" sz="1200" dirty="0">
                <a:ea typeface="Arial Unicode MS" panose="020B0604020202020204" pitchFamily="34" charset="-128"/>
                <a:cs typeface="Arial Unicode MS" panose="020B0604020202020204" pitchFamily="34" charset="-128"/>
              </a:rPr>
              <a:t>1</a:t>
            </a:r>
            <a:r>
              <a:rPr lang="de-DE" sz="1200" dirty="0" smtClean="0">
                <a:ea typeface="Arial Unicode MS" panose="020B0604020202020204" pitchFamily="34" charset="-128"/>
                <a:cs typeface="Arial Unicode MS" panose="020B0604020202020204" pitchFamily="34" charset="-128"/>
              </a:rPr>
              <a:t>..N</a:t>
            </a:r>
            <a:endParaRPr lang="de-DE" sz="1200" dirty="0" smtClean="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118442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4" y="0"/>
            <a:ext cx="12185653" cy="6858000"/>
          </a:xfrm>
          <a:prstGeom prst="rect">
            <a:avLst/>
          </a:prstGeom>
        </p:spPr>
      </p:pic>
      <p:sp>
        <p:nvSpPr>
          <p:cNvPr id="8" name="TextBox 7"/>
          <p:cNvSpPr txBox="1"/>
          <p:nvPr/>
        </p:nvSpPr>
        <p:spPr>
          <a:xfrm>
            <a:off x="698151" y="4575690"/>
            <a:ext cx="4796838" cy="1200329"/>
          </a:xfrm>
          <a:prstGeom prst="rect">
            <a:avLst/>
          </a:prstGeom>
          <a:noFill/>
        </p:spPr>
        <p:txBody>
          <a:bodyPr wrap="square" rtlCol="0" anchor="ctr">
            <a:spAutoFit/>
          </a:bodyPr>
          <a:lstStyle/>
          <a:p>
            <a:r>
              <a:rPr lang="en-US" sz="2400" b="1" spc="-70" dirty="0">
                <a:latin typeface="Siemens Sans" charset="0"/>
                <a:ea typeface="Siemens Sans" charset="0"/>
                <a:cs typeface="Siemens Sans" charset="0"/>
              </a:rPr>
              <a:t>The </a:t>
            </a:r>
            <a:r>
              <a:rPr lang="en-US" sz="2400" b="1" spc="-70" dirty="0" smtClean="0">
                <a:latin typeface="Siemens Sans" charset="0"/>
                <a:ea typeface="Siemens Sans" charset="0"/>
                <a:cs typeface="Siemens Sans" charset="0"/>
              </a:rPr>
              <a:t>Asset Manager offers </a:t>
            </a:r>
            <a:r>
              <a:rPr lang="en-US" sz="2400" b="1" spc="-70" dirty="0">
                <a:latin typeface="Siemens Sans" charset="0"/>
                <a:ea typeface="Siemens Sans" charset="0"/>
                <a:cs typeface="Siemens Sans" charset="0"/>
              </a:rPr>
              <a:t>the means </a:t>
            </a:r>
            <a:r>
              <a:rPr lang="en-US" sz="2400" b="1" spc="-70" dirty="0" smtClean="0">
                <a:latin typeface="Siemens Sans" charset="0"/>
                <a:ea typeface="Siemens Sans" charset="0"/>
                <a:cs typeface="Siemens Sans" charset="0"/>
              </a:rPr>
              <a:t>to configure Assets</a:t>
            </a:r>
            <a:r>
              <a:rPr lang="en-US" sz="2400" b="1" spc="-70" dirty="0">
                <a:latin typeface="Siemens Sans" charset="0"/>
                <a:ea typeface="Siemens Sans" charset="0"/>
                <a:cs typeface="Siemens Sans" charset="0"/>
              </a:rPr>
              <a:t>, </a:t>
            </a:r>
            <a:r>
              <a:rPr lang="en-US" sz="2400" b="1" spc="-70" dirty="0" smtClean="0">
                <a:latin typeface="Siemens Sans" charset="0"/>
                <a:ea typeface="Siemens Sans" charset="0"/>
                <a:cs typeface="Siemens Sans" charset="0"/>
              </a:rPr>
              <a:t>Asset type and Aspect type</a:t>
            </a:r>
            <a:endParaRPr lang="en-US" sz="2400" b="1" spc="-70" dirty="0">
              <a:solidFill>
                <a:schemeClr val="tx1"/>
              </a:solidFill>
              <a:latin typeface="Siemens Sans" charset="0"/>
              <a:ea typeface="Siemens Sans" charset="0"/>
              <a:cs typeface="Siemens Sans" charset="0"/>
            </a:endParaRPr>
          </a:p>
        </p:txBody>
      </p:sp>
      <p:sp>
        <p:nvSpPr>
          <p:cNvPr id="9" name="TextBox 8"/>
          <p:cNvSpPr txBox="1"/>
          <p:nvPr/>
        </p:nvSpPr>
        <p:spPr>
          <a:xfrm>
            <a:off x="483242" y="1699457"/>
            <a:ext cx="7136890" cy="1461939"/>
          </a:xfrm>
          <a:prstGeom prst="rect">
            <a:avLst/>
          </a:prstGeom>
          <a:noFill/>
        </p:spPr>
        <p:txBody>
          <a:bodyPr wrap="none" rtlCol="0">
            <a:spAutoFit/>
          </a:bodyPr>
          <a:lstStyle/>
          <a:p>
            <a:pPr algn="ctr"/>
            <a:r>
              <a:rPr lang="en-US" sz="8900" b="1" spc="-700" dirty="0" smtClean="0">
                <a:solidFill>
                  <a:schemeClr val="bg1"/>
                </a:solidFill>
                <a:latin typeface="+mn-lt"/>
                <a:ea typeface="Siemens Sans Black" charset="0"/>
                <a:cs typeface="Siemens Sans Black" charset="0"/>
              </a:rPr>
              <a:t>Asset Manager</a:t>
            </a:r>
            <a:endParaRPr lang="en-US" sz="8900" b="1" spc="-700" dirty="0">
              <a:solidFill>
                <a:schemeClr val="bg1"/>
              </a:solidFill>
              <a:latin typeface="+mn-lt"/>
              <a:ea typeface="Siemens Sans Black" charset="0"/>
              <a:cs typeface="Siemens Sans Black"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2683" y="193783"/>
            <a:ext cx="1802461" cy="762000"/>
          </a:xfrm>
          <a:prstGeom prst="rect">
            <a:avLst/>
          </a:prstGeom>
        </p:spPr>
      </p:pic>
    </p:spTree>
    <p:extLst>
      <p:ext uri="{BB962C8B-B14F-4D97-AF65-F5344CB8AC3E}">
        <p14:creationId xmlns:p14="http://schemas.microsoft.com/office/powerpoint/2010/main" val="19637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leichschenkliges Dreieck 5"/>
          <p:cNvSpPr/>
          <p:nvPr/>
        </p:nvSpPr>
        <p:spPr bwMode="auto">
          <a:xfrm rot="5400000">
            <a:off x="6394488" y="3604930"/>
            <a:ext cx="3895874" cy="337618"/>
          </a:xfrm>
          <a:prstGeom prst="triangle">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9" name="Titel 4"/>
          <p:cNvSpPr>
            <a:spLocks noGrp="1"/>
          </p:cNvSpPr>
          <p:nvPr>
            <p:ph type="title"/>
          </p:nvPr>
        </p:nvSpPr>
        <p:spPr>
          <a:xfrm>
            <a:off x="0" y="0"/>
            <a:ext cx="12192000" cy="1440000"/>
          </a:xfrm>
        </p:spPr>
        <p:txBody>
          <a:bodyPr/>
          <a:lstStyle/>
          <a:p>
            <a:r>
              <a:rPr lang="en-US" dirty="0" smtClean="0">
                <a:latin typeface="+mn-lt"/>
              </a:rPr>
              <a:t>MindSphere 3.0</a:t>
            </a:r>
            <a:br>
              <a:rPr lang="en-US" dirty="0" smtClean="0">
                <a:latin typeface="+mn-lt"/>
              </a:rPr>
            </a:br>
            <a:r>
              <a:rPr lang="en-US" b="0" dirty="0" smtClean="0">
                <a:latin typeface="+mn-lt"/>
              </a:rPr>
              <a:t>Asset Manager</a:t>
            </a:r>
            <a:endParaRPr lang="en-US" b="0" dirty="0">
              <a:latin typeface="+mn-lt"/>
            </a:endParaRPr>
          </a:p>
        </p:txBody>
      </p:sp>
      <p:sp>
        <p:nvSpPr>
          <p:cNvPr id="4" name="Textfeld 2"/>
          <p:cNvSpPr txBox="1"/>
          <p:nvPr/>
        </p:nvSpPr>
        <p:spPr>
          <a:xfrm>
            <a:off x="8511234" y="1848065"/>
            <a:ext cx="3528366" cy="3813464"/>
          </a:xfrm>
          <a:prstGeom prst="rect">
            <a:avLst/>
          </a:prstGeom>
          <a:solidFill>
            <a:schemeClr val="bg1"/>
          </a:solidFill>
        </p:spPr>
        <p:txBody>
          <a:bodyPr wrap="square" lIns="180000" tIns="72000" rIns="0" bIns="0" rtlCol="0">
            <a:noAutofit/>
          </a:bodyPr>
          <a:lstStyle/>
          <a:p>
            <a:pPr>
              <a:lnSpc>
                <a:spcPct val="110000"/>
              </a:lnSpc>
            </a:pPr>
            <a:r>
              <a:rPr lang="en-US" sz="1600" b="1" dirty="0">
                <a:ea typeface="Arial Unicode MS" panose="020B0604020202020204" pitchFamily="34" charset="-128"/>
                <a:cs typeface="Arial Unicode MS" panose="020B0604020202020204" pitchFamily="34" charset="-128"/>
              </a:rPr>
              <a:t>IoT Data Modeler is </a:t>
            </a:r>
            <a:r>
              <a:rPr lang="en-US" sz="1600" b="1" dirty="0" smtClean="0">
                <a:ea typeface="Arial Unicode MS" panose="020B0604020202020204" pitchFamily="34" charset="-128"/>
                <a:cs typeface="Arial Unicode MS" panose="020B0604020202020204" pitchFamily="34" charset="-128"/>
              </a:rPr>
              <a:t>replaced by Asset Manager.</a:t>
            </a:r>
          </a:p>
          <a:p>
            <a:pPr>
              <a:lnSpc>
                <a:spcPct val="110000"/>
              </a:lnSpc>
            </a:pPr>
            <a:endParaRPr lang="en-US" sz="1600" dirty="0" smtClean="0">
              <a:ea typeface="Arial Unicode MS" panose="020B0604020202020204" pitchFamily="34" charset="-128"/>
              <a:cs typeface="Arial Unicode MS" panose="020B0604020202020204" pitchFamily="34" charset="-128"/>
            </a:endParaRPr>
          </a:p>
          <a:p>
            <a:r>
              <a:rPr lang="en-US" sz="1600" dirty="0" smtClean="0"/>
              <a:t>• </a:t>
            </a:r>
            <a:r>
              <a:rPr lang="en-US" sz="1600" b="1" dirty="0" smtClean="0"/>
              <a:t>Asset:</a:t>
            </a:r>
            <a:r>
              <a:rPr lang="en-US" sz="1600" dirty="0" smtClean="0"/>
              <a:t> assets </a:t>
            </a:r>
            <a:r>
              <a:rPr lang="en-US" sz="1600" dirty="0"/>
              <a:t>can be created, </a:t>
            </a:r>
            <a:r>
              <a:rPr lang="en-US" sz="1600" dirty="0" err="1"/>
              <a:t>onboarded</a:t>
            </a:r>
            <a:r>
              <a:rPr lang="en-US" sz="1600" dirty="0"/>
              <a:t>, modified, cloned, moved, deleted or </a:t>
            </a:r>
            <a:r>
              <a:rPr lang="en-US" sz="1600" dirty="0" err="1"/>
              <a:t>offboarded</a:t>
            </a:r>
            <a:r>
              <a:rPr lang="en-US" sz="1600" dirty="0"/>
              <a:t>.</a:t>
            </a:r>
          </a:p>
          <a:p>
            <a:r>
              <a:rPr lang="en-US" sz="1600" dirty="0"/>
              <a:t>• </a:t>
            </a:r>
            <a:r>
              <a:rPr lang="en-US" sz="1600" b="1" dirty="0" smtClean="0"/>
              <a:t>Assets Types: </a:t>
            </a:r>
            <a:r>
              <a:rPr lang="en-US" sz="1600" dirty="0"/>
              <a:t>administration </a:t>
            </a:r>
            <a:r>
              <a:rPr lang="en-US" sz="1600" dirty="0" smtClean="0"/>
              <a:t>of Assets Types/Templates.</a:t>
            </a:r>
            <a:endParaRPr lang="en-US" sz="1600" dirty="0"/>
          </a:p>
          <a:p>
            <a:r>
              <a:rPr lang="en-US" sz="1600" dirty="0"/>
              <a:t>• </a:t>
            </a:r>
            <a:r>
              <a:rPr lang="en-US" sz="1600" b="1" dirty="0" smtClean="0"/>
              <a:t>Aspect Types: </a:t>
            </a:r>
            <a:r>
              <a:rPr lang="en-US" sz="1600" dirty="0"/>
              <a:t>administration </a:t>
            </a:r>
            <a:r>
              <a:rPr lang="en-US" sz="1600" dirty="0" smtClean="0"/>
              <a:t>of Aspect Types/Templates</a:t>
            </a:r>
            <a:r>
              <a:rPr lang="en-US" sz="1600" dirty="0"/>
              <a:t>.</a:t>
            </a:r>
            <a:endParaRPr lang="en-US" sz="1600" b="1" dirty="0">
              <a:ea typeface="Arial Unicode MS" panose="020B0604020202020204" pitchFamily="34" charset="-128"/>
              <a:cs typeface="Arial Unicode MS" panose="020B0604020202020204" pitchFamily="34" charset="-128"/>
            </a:endParaRPr>
          </a:p>
        </p:txBody>
      </p:sp>
      <p:pic>
        <p:nvPicPr>
          <p:cNvPr id="2" name="Picture 1"/>
          <p:cNvPicPr>
            <a:picLocks noChangeAspect="1"/>
          </p:cNvPicPr>
          <p:nvPr/>
        </p:nvPicPr>
        <p:blipFill>
          <a:blip r:embed="rId3"/>
          <a:stretch>
            <a:fillRect/>
          </a:stretch>
        </p:blipFill>
        <p:spPr>
          <a:xfrm>
            <a:off x="106248" y="1885950"/>
            <a:ext cx="8067368" cy="3775579"/>
          </a:xfrm>
          <a:prstGeom prst="rect">
            <a:avLst/>
          </a:prstGeom>
          <a:ln w="9525">
            <a:solidFill>
              <a:schemeClr val="tx1"/>
            </a:solidFill>
            <a:miter lim="800000"/>
            <a:headEnd/>
            <a:tailEnd/>
          </a:ln>
          <a:effectLst>
            <a:outerShdw dist="35921" dir="2700000" algn="ctr" rotWithShape="0">
              <a:schemeClr val="bg2"/>
            </a:outerShdw>
          </a:effectLst>
        </p:spPr>
      </p:pic>
    </p:spTree>
    <p:extLst>
      <p:ext uri="{BB962C8B-B14F-4D97-AF65-F5344CB8AC3E}">
        <p14:creationId xmlns:p14="http://schemas.microsoft.com/office/powerpoint/2010/main" val="360139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3174" y="992"/>
            <a:ext cx="12185653"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3431" y="994"/>
            <a:ext cx="7445396" cy="6856017"/>
          </a:xfrm>
          <a:prstGeom prst="rect">
            <a:avLst/>
          </a:prstGeom>
        </p:spPr>
      </p:pic>
      <p:sp>
        <p:nvSpPr>
          <p:cNvPr id="9" name="Titel 6"/>
          <p:cNvSpPr txBox="1">
            <a:spLocks/>
          </p:cNvSpPr>
          <p:nvPr/>
        </p:nvSpPr>
        <p:spPr bwMode="gray">
          <a:xfrm>
            <a:off x="629910" y="4419624"/>
            <a:ext cx="929314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en-US" sz="3198" kern="0" dirty="0">
                <a:solidFill>
                  <a:schemeClr val="tx1"/>
                </a:solidFill>
              </a:rPr>
              <a:t>Architecture &amp; </a:t>
            </a:r>
            <a:r>
              <a:rPr lang="en-US" sz="3198" kern="0" dirty="0" smtClean="0">
                <a:solidFill>
                  <a:schemeClr val="tx1"/>
                </a:solidFill>
              </a:rPr>
              <a:t>API</a:t>
            </a: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75794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MindSphere 3.0</a:t>
            </a:r>
            <a:br>
              <a:rPr lang="en-US" dirty="0"/>
            </a:br>
            <a:r>
              <a:rPr lang="en-US" b="0" dirty="0"/>
              <a:t>Asset Manager</a:t>
            </a:r>
            <a:endParaRPr lang="de-DE" dirty="0"/>
          </a:p>
        </p:txBody>
      </p:sp>
      <p:sp>
        <p:nvSpPr>
          <p:cNvPr id="3" name="Rectangle 2"/>
          <p:cNvSpPr/>
          <p:nvPr/>
        </p:nvSpPr>
        <p:spPr>
          <a:xfrm>
            <a:off x="561278" y="1594624"/>
            <a:ext cx="10155044" cy="2308324"/>
          </a:xfrm>
          <a:prstGeom prst="rect">
            <a:avLst/>
          </a:prstGeom>
        </p:spPr>
        <p:txBody>
          <a:bodyPr wrap="square">
            <a:spAutoFit/>
          </a:bodyPr>
          <a:lstStyle/>
          <a:p>
            <a:r>
              <a:rPr lang="en-US" b="1" dirty="0">
                <a:latin typeface="Siemens Sans regular"/>
              </a:rPr>
              <a:t>Assets</a:t>
            </a:r>
            <a:r>
              <a:rPr lang="en-US" dirty="0">
                <a:latin typeface="Siemens Sans regular"/>
              </a:rPr>
              <a:t/>
            </a:r>
            <a:br>
              <a:rPr lang="en-US" dirty="0">
                <a:latin typeface="Siemens Sans regular"/>
              </a:rPr>
            </a:br>
            <a:r>
              <a:rPr lang="en-US" dirty="0">
                <a:latin typeface="Siemens Sans regular"/>
              </a:rPr>
              <a:t>Creates an asset in the three main topics: device types, agent types and hierarchy types. You can configure, read and manage an asset or the root asset. An asset is accessed by its ID</a:t>
            </a:r>
            <a:r>
              <a:rPr lang="en-US" dirty="0" smtClean="0">
                <a:latin typeface="Siemens Sans regular"/>
              </a:rPr>
              <a:t>.</a:t>
            </a:r>
          </a:p>
          <a:p>
            <a:pPr>
              <a:buFont typeface="Arial" panose="020B0604020202020204" pitchFamily="34" charset="0"/>
              <a:buChar char="•"/>
            </a:pPr>
            <a:endParaRPr lang="en-US" dirty="0">
              <a:latin typeface="Siemens Sans regular"/>
            </a:endParaRPr>
          </a:p>
          <a:p>
            <a:r>
              <a:rPr lang="en-US" b="1" dirty="0">
                <a:latin typeface="Siemens Sans regular"/>
              </a:rPr>
              <a:t>Aspects</a:t>
            </a:r>
            <a:r>
              <a:rPr lang="en-US" dirty="0">
                <a:latin typeface="Siemens Sans regular"/>
              </a:rPr>
              <a:t/>
            </a:r>
            <a:br>
              <a:rPr lang="en-US" dirty="0">
                <a:latin typeface="Siemens Sans regular"/>
              </a:rPr>
            </a:br>
            <a:r>
              <a:rPr lang="en-US" dirty="0">
                <a:latin typeface="Siemens Sans regular"/>
              </a:rPr>
              <a:t>You can manage all aspects of an asset. An aspect is the representation of the data sources of an agent. The measured time series data are stored for aspects. An aspect can contain multiple variables.</a:t>
            </a:r>
            <a:endParaRPr lang="en-US" b="0" i="0" dirty="0">
              <a:effectLst/>
              <a:latin typeface="Siemens Sans regular"/>
            </a:endParaRPr>
          </a:p>
        </p:txBody>
      </p:sp>
    </p:spTree>
    <p:extLst>
      <p:ext uri="{BB962C8B-B14F-4D97-AF65-F5344CB8AC3E}">
        <p14:creationId xmlns:p14="http://schemas.microsoft.com/office/powerpoint/2010/main" val="14611437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351815" y="4990974"/>
            <a:ext cx="2830788" cy="1281543"/>
          </a:xfrm>
          <a:prstGeom prst="rect">
            <a:avLst/>
          </a:prstGeom>
        </p:spPr>
      </p:pic>
      <p:pic>
        <p:nvPicPr>
          <p:cNvPr id="115" name="Picture 114"/>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3234959" y="5028578"/>
            <a:ext cx="2830788" cy="1281543"/>
          </a:xfrm>
          <a:prstGeom prst="rect">
            <a:avLst/>
          </a:prstGeom>
        </p:spPr>
      </p:pic>
      <p:sp>
        <p:nvSpPr>
          <p:cNvPr id="2" name="Title 1"/>
          <p:cNvSpPr>
            <a:spLocks noGrp="1"/>
          </p:cNvSpPr>
          <p:nvPr>
            <p:ph type="title"/>
          </p:nvPr>
        </p:nvSpPr>
        <p:spPr/>
        <p:txBody>
          <a:bodyPr/>
          <a:lstStyle/>
          <a:p>
            <a:r>
              <a:rPr lang="en-US" dirty="0"/>
              <a:t>MindSphere 3.0</a:t>
            </a:r>
            <a:br>
              <a:rPr lang="en-US" dirty="0"/>
            </a:br>
            <a:r>
              <a:rPr lang="en-US" b="0" dirty="0"/>
              <a:t>Asset </a:t>
            </a:r>
            <a:r>
              <a:rPr lang="en-US" b="0" dirty="0" smtClean="0"/>
              <a:t>and Hierarchy</a:t>
            </a:r>
            <a:endParaRPr lang="de-DE" dirty="0"/>
          </a:p>
        </p:txBody>
      </p:sp>
      <p:sp>
        <p:nvSpPr>
          <p:cNvPr id="3" name="Rectangle 2"/>
          <p:cNvSpPr/>
          <p:nvPr/>
        </p:nvSpPr>
        <p:spPr bwMode="auto">
          <a:xfrm>
            <a:off x="5832219" y="1299911"/>
            <a:ext cx="1441146" cy="648079"/>
          </a:xfrm>
          <a:prstGeom prst="rect">
            <a:avLst/>
          </a:prstGeom>
          <a:solidFill>
            <a:schemeClr val="bg2"/>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BasicAsset</a:t>
            </a:r>
            <a:endParaRPr lang="de-DE" sz="1200" dirty="0">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1088482" y="2786319"/>
            <a:ext cx="1260369"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BasicHierarchy</a:t>
            </a:r>
            <a:endParaRPr lang="de-DE" sz="1200" dirty="0">
              <a:ea typeface="Arial Unicode MS" panose="020B0604020202020204" pitchFamily="34" charset="-128"/>
              <a:cs typeface="Arial Unicode MS" panose="020B0604020202020204" pitchFamily="34" charset="-128"/>
            </a:endParaRPr>
          </a:p>
        </p:txBody>
      </p:sp>
      <p:cxnSp>
        <p:nvCxnSpPr>
          <p:cNvPr id="7" name="Elbow Connector 6"/>
          <p:cNvCxnSpPr>
            <a:stCxn id="3" idx="2"/>
            <a:endCxn id="4" idx="0"/>
          </p:cNvCxnSpPr>
          <p:nvPr/>
        </p:nvCxnSpPr>
        <p:spPr bwMode="auto">
          <a:xfrm rot="5400000">
            <a:off x="3716566" y="-49908"/>
            <a:ext cx="838329" cy="4834125"/>
          </a:xfrm>
          <a:prstGeom prst="bentConnector3">
            <a:avLst>
              <a:gd name="adj1" fmla="val 50000"/>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Elbow Connector 8"/>
          <p:cNvCxnSpPr>
            <a:stCxn id="3" idx="2"/>
            <a:endCxn id="5" idx="0"/>
          </p:cNvCxnSpPr>
          <p:nvPr/>
        </p:nvCxnSpPr>
        <p:spPr bwMode="auto">
          <a:xfrm rot="16200000" flipH="1">
            <a:off x="6139978" y="2360803"/>
            <a:ext cx="825629" cy="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 name="Rectangle 10"/>
          <p:cNvSpPr/>
          <p:nvPr/>
        </p:nvSpPr>
        <p:spPr bwMode="auto">
          <a:xfrm>
            <a:off x="96604" y="3950281"/>
            <a:ext cx="1292174"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RootHierarchy</a:t>
            </a:r>
            <a:endParaRPr lang="de-DE" sz="12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2639671" y="4767820"/>
            <a:ext cx="1010374"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BasicArea</a:t>
            </a:r>
            <a:endParaRPr lang="de-DE" sz="12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1524585" y="4755315"/>
            <a:ext cx="1010374"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BasicSite</a:t>
            </a:r>
            <a:endParaRPr lang="de-DE" sz="12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42254" y="4767820"/>
            <a:ext cx="1386271"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BasicEnterprise</a:t>
            </a:r>
            <a:endParaRPr lang="de-DE" sz="12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4133292" y="4755317"/>
            <a:ext cx="1252514"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Nano</a:t>
            </a:r>
          </a:p>
        </p:txBody>
      </p:sp>
      <p:sp>
        <p:nvSpPr>
          <p:cNvPr id="17" name="Rectangle 16"/>
          <p:cNvSpPr/>
          <p:nvPr/>
        </p:nvSpPr>
        <p:spPr bwMode="auto">
          <a:xfrm>
            <a:off x="5484218" y="4767812"/>
            <a:ext cx="1195107"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IoT2040</a:t>
            </a:r>
          </a:p>
        </p:txBody>
      </p:sp>
      <p:sp>
        <p:nvSpPr>
          <p:cNvPr id="18" name="Rectangle 17"/>
          <p:cNvSpPr/>
          <p:nvPr/>
        </p:nvSpPr>
        <p:spPr bwMode="auto">
          <a:xfrm>
            <a:off x="6777737" y="4755316"/>
            <a:ext cx="1172874"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FB 1500</a:t>
            </a:r>
          </a:p>
        </p:txBody>
      </p:sp>
      <p:sp>
        <p:nvSpPr>
          <p:cNvPr id="19" name="Rectangle 18"/>
          <p:cNvSpPr/>
          <p:nvPr/>
        </p:nvSpPr>
        <p:spPr bwMode="auto">
          <a:xfrm>
            <a:off x="9342540" y="4767812"/>
            <a:ext cx="1227156"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Integration</a:t>
            </a:r>
          </a:p>
        </p:txBody>
      </p:sp>
      <p:sp>
        <p:nvSpPr>
          <p:cNvPr id="20" name="Rectangle 19"/>
          <p:cNvSpPr/>
          <p:nvPr/>
        </p:nvSpPr>
        <p:spPr bwMode="auto">
          <a:xfrm>
            <a:off x="8049023" y="4755315"/>
            <a:ext cx="1195105"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LIB</a:t>
            </a:r>
          </a:p>
        </p:txBody>
      </p:sp>
      <p:cxnSp>
        <p:nvCxnSpPr>
          <p:cNvPr id="22" name="Elbow Connector 21"/>
          <p:cNvCxnSpPr>
            <a:stCxn id="3" idx="2"/>
            <a:endCxn id="21" idx="0"/>
          </p:cNvCxnSpPr>
          <p:nvPr/>
        </p:nvCxnSpPr>
        <p:spPr bwMode="auto">
          <a:xfrm rot="16200000" flipH="1">
            <a:off x="8228067" y="272715"/>
            <a:ext cx="825629" cy="4176178"/>
          </a:xfrm>
          <a:prstGeom prst="bentConnector3">
            <a:avLst>
              <a:gd name="adj1" fmla="val 50000"/>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Elbow Connector 32"/>
          <p:cNvCxnSpPr>
            <a:stCxn id="4" idx="2"/>
            <a:endCxn id="11" idx="0"/>
          </p:cNvCxnSpPr>
          <p:nvPr/>
        </p:nvCxnSpPr>
        <p:spPr bwMode="auto">
          <a:xfrm rot="5400000">
            <a:off x="909465" y="3141078"/>
            <a:ext cx="642429" cy="975976"/>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Elbow Connector 34"/>
          <p:cNvCxnSpPr>
            <a:stCxn id="11" idx="2"/>
            <a:endCxn id="14" idx="0"/>
          </p:cNvCxnSpPr>
          <p:nvPr/>
        </p:nvCxnSpPr>
        <p:spPr bwMode="auto">
          <a:xfrm rot="5400000">
            <a:off x="591038" y="4616167"/>
            <a:ext cx="296006" cy="730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Elbow Connector 38"/>
          <p:cNvCxnSpPr>
            <a:stCxn id="4" idx="2"/>
            <a:endCxn id="13" idx="0"/>
          </p:cNvCxnSpPr>
          <p:nvPr/>
        </p:nvCxnSpPr>
        <p:spPr bwMode="auto">
          <a:xfrm rot="16200000" flipH="1">
            <a:off x="1150488" y="3876030"/>
            <a:ext cx="1447463" cy="311105"/>
          </a:xfrm>
          <a:prstGeom prst="bentConnector3">
            <a:avLst>
              <a:gd name="adj1" fmla="val 22266"/>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Elbow Connector 40"/>
          <p:cNvCxnSpPr>
            <a:stCxn id="4" idx="2"/>
            <a:endCxn id="12" idx="0"/>
          </p:cNvCxnSpPr>
          <p:nvPr/>
        </p:nvCxnSpPr>
        <p:spPr bwMode="auto">
          <a:xfrm rot="16200000" flipH="1">
            <a:off x="1701778" y="3324740"/>
            <a:ext cx="1459968" cy="1426191"/>
          </a:xfrm>
          <a:prstGeom prst="bentConnector3">
            <a:avLst>
              <a:gd name="adj1" fmla="val 2250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Elbow Connector 52"/>
          <p:cNvCxnSpPr>
            <a:stCxn id="5" idx="2"/>
            <a:endCxn id="17" idx="0"/>
          </p:cNvCxnSpPr>
          <p:nvPr/>
        </p:nvCxnSpPr>
        <p:spPr bwMode="auto">
          <a:xfrm rot="5400000">
            <a:off x="5580953" y="3795972"/>
            <a:ext cx="1472660" cy="47102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Elbow Connector 54"/>
          <p:cNvCxnSpPr>
            <a:stCxn id="5" idx="2"/>
            <a:endCxn id="18" idx="0"/>
          </p:cNvCxnSpPr>
          <p:nvPr/>
        </p:nvCxnSpPr>
        <p:spPr bwMode="auto">
          <a:xfrm rot="16200000" flipH="1">
            <a:off x="6228401" y="3619543"/>
            <a:ext cx="1460164" cy="81138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Elbow Connector 56"/>
          <p:cNvCxnSpPr>
            <a:stCxn id="5" idx="2"/>
            <a:endCxn id="20" idx="0"/>
          </p:cNvCxnSpPr>
          <p:nvPr/>
        </p:nvCxnSpPr>
        <p:spPr bwMode="auto">
          <a:xfrm rot="16200000" flipH="1">
            <a:off x="6869603" y="2978341"/>
            <a:ext cx="1460163" cy="2093783"/>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Elbow Connector 58"/>
          <p:cNvCxnSpPr>
            <a:stCxn id="5" idx="2"/>
            <a:endCxn id="15" idx="0"/>
          </p:cNvCxnSpPr>
          <p:nvPr/>
        </p:nvCxnSpPr>
        <p:spPr bwMode="auto">
          <a:xfrm rot="5400000">
            <a:off x="4926089" y="3128612"/>
            <a:ext cx="1460165" cy="1793244"/>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Elbow Connector 60"/>
          <p:cNvCxnSpPr>
            <a:stCxn id="5" idx="2"/>
            <a:endCxn id="19" idx="0"/>
          </p:cNvCxnSpPr>
          <p:nvPr/>
        </p:nvCxnSpPr>
        <p:spPr bwMode="auto">
          <a:xfrm rot="16200000" flipH="1">
            <a:off x="7518125" y="2329819"/>
            <a:ext cx="1472660" cy="3403325"/>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14" name="Picture 113"/>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9227289" y="3047085"/>
            <a:ext cx="2830788" cy="1281543"/>
          </a:xfrm>
          <a:prstGeom prst="rect">
            <a:avLst/>
          </a:prstGeom>
        </p:spPr>
      </p:pic>
      <p:sp>
        <p:nvSpPr>
          <p:cNvPr id="21" name="Rectangle 20"/>
          <p:cNvSpPr/>
          <p:nvPr/>
        </p:nvSpPr>
        <p:spPr bwMode="auto">
          <a:xfrm>
            <a:off x="10179293" y="2773619"/>
            <a:ext cx="1099354" cy="521533"/>
          </a:xfrm>
          <a:prstGeom prst="rect">
            <a:avLst/>
          </a:prstGeom>
          <a:solidFill>
            <a:schemeClr val="accent5">
              <a:lumMod val="40000"/>
              <a:lumOff val="60000"/>
            </a:schemeClr>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BasicDevice</a:t>
            </a:r>
            <a:endParaRPr lang="de-DE" sz="1200" dirty="0">
              <a:ea typeface="Arial Unicode MS" panose="020B0604020202020204" pitchFamily="34" charset="-128"/>
              <a:cs typeface="Arial Unicode MS" panose="020B0604020202020204" pitchFamily="34" charset="-128"/>
            </a:endParaRPr>
          </a:p>
        </p:txBody>
      </p:sp>
      <p:pic>
        <p:nvPicPr>
          <p:cNvPr id="116" name="Picture 115"/>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5055165" y="3046879"/>
            <a:ext cx="2830788" cy="1281543"/>
          </a:xfrm>
          <a:prstGeom prst="rect">
            <a:avLst/>
          </a:prstGeom>
        </p:spPr>
      </p:pic>
      <p:sp>
        <p:nvSpPr>
          <p:cNvPr id="5" name="Rectangle 4"/>
          <p:cNvSpPr/>
          <p:nvPr/>
        </p:nvSpPr>
        <p:spPr bwMode="auto">
          <a:xfrm>
            <a:off x="6047606" y="2773619"/>
            <a:ext cx="1010374"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smtClean="0">
                <a:solidFill>
                  <a:schemeClr val="tx1"/>
                </a:solidFill>
                <a:latin typeface="+mn-lt"/>
                <a:ea typeface="Arial Unicode MS" panose="020B0604020202020204" pitchFamily="34" charset="-128"/>
                <a:cs typeface="Arial Unicode MS" panose="020B0604020202020204" pitchFamily="34" charset="-128"/>
              </a:rPr>
              <a:t>BasicAgent</a:t>
            </a:r>
            <a:endParaRPr lang="de-DE" sz="1200" dirty="0" smtClean="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80636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MindSphere 3.0</a:t>
            </a:r>
            <a:br>
              <a:rPr lang="en-US" dirty="0"/>
            </a:br>
            <a:r>
              <a:rPr lang="en-US" b="0" dirty="0"/>
              <a:t>Asset and </a:t>
            </a:r>
            <a:r>
              <a:rPr lang="en-US" b="0" dirty="0" smtClean="0"/>
              <a:t>Aspect</a:t>
            </a:r>
            <a:endParaRPr lang="de-D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40" y="1440000"/>
            <a:ext cx="11745743" cy="4370509"/>
          </a:xfrm>
          <a:prstGeom prst="rect">
            <a:avLst/>
          </a:prstGeom>
        </p:spPr>
      </p:pic>
      <p:sp>
        <p:nvSpPr>
          <p:cNvPr id="4" name="TextBox 3"/>
          <p:cNvSpPr txBox="1"/>
          <p:nvPr/>
        </p:nvSpPr>
        <p:spPr>
          <a:xfrm>
            <a:off x="7797801" y="3810000"/>
            <a:ext cx="1202266" cy="194733"/>
          </a:xfrm>
          <a:prstGeom prst="rect">
            <a:avLst/>
          </a:prstGeom>
          <a:solidFill>
            <a:schemeClr val="accent3">
              <a:lumMod val="40000"/>
              <a:lumOff val="60000"/>
            </a:schemeClr>
          </a:solidFill>
        </p:spPr>
        <p:txBody>
          <a:bodyPr wrap="square" lIns="0" tIns="0" rIns="0" bIns="0" rtlCol="0">
            <a:noAutofit/>
          </a:bodyPr>
          <a:lstStyle/>
          <a:p>
            <a:pPr algn="ctr">
              <a:lnSpc>
                <a:spcPct val="110000"/>
              </a:lnSpc>
              <a:spcBef>
                <a:spcPts val="0"/>
              </a:spcBef>
            </a:pPr>
            <a:r>
              <a:rPr lang="de-DE" sz="1200" dirty="0" err="1" smtClean="0">
                <a:solidFill>
                  <a:schemeClr val="tx1"/>
                </a:solidFill>
                <a:latin typeface="+mn-lt"/>
                <a:ea typeface="Arial Unicode MS" panose="020B0604020202020204" pitchFamily="34" charset="-128"/>
                <a:cs typeface="Arial Unicode MS" panose="020B0604020202020204" pitchFamily="34" charset="-128"/>
              </a:rPr>
              <a:t>My</a:t>
            </a:r>
            <a:r>
              <a:rPr lang="de-DE" sz="1200" dirty="0" smtClean="0">
                <a:solidFill>
                  <a:schemeClr val="tx1"/>
                </a:solidFill>
                <a:latin typeface="+mn-lt"/>
                <a:ea typeface="Arial Unicode MS" panose="020B0604020202020204" pitchFamily="34" charset="-128"/>
                <a:cs typeface="Arial Unicode MS" panose="020B0604020202020204" pitchFamily="34" charset="-128"/>
              </a:rPr>
              <a:t> Device Asset</a:t>
            </a:r>
          </a:p>
        </p:txBody>
      </p:sp>
      <p:sp>
        <p:nvSpPr>
          <p:cNvPr id="6" name="TextBox 5"/>
          <p:cNvSpPr txBox="1"/>
          <p:nvPr/>
        </p:nvSpPr>
        <p:spPr>
          <a:xfrm>
            <a:off x="10238193" y="3809999"/>
            <a:ext cx="1202266" cy="194733"/>
          </a:xfrm>
          <a:prstGeom prst="rect">
            <a:avLst/>
          </a:prstGeom>
          <a:solidFill>
            <a:schemeClr val="accent3">
              <a:lumMod val="40000"/>
              <a:lumOff val="60000"/>
            </a:schemeClr>
          </a:solidFill>
        </p:spPr>
        <p:txBody>
          <a:bodyPr wrap="square" lIns="0" tIns="0" rIns="0" bIns="0" rtlCol="0">
            <a:noAutofit/>
          </a:bodyPr>
          <a:lstStyle/>
          <a:p>
            <a:pPr algn="ctr">
              <a:lnSpc>
                <a:spcPct val="110000"/>
              </a:lnSpc>
              <a:spcBef>
                <a:spcPts val="0"/>
              </a:spcBef>
            </a:pPr>
            <a:r>
              <a:rPr lang="de-DE" sz="1200" dirty="0" err="1" smtClean="0">
                <a:solidFill>
                  <a:schemeClr val="tx1"/>
                </a:solidFill>
                <a:latin typeface="+mn-lt"/>
                <a:ea typeface="Arial Unicode MS" panose="020B0604020202020204" pitchFamily="34" charset="-128"/>
                <a:cs typeface="Arial Unicode MS" panose="020B0604020202020204" pitchFamily="34" charset="-128"/>
              </a:rPr>
              <a:t>My</a:t>
            </a:r>
            <a:r>
              <a:rPr lang="de-DE" sz="1200" dirty="0" smtClean="0">
                <a:solidFill>
                  <a:schemeClr val="tx1"/>
                </a:solidFill>
                <a:latin typeface="+mn-lt"/>
                <a:ea typeface="Arial Unicode MS" panose="020B0604020202020204" pitchFamily="34" charset="-128"/>
                <a:cs typeface="Arial Unicode MS" panose="020B0604020202020204" pitchFamily="34" charset="-128"/>
              </a:rPr>
              <a:t> </a:t>
            </a:r>
            <a:r>
              <a:rPr lang="de-DE" sz="1200" dirty="0" smtClean="0">
                <a:ea typeface="Arial Unicode MS" panose="020B0604020202020204" pitchFamily="34" charset="-128"/>
                <a:cs typeface="Arial Unicode MS" panose="020B0604020202020204" pitchFamily="34" charset="-128"/>
              </a:rPr>
              <a:t>Ag</a:t>
            </a:r>
            <a:r>
              <a:rPr lang="de-DE" sz="1200" dirty="0" smtClean="0">
                <a:solidFill>
                  <a:schemeClr val="tx1"/>
                </a:solidFill>
                <a:latin typeface="+mn-lt"/>
                <a:ea typeface="Arial Unicode MS" panose="020B0604020202020204" pitchFamily="34" charset="-128"/>
                <a:cs typeface="Arial Unicode MS" panose="020B0604020202020204" pitchFamily="34" charset="-128"/>
              </a:rPr>
              <a:t>ent Asset</a:t>
            </a:r>
          </a:p>
        </p:txBody>
      </p:sp>
      <p:sp>
        <p:nvSpPr>
          <p:cNvPr id="7" name="TextBox 6"/>
          <p:cNvSpPr txBox="1"/>
          <p:nvPr/>
        </p:nvSpPr>
        <p:spPr>
          <a:xfrm>
            <a:off x="10238193" y="2650360"/>
            <a:ext cx="1202266" cy="194733"/>
          </a:xfrm>
          <a:prstGeom prst="rect">
            <a:avLst/>
          </a:prstGeom>
          <a:solidFill>
            <a:schemeClr val="bg2"/>
          </a:solidFill>
        </p:spPr>
        <p:txBody>
          <a:bodyPr wrap="square" lIns="0" tIns="0" rIns="0" bIns="0" rtlCol="0">
            <a:noAutofit/>
          </a:bodyPr>
          <a:lstStyle/>
          <a:p>
            <a:pPr algn="ctr">
              <a:lnSpc>
                <a:spcPct val="110000"/>
              </a:lnSpc>
              <a:spcBef>
                <a:spcPts val="0"/>
              </a:spcBef>
            </a:pPr>
            <a:r>
              <a:rPr lang="de-DE" sz="1200" smtClean="0">
                <a:ea typeface="Arial Unicode MS" panose="020B0604020202020204" pitchFamily="34" charset="-128"/>
                <a:cs typeface="Arial Unicode MS" panose="020B0604020202020204" pitchFamily="34" charset="-128"/>
              </a:rPr>
              <a:t>Core.mclib</a:t>
            </a:r>
            <a:endParaRPr lang="de-DE" sz="1200" dirty="0" smtClean="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97239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4" y="1785"/>
            <a:ext cx="12185653" cy="6854430"/>
          </a:xfrm>
          <a:prstGeom prst="rect">
            <a:avLst/>
          </a:prstGeom>
        </p:spPr>
      </p:pic>
      <p:sp>
        <p:nvSpPr>
          <p:cNvPr id="6" name="TextBox 5"/>
          <p:cNvSpPr txBox="1"/>
          <p:nvPr/>
        </p:nvSpPr>
        <p:spPr>
          <a:xfrm>
            <a:off x="764715" y="1029611"/>
            <a:ext cx="2398767" cy="1461178"/>
          </a:xfrm>
          <a:prstGeom prst="rect">
            <a:avLst/>
          </a:prstGeom>
          <a:noFill/>
        </p:spPr>
        <p:txBody>
          <a:bodyPr wrap="none" rtlCol="0">
            <a:spAutoFit/>
          </a:bodyPr>
          <a:lstStyle/>
          <a:p>
            <a:pPr algn="ctr"/>
            <a:r>
              <a:rPr lang="en-US" sz="8896" b="1" spc="-700" dirty="0">
                <a:solidFill>
                  <a:schemeClr val="bg1"/>
                </a:solidFill>
                <a:ea typeface="Siemens Sans Black" charset="0"/>
                <a:cs typeface="Siemens Sans Black" charset="0"/>
              </a:rPr>
              <a:t>Fleet</a:t>
            </a:r>
          </a:p>
        </p:txBody>
      </p:sp>
      <p:sp>
        <p:nvSpPr>
          <p:cNvPr id="7" name="TextBox 6"/>
          <p:cNvSpPr txBox="1"/>
          <p:nvPr/>
        </p:nvSpPr>
        <p:spPr>
          <a:xfrm>
            <a:off x="1470828" y="1967824"/>
            <a:ext cx="6259993" cy="1461178"/>
          </a:xfrm>
          <a:prstGeom prst="rect">
            <a:avLst/>
          </a:prstGeom>
          <a:noFill/>
        </p:spPr>
        <p:txBody>
          <a:bodyPr wrap="none" rtlCol="0">
            <a:spAutoFit/>
          </a:bodyPr>
          <a:lstStyle/>
          <a:p>
            <a:pPr algn="ctr"/>
            <a:r>
              <a:rPr lang="en-US" sz="8896" b="1" spc="-700" dirty="0">
                <a:solidFill>
                  <a:schemeClr val="bg1"/>
                </a:solidFill>
                <a:ea typeface="Siemens Sans Black" charset="0"/>
                <a:cs typeface="Siemens Sans Black" charset="0"/>
              </a:rPr>
              <a:t>Management</a:t>
            </a:r>
          </a:p>
        </p:txBody>
      </p:sp>
      <p:sp>
        <p:nvSpPr>
          <p:cNvPr id="8" name="TextBox 7"/>
          <p:cNvSpPr txBox="1"/>
          <p:nvPr/>
        </p:nvSpPr>
        <p:spPr>
          <a:xfrm>
            <a:off x="383975" y="4266764"/>
            <a:ext cx="5255063" cy="1814424"/>
          </a:xfrm>
          <a:prstGeom prst="rect">
            <a:avLst/>
          </a:prstGeom>
          <a:solidFill>
            <a:srgbClr val="FFFFFF">
              <a:alpha val="60000"/>
            </a:srgbClr>
          </a:solidFill>
        </p:spPr>
        <p:txBody>
          <a:bodyPr wrap="square" rtlCol="0">
            <a:spAutoFit/>
          </a:bodyPr>
          <a:lstStyle/>
          <a:p>
            <a:r>
              <a:rPr lang="en-US" sz="2799" b="1" spc="-70" dirty="0">
                <a:ea typeface="Siemens Sans" charset="0"/>
                <a:cs typeface="Siemens Sans" charset="0"/>
              </a:rPr>
              <a:t>Always up to date</a:t>
            </a:r>
          </a:p>
          <a:p>
            <a:r>
              <a:rPr lang="en-US" sz="2799" spc="-70" dirty="0">
                <a:ea typeface="Siemens Sans Roman" charset="0"/>
                <a:cs typeface="Siemens Sans Roman" charset="0"/>
              </a:rPr>
              <a:t>The key data for your connected components and systems</a:t>
            </a:r>
          </a:p>
          <a:p>
            <a:endParaRPr lang="en-US" sz="2799" spc="-70" dirty="0">
              <a:ea typeface="Siemens Sans Roman" charset="0"/>
              <a:cs typeface="Siemens Sans Roman"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683" y="195467"/>
            <a:ext cx="1802461" cy="761603"/>
          </a:xfrm>
          <a:prstGeom prst="rect">
            <a:avLst/>
          </a:prstGeom>
        </p:spPr>
      </p:pic>
    </p:spTree>
    <p:extLst>
      <p:ext uri="{BB962C8B-B14F-4D97-AF65-F5344CB8AC3E}">
        <p14:creationId xmlns:p14="http://schemas.microsoft.com/office/powerpoint/2010/main" val="59215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MindSphere 3.0</a:t>
            </a:r>
            <a:br>
              <a:rPr lang="en-US" dirty="0" smtClean="0"/>
            </a:br>
            <a:r>
              <a:rPr lang="en-US" b="0" dirty="0" smtClean="0"/>
              <a:t>Fleet Manager</a:t>
            </a:r>
            <a:endParaRPr lang="en-US" b="0" dirty="0"/>
          </a:p>
        </p:txBody>
      </p:sp>
      <p:sp>
        <p:nvSpPr>
          <p:cNvPr id="19" name="BainBulletsConfiguration" hidden="1"/>
          <p:cNvSpPr txBox="1"/>
          <p:nvPr/>
        </p:nvSpPr>
        <p:spPr bwMode="gray">
          <a:xfrm>
            <a:off x="12701" y="12715"/>
            <a:ext cx="65" cy="15389"/>
          </a:xfrm>
          <a:prstGeom prst="rect">
            <a:avLst/>
          </a:prstGeom>
          <a:noFill/>
        </p:spPr>
        <p:txBody>
          <a:bodyPr vert="horz" wrap="none" lIns="0" tIns="0" rIns="0" bIns="0" rtlCol="0">
            <a:spAutoFit/>
          </a:bodyPr>
          <a:lstStyle/>
          <a:p>
            <a:pPr>
              <a:spcBef>
                <a:spcPts val="0"/>
              </a:spcBef>
            </a:pPr>
            <a:endParaRPr lang="en-US" sz="100" dirty="0" err="1" smtClean="0">
              <a:solidFill>
                <a:srgbClr val="FFFFFF"/>
              </a:solidFill>
            </a:endParaRPr>
          </a:p>
        </p:txBody>
      </p:sp>
      <p:sp>
        <p:nvSpPr>
          <p:cNvPr id="3" name="Rechteck 2"/>
          <p:cNvSpPr/>
          <p:nvPr/>
        </p:nvSpPr>
        <p:spPr bwMode="auto">
          <a:xfrm>
            <a:off x="455237" y="1174783"/>
            <a:ext cx="2123839" cy="689186"/>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smtClean="0">
                <a:solidFill>
                  <a:schemeClr val="bg1"/>
                </a:solidFill>
                <a:latin typeface="+mn-lt"/>
                <a:ea typeface="Arial Unicode MS" panose="020B0604020202020204" pitchFamily="34" charset="-128"/>
                <a:cs typeface="Arial Unicode MS" panose="020B0604020202020204" pitchFamily="34" charset="-128"/>
              </a:rPr>
              <a:t>Transparency</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of</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p>
          <a:p>
            <a:pPr algn="ctr">
              <a:lnSpc>
                <a:spcPct val="110000"/>
              </a:lnSpc>
              <a:spcBef>
                <a:spcPct val="0"/>
              </a:spcBef>
              <a:buFont typeface="Wingdings" charset="0"/>
              <a:buNone/>
            </a:pPr>
            <a:r>
              <a:rPr lang="de-DE" sz="1600" dirty="0" err="1" smtClean="0">
                <a:solidFill>
                  <a:schemeClr val="bg1"/>
                </a:solidFill>
                <a:latin typeface="+mn-lt"/>
                <a:ea typeface="Arial Unicode MS" panose="020B0604020202020204" pitchFamily="34" charset="-128"/>
                <a:cs typeface="Arial Unicode MS" panose="020B0604020202020204" pitchFamily="34" charset="-128"/>
              </a:rPr>
              <a:t>installed</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base</a:t>
            </a:r>
            <a:endParaRPr lang="en-US" sz="1600" dirty="0" smtClean="0">
              <a:solidFill>
                <a:schemeClr val="bg1"/>
              </a:solidFill>
              <a:latin typeface="+mn-lt"/>
              <a:ea typeface="Arial Unicode MS" panose="020B0604020202020204" pitchFamily="34" charset="-128"/>
              <a:cs typeface="Arial Unicode MS" panose="020B0604020202020204" pitchFamily="34" charset="-128"/>
            </a:endParaRPr>
          </a:p>
        </p:txBody>
      </p:sp>
      <p:sp>
        <p:nvSpPr>
          <p:cNvPr id="8" name="Rechteck 7"/>
          <p:cNvSpPr/>
          <p:nvPr/>
        </p:nvSpPr>
        <p:spPr bwMode="auto">
          <a:xfrm>
            <a:off x="2625968" y="1174781"/>
            <a:ext cx="3509705" cy="689186"/>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smtClean="0">
                <a:solidFill>
                  <a:schemeClr val="bg1"/>
                </a:solidFill>
                <a:latin typeface="+mn-lt"/>
                <a:ea typeface="Arial Unicode MS" panose="020B0604020202020204" pitchFamily="34" charset="-128"/>
                <a:cs typeface="Arial Unicode MS" panose="020B0604020202020204" pitchFamily="34" charset="-128"/>
              </a:rPr>
              <a:t>Analysis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for</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each</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ea typeface="Arial Unicode MS" panose="020B0604020202020204" pitchFamily="34" charset="-128"/>
                <a:cs typeface="Arial Unicode MS" panose="020B0604020202020204" pitchFamily="34" charset="-128"/>
              </a:rPr>
              <a:t>a</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sset</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cluster</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of</a:t>
            </a:r>
            <a:r>
              <a:rPr lang="de-DE" sz="1600" dirty="0" smtClean="0">
                <a:solidFill>
                  <a:schemeClr val="bg1"/>
                </a:solidFill>
                <a:latin typeface="+mn-lt"/>
                <a:ea typeface="Arial Unicode MS" panose="020B0604020202020204" pitchFamily="34" charset="-128"/>
                <a:cs typeface="Arial Unicode MS" panose="020B0604020202020204" pitchFamily="34" charset="-128"/>
              </a:rPr>
              <a:t> multiple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data</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sources</a:t>
            </a:r>
            <a:endParaRPr lang="en-US" sz="1600" dirty="0" smtClean="0">
              <a:solidFill>
                <a:schemeClr val="bg1"/>
              </a:solidFill>
              <a:latin typeface="+mn-lt"/>
              <a:ea typeface="Arial Unicode MS" panose="020B0604020202020204" pitchFamily="34" charset="-128"/>
              <a:cs typeface="Arial Unicode MS" panose="020B0604020202020204" pitchFamily="34" charset="-128"/>
            </a:endParaRPr>
          </a:p>
        </p:txBody>
      </p:sp>
      <p:sp>
        <p:nvSpPr>
          <p:cNvPr id="9" name="Rechteck 8"/>
          <p:cNvSpPr/>
          <p:nvPr/>
        </p:nvSpPr>
        <p:spPr bwMode="auto">
          <a:xfrm>
            <a:off x="6186610" y="1174782"/>
            <a:ext cx="3476382" cy="689186"/>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smtClean="0">
                <a:solidFill>
                  <a:schemeClr val="bg1"/>
                </a:solidFill>
                <a:ea typeface="Arial Unicode MS" panose="020B0604020202020204" pitchFamily="34" charset="-128"/>
                <a:cs typeface="Arial Unicode MS" panose="020B0604020202020204" pitchFamily="34" charset="-128"/>
              </a:rPr>
              <a:t>Request </a:t>
            </a:r>
            <a:r>
              <a:rPr lang="de-DE" sz="1600" dirty="0" err="1" smtClean="0">
                <a:solidFill>
                  <a:schemeClr val="bg1"/>
                </a:solidFill>
                <a:ea typeface="Arial Unicode MS" panose="020B0604020202020204" pitchFamily="34" charset="-128"/>
                <a:cs typeface="Arial Unicode MS" panose="020B0604020202020204" pitchFamily="34" charset="-128"/>
              </a:rPr>
              <a:t>function</a:t>
            </a:r>
            <a:r>
              <a:rPr lang="de-DE" sz="1600" dirty="0" smtClean="0">
                <a:solidFill>
                  <a:schemeClr val="bg1"/>
                </a:solidFill>
                <a:ea typeface="Arial Unicode MS" panose="020B0604020202020204" pitchFamily="34" charset="-128"/>
                <a:cs typeface="Arial Unicode MS" panose="020B0604020202020204" pitchFamily="34" charset="-128"/>
              </a:rPr>
              <a:t>, </a:t>
            </a:r>
            <a:r>
              <a:rPr lang="de-DE" sz="1600" dirty="0" err="1" smtClean="0">
                <a:solidFill>
                  <a:schemeClr val="bg1"/>
                </a:solidFill>
                <a:ea typeface="Arial Unicode MS" panose="020B0604020202020204" pitchFamily="34" charset="-128"/>
                <a:cs typeface="Arial Unicode MS" panose="020B0604020202020204" pitchFamily="34" charset="-128"/>
              </a:rPr>
              <a:t>defining</a:t>
            </a:r>
            <a:r>
              <a:rPr lang="de-DE" sz="1600" dirty="0" smtClean="0">
                <a:solidFill>
                  <a:schemeClr val="bg1"/>
                </a:solidFill>
                <a:ea typeface="Arial Unicode MS" panose="020B0604020202020204" pitchFamily="34" charset="-128"/>
                <a:cs typeface="Arial Unicode MS" panose="020B0604020202020204" pitchFamily="34" charset="-128"/>
              </a:rPr>
              <a:t> </a:t>
            </a:r>
            <a:r>
              <a:rPr lang="de-DE" sz="1600" dirty="0" err="1" smtClean="0">
                <a:solidFill>
                  <a:schemeClr val="bg1"/>
                </a:solidFill>
                <a:ea typeface="Arial Unicode MS" panose="020B0604020202020204" pitchFamily="34" charset="-128"/>
                <a:cs typeface="Arial Unicode MS" panose="020B0604020202020204" pitchFamily="34" charset="-128"/>
              </a:rPr>
              <a:t>actions</a:t>
            </a:r>
            <a:r>
              <a:rPr lang="de-DE" sz="1600" dirty="0" smtClean="0">
                <a:solidFill>
                  <a:schemeClr val="bg1"/>
                </a:solidFill>
                <a:ea typeface="Arial Unicode MS" panose="020B0604020202020204" pitchFamily="34" charset="-128"/>
                <a:cs typeface="Arial Unicode MS" panose="020B0604020202020204" pitchFamily="34" charset="-128"/>
              </a:rPr>
              <a:t> after an </a:t>
            </a:r>
            <a:r>
              <a:rPr lang="de-DE" sz="1600" dirty="0" err="1" smtClean="0">
                <a:solidFill>
                  <a:schemeClr val="bg1"/>
                </a:solidFill>
                <a:ea typeface="Arial Unicode MS" panose="020B0604020202020204" pitchFamily="34" charset="-128"/>
                <a:cs typeface="Arial Unicode MS" panose="020B0604020202020204" pitchFamily="34" charset="-128"/>
              </a:rPr>
              <a:t>occurrence</a:t>
            </a:r>
            <a:r>
              <a:rPr lang="de-DE" sz="1600" dirty="0" smtClean="0">
                <a:solidFill>
                  <a:schemeClr val="bg1"/>
                </a:solidFill>
                <a:ea typeface="Arial Unicode MS" panose="020B0604020202020204" pitchFamily="34" charset="-128"/>
                <a:cs typeface="Arial Unicode MS" panose="020B0604020202020204" pitchFamily="34" charset="-128"/>
              </a:rPr>
              <a:t> </a:t>
            </a:r>
            <a:r>
              <a:rPr lang="de-DE" sz="1600" dirty="0" err="1" smtClean="0">
                <a:solidFill>
                  <a:schemeClr val="bg1"/>
                </a:solidFill>
                <a:ea typeface="Arial Unicode MS" panose="020B0604020202020204" pitchFamily="34" charset="-128"/>
                <a:cs typeface="Arial Unicode MS" panose="020B0604020202020204" pitchFamily="34" charset="-128"/>
              </a:rPr>
              <a:t>of</a:t>
            </a:r>
            <a:r>
              <a:rPr lang="de-DE" sz="1600" dirty="0" smtClean="0">
                <a:solidFill>
                  <a:schemeClr val="bg1"/>
                </a:solidFill>
                <a:ea typeface="Arial Unicode MS" panose="020B0604020202020204" pitchFamily="34" charset="-128"/>
                <a:cs typeface="Arial Unicode MS" panose="020B0604020202020204" pitchFamily="34" charset="-128"/>
              </a:rPr>
              <a:t> an </a:t>
            </a:r>
            <a:r>
              <a:rPr lang="de-DE" sz="1600" dirty="0" err="1" smtClean="0">
                <a:solidFill>
                  <a:schemeClr val="bg1"/>
                </a:solidFill>
                <a:ea typeface="Arial Unicode MS" panose="020B0604020202020204" pitchFamily="34" charset="-128"/>
                <a:cs typeface="Arial Unicode MS" panose="020B0604020202020204" pitchFamily="34" charset="-128"/>
              </a:rPr>
              <a:t>event</a:t>
            </a:r>
            <a:endParaRPr lang="en-US" sz="1600" dirty="0" smtClean="0">
              <a:solidFill>
                <a:schemeClr val="bg1"/>
              </a:solidFill>
              <a:ea typeface="Arial Unicode MS" panose="020B0604020202020204" pitchFamily="34" charset="-128"/>
              <a:cs typeface="Arial Unicode MS" panose="020B0604020202020204" pitchFamily="34" charset="-128"/>
            </a:endParaRPr>
          </a:p>
        </p:txBody>
      </p:sp>
      <p:sp>
        <p:nvSpPr>
          <p:cNvPr id="13" name="Rechteck 12"/>
          <p:cNvSpPr/>
          <p:nvPr/>
        </p:nvSpPr>
        <p:spPr bwMode="auto">
          <a:xfrm>
            <a:off x="9704746" y="1174783"/>
            <a:ext cx="2123839" cy="689186"/>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smtClean="0">
                <a:solidFill>
                  <a:schemeClr val="bg1"/>
                </a:solidFill>
                <a:latin typeface="+mn-lt"/>
                <a:ea typeface="Arial Unicode MS" panose="020B0604020202020204" pitchFamily="34" charset="-128"/>
                <a:cs typeface="Arial Unicode MS" panose="020B0604020202020204" pitchFamily="34" charset="-128"/>
              </a:rPr>
              <a:t>Map</a:t>
            </a:r>
            <a:r>
              <a:rPr lang="de-DE" sz="1600" dirty="0" smtClean="0">
                <a:solidFill>
                  <a:schemeClr val="bg1"/>
                </a:solidFill>
                <a:latin typeface="+mn-lt"/>
                <a:ea typeface="Arial Unicode MS" panose="020B0604020202020204" pitchFamily="34" charset="-128"/>
                <a:cs typeface="Arial Unicode MS" panose="020B0604020202020204" pitchFamily="34" charset="-128"/>
              </a:rPr>
              <a:t> View</a:t>
            </a:r>
            <a:endParaRPr lang="en-US" sz="1600" dirty="0" smtClean="0">
              <a:solidFill>
                <a:schemeClr val="bg1"/>
              </a:solidFill>
              <a:latin typeface="+mn-lt"/>
              <a:ea typeface="Arial Unicode MS" panose="020B0604020202020204" pitchFamily="34" charset="-128"/>
              <a:cs typeface="Arial Unicode MS" panose="020B0604020202020204" pitchFamily="34" charset="-128"/>
            </a:endParaRPr>
          </a:p>
        </p:txBody>
      </p:sp>
      <p:sp>
        <p:nvSpPr>
          <p:cNvPr id="14" name="Gleichschenkliges Dreieck 13"/>
          <p:cNvSpPr/>
          <p:nvPr/>
        </p:nvSpPr>
        <p:spPr bwMode="auto">
          <a:xfrm rot="5400000">
            <a:off x="7334137" y="4067466"/>
            <a:ext cx="4006785" cy="371164"/>
          </a:xfrm>
          <a:prstGeom prst="triangle">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5" name="Rechteck 14"/>
          <p:cNvSpPr/>
          <p:nvPr/>
        </p:nvSpPr>
        <p:spPr>
          <a:xfrm>
            <a:off x="9894277" y="3210455"/>
            <a:ext cx="2016958" cy="2085186"/>
          </a:xfrm>
          <a:prstGeom prst="rect">
            <a:avLst/>
          </a:prstGeom>
        </p:spPr>
        <p:txBody>
          <a:bodyPr wrap="square">
            <a:spAutoFit/>
          </a:bodyPr>
          <a:lstStyle/>
          <a:p>
            <a:pPr marL="180885" lvl="2">
              <a:spcAft>
                <a:spcPts val="300"/>
              </a:spcAft>
              <a:buClr>
                <a:schemeClr val="accent1"/>
              </a:buClr>
              <a:buSzPts val="1400"/>
            </a:pPr>
            <a:r>
              <a:rPr lang="en-US" sz="1600" b="1" dirty="0" smtClean="0"/>
              <a:t>Equipment transparency:</a:t>
            </a:r>
          </a:p>
          <a:p>
            <a:pPr marL="466635" lvl="2" indent="-285750">
              <a:spcAft>
                <a:spcPts val="300"/>
              </a:spcAft>
              <a:buClr>
                <a:schemeClr val="accent1"/>
              </a:buClr>
              <a:buSzPts val="1400"/>
              <a:buFont typeface="Arial" charset="0"/>
              <a:buChar char="•"/>
            </a:pPr>
            <a:r>
              <a:rPr lang="en-US" sz="1500" dirty="0" smtClean="0"/>
              <a:t>Live process data</a:t>
            </a:r>
          </a:p>
          <a:p>
            <a:pPr marL="466635" lvl="2" indent="-285750">
              <a:spcAft>
                <a:spcPts val="300"/>
              </a:spcAft>
              <a:buClr>
                <a:schemeClr val="accent1"/>
              </a:buClr>
              <a:buSzPts val="1400"/>
              <a:buFont typeface="Arial" charset="0"/>
              <a:buChar char="•"/>
            </a:pPr>
            <a:r>
              <a:rPr lang="en-US" sz="1500" dirty="0" smtClean="0"/>
              <a:t>Root cause analysis</a:t>
            </a:r>
          </a:p>
          <a:p>
            <a:pPr marL="466635" lvl="2" indent="-285750">
              <a:spcAft>
                <a:spcPts val="300"/>
              </a:spcAft>
              <a:buClr>
                <a:schemeClr val="accent1"/>
              </a:buClr>
              <a:buSzPts val="1400"/>
              <a:buFont typeface="Arial" charset="0"/>
              <a:buChar char="•"/>
            </a:pPr>
            <a:r>
              <a:rPr lang="en-US" sz="1500" dirty="0" smtClean="0"/>
              <a:t>Rule triggered events</a:t>
            </a:r>
            <a:endParaRPr lang="en-US" sz="1500" dirty="0"/>
          </a:p>
        </p:txBody>
      </p:sp>
      <p:pic>
        <p:nvPicPr>
          <p:cNvPr id="4" name="Picture 3"/>
          <p:cNvPicPr>
            <a:picLocks noChangeAspect="1"/>
          </p:cNvPicPr>
          <p:nvPr/>
        </p:nvPicPr>
        <p:blipFill>
          <a:blip r:embed="rId3"/>
          <a:stretch>
            <a:fillRect/>
          </a:stretch>
        </p:blipFill>
        <p:spPr>
          <a:xfrm>
            <a:off x="343605" y="2249655"/>
            <a:ext cx="8808343" cy="40067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1517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Fleet Manager</a:t>
            </a:r>
            <a:br>
              <a:rPr lang="en-US" dirty="0" smtClean="0"/>
            </a:br>
            <a:r>
              <a:rPr lang="en-US" b="0" dirty="0" smtClean="0"/>
              <a:t>Visual Analyzer</a:t>
            </a:r>
            <a:endParaRPr lang="en-US" b="0" dirty="0"/>
          </a:p>
        </p:txBody>
      </p:sp>
      <p:sp>
        <p:nvSpPr>
          <p:cNvPr id="19" name="BainBulletsConfiguration" hidden="1"/>
          <p:cNvSpPr txBox="1"/>
          <p:nvPr/>
        </p:nvSpPr>
        <p:spPr bwMode="gray">
          <a:xfrm>
            <a:off x="12701" y="12715"/>
            <a:ext cx="65" cy="15389"/>
          </a:xfrm>
          <a:prstGeom prst="rect">
            <a:avLst/>
          </a:prstGeom>
          <a:noFill/>
        </p:spPr>
        <p:txBody>
          <a:bodyPr vert="horz" wrap="none" lIns="0" tIns="0" rIns="0" bIns="0" rtlCol="0">
            <a:spAutoFit/>
          </a:bodyPr>
          <a:lstStyle/>
          <a:p>
            <a:pPr>
              <a:spcBef>
                <a:spcPts val="0"/>
              </a:spcBef>
            </a:pPr>
            <a:endParaRPr lang="en-US" sz="100" dirty="0" err="1" smtClean="0">
              <a:solidFill>
                <a:srgbClr val="FFFFFF"/>
              </a:solidFill>
            </a:endParaRPr>
          </a:p>
        </p:txBody>
      </p:sp>
      <p:sp>
        <p:nvSpPr>
          <p:cNvPr id="14" name="Gleichschenkliges Dreieck 13"/>
          <p:cNvSpPr/>
          <p:nvPr/>
        </p:nvSpPr>
        <p:spPr bwMode="auto">
          <a:xfrm rot="5400000">
            <a:off x="7226066" y="4034147"/>
            <a:ext cx="4186261" cy="334497"/>
          </a:xfrm>
          <a:prstGeom prst="triangle">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5" name="Rechteck 14"/>
          <p:cNvSpPr/>
          <p:nvPr/>
        </p:nvSpPr>
        <p:spPr>
          <a:xfrm>
            <a:off x="9894277" y="3210455"/>
            <a:ext cx="2016958" cy="2085186"/>
          </a:xfrm>
          <a:prstGeom prst="rect">
            <a:avLst/>
          </a:prstGeom>
        </p:spPr>
        <p:txBody>
          <a:bodyPr wrap="square">
            <a:spAutoFit/>
          </a:bodyPr>
          <a:lstStyle/>
          <a:p>
            <a:pPr marL="180885" lvl="2">
              <a:spcAft>
                <a:spcPts val="300"/>
              </a:spcAft>
              <a:buClr>
                <a:schemeClr val="accent1"/>
              </a:buClr>
              <a:buSzPts val="1400"/>
            </a:pPr>
            <a:r>
              <a:rPr lang="en-US" sz="1600" b="1" dirty="0" smtClean="0"/>
              <a:t>Visualize the data:</a:t>
            </a:r>
          </a:p>
          <a:p>
            <a:pPr marL="466635" lvl="2" indent="-285750">
              <a:spcAft>
                <a:spcPts val="300"/>
              </a:spcAft>
              <a:buClr>
                <a:schemeClr val="accent1"/>
              </a:buClr>
              <a:buSzPts val="1400"/>
              <a:buFont typeface="Arial" charset="0"/>
              <a:buChar char="•"/>
            </a:pPr>
            <a:r>
              <a:rPr lang="en-US" sz="1500" dirty="0" smtClean="0"/>
              <a:t>Select visualization</a:t>
            </a:r>
          </a:p>
          <a:p>
            <a:pPr marL="466635" lvl="2" indent="-285750">
              <a:spcAft>
                <a:spcPts val="300"/>
              </a:spcAft>
              <a:buClr>
                <a:schemeClr val="accent1"/>
              </a:buClr>
              <a:buSzPts val="1400"/>
              <a:buFont typeface="Arial" charset="0"/>
              <a:buChar char="•"/>
            </a:pPr>
            <a:r>
              <a:rPr lang="en-US" sz="1500" dirty="0" smtClean="0"/>
              <a:t>Select time frame</a:t>
            </a:r>
          </a:p>
          <a:p>
            <a:pPr marL="466635" lvl="2" indent="-285750">
              <a:spcAft>
                <a:spcPts val="300"/>
              </a:spcAft>
              <a:buClr>
                <a:schemeClr val="accent1"/>
              </a:buClr>
              <a:buSzPts val="1400"/>
              <a:buFont typeface="Arial" charset="0"/>
              <a:buChar char="•"/>
            </a:pPr>
            <a:r>
              <a:rPr lang="en-US" sz="1500" dirty="0" smtClean="0"/>
              <a:t>Save and share current view</a:t>
            </a:r>
            <a:endParaRPr lang="en-US" sz="15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92" y="1396448"/>
            <a:ext cx="7319208" cy="4164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6205" y="2295014"/>
            <a:ext cx="3118093" cy="17773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9384" y="4308059"/>
            <a:ext cx="3999012" cy="22744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8416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646E"/>
                </a:solidFill>
              </a:rPr>
              <a:t>Architecture </a:t>
            </a:r>
            <a:r>
              <a:rPr lang="en-US" dirty="0">
                <a:solidFill>
                  <a:srgbClr val="00646E"/>
                </a:solidFill>
              </a:rPr>
              <a:t>&amp; </a:t>
            </a:r>
            <a:r>
              <a:rPr lang="en-US" dirty="0" smtClean="0">
                <a:solidFill>
                  <a:srgbClr val="00646E"/>
                </a:solidFill>
              </a:rPr>
              <a:t>API</a:t>
            </a:r>
            <a:r>
              <a:rPr lang="de-DE" dirty="0">
                <a:solidFill>
                  <a:srgbClr val="00646E"/>
                </a:solidFill>
              </a:rPr>
              <a:t/>
            </a:r>
            <a:br>
              <a:rPr lang="de-DE" dirty="0">
                <a:solidFill>
                  <a:srgbClr val="00646E"/>
                </a:solidFill>
              </a:rPr>
            </a:br>
            <a:r>
              <a:rPr lang="en-US" b="0" dirty="0" smtClean="0">
                <a:solidFill>
                  <a:srgbClr val="00646E"/>
                </a:solidFill>
              </a:rPr>
              <a:t>Summary</a:t>
            </a:r>
            <a:endParaRPr lang="en-US" dirty="0">
              <a:solidFill>
                <a:srgbClr val="00646E"/>
              </a:solidFill>
            </a:endParaRPr>
          </a:p>
        </p:txBody>
      </p:sp>
      <p:sp>
        <p:nvSpPr>
          <p:cNvPr id="6" name="Line Callout 2 5"/>
          <p:cNvSpPr/>
          <p:nvPr/>
        </p:nvSpPr>
        <p:spPr bwMode="auto">
          <a:xfrm flipH="1">
            <a:off x="594987" y="1680633"/>
            <a:ext cx="3391810" cy="1976967"/>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dirty="0" err="1">
                <a:solidFill>
                  <a:srgbClr val="FFFFFF"/>
                </a:solidFill>
                <a:ea typeface="Arial Unicode MS" panose="020B0604020202020204" pitchFamily="34" charset="-128"/>
                <a:cs typeface="Arial Unicode MS" panose="020B0604020202020204" pitchFamily="34" charset="-128"/>
              </a:rPr>
              <a:t>How</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is</a:t>
            </a:r>
            <a:r>
              <a:rPr lang="de-DE" dirty="0">
                <a:solidFill>
                  <a:srgbClr val="FFFFFF"/>
                </a:solidFill>
                <a:ea typeface="Arial Unicode MS" panose="020B0604020202020204" pitchFamily="34" charset="-128"/>
                <a:cs typeface="Arial Unicode MS" panose="020B0604020202020204" pitchFamily="34" charset="-128"/>
              </a:rPr>
              <a:t> MindSphere </a:t>
            </a:r>
            <a:r>
              <a:rPr lang="de-DE" dirty="0" err="1" smtClean="0">
                <a:solidFill>
                  <a:srgbClr val="FFFFFF"/>
                </a:solidFill>
                <a:ea typeface="Arial Unicode MS" panose="020B0604020202020204" pitchFamily="34" charset="-128"/>
                <a:cs typeface="Arial Unicode MS" panose="020B0604020202020204" pitchFamily="34" charset="-128"/>
              </a:rPr>
              <a:t>designed</a:t>
            </a:r>
            <a:r>
              <a:rPr lang="de-DE" dirty="0" smtClean="0">
                <a:solidFill>
                  <a:srgbClr val="FFFFFF"/>
                </a:solidFill>
                <a:ea typeface="Arial Unicode MS" panose="020B0604020202020204" pitchFamily="34" charset="-128"/>
                <a:cs typeface="Arial Unicode MS" panose="020B0604020202020204" pitchFamily="34" charset="-128"/>
              </a:rPr>
              <a:t>?</a:t>
            </a:r>
            <a:endParaRPr lang="en-US"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endParaRPr lang="de-DE" dirty="0" smtClean="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chemeClr val="bg1"/>
                </a:solidFill>
                <a:ea typeface="Arial Unicode MS" panose="020B0604020202020204" pitchFamily="34" charset="-128"/>
                <a:cs typeface="Arial Unicode MS" panose="020B0604020202020204" pitchFamily="34" charset="-128"/>
              </a:rPr>
              <a:t>As an open </a:t>
            </a:r>
            <a:r>
              <a:rPr lang="de-DE" b="1" dirty="0" err="1">
                <a:solidFill>
                  <a:schemeClr val="bg1"/>
                </a:solidFill>
                <a:ea typeface="Arial Unicode MS" panose="020B0604020202020204" pitchFamily="34" charset="-128"/>
                <a:cs typeface="Arial Unicode MS" panose="020B0604020202020204" pitchFamily="34" charset="-128"/>
              </a:rPr>
              <a:t>platform</a:t>
            </a:r>
            <a:r>
              <a:rPr lang="de-DE" b="1" dirty="0">
                <a:solidFill>
                  <a:schemeClr val="bg1"/>
                </a:solidFill>
                <a:ea typeface="Arial Unicode MS" panose="020B0604020202020204" pitchFamily="34" charset="-128"/>
                <a:cs typeface="Arial Unicode MS" panose="020B0604020202020204" pitchFamily="34" charset="-128"/>
              </a:rPr>
              <a:t> </a:t>
            </a:r>
            <a:r>
              <a:rPr lang="en-US" b="1" dirty="0">
                <a:solidFill>
                  <a:schemeClr val="bg1"/>
                </a:solidFill>
                <a:ea typeface="Arial Unicode MS" panose="020B0604020202020204" pitchFamily="34" charset="-128"/>
                <a:cs typeface="Arial Unicode MS" panose="020B0604020202020204" pitchFamily="34" charset="-128"/>
              </a:rPr>
              <a:t>as a service (PaaS) for scalable, global </a:t>
            </a:r>
            <a:r>
              <a:rPr lang="en-US" b="1" dirty="0" err="1">
                <a:solidFill>
                  <a:schemeClr val="bg1"/>
                </a:solidFill>
                <a:ea typeface="Arial Unicode MS" panose="020B0604020202020204" pitchFamily="34" charset="-128"/>
                <a:cs typeface="Arial Unicode MS" panose="020B0604020202020204" pitchFamily="34" charset="-128"/>
              </a:rPr>
              <a:t>IoT</a:t>
            </a:r>
            <a:r>
              <a:rPr lang="en-US" b="1" dirty="0">
                <a:solidFill>
                  <a:schemeClr val="bg1"/>
                </a:solidFill>
                <a:ea typeface="Arial Unicode MS" panose="020B0604020202020204" pitchFamily="34" charset="-128"/>
                <a:cs typeface="Arial Unicode MS" panose="020B0604020202020204" pitchFamily="34" charset="-128"/>
              </a:rPr>
              <a:t> connectivity and application </a:t>
            </a:r>
            <a:r>
              <a:rPr lang="en-US" b="1" dirty="0" smtClean="0">
                <a:solidFill>
                  <a:schemeClr val="bg1"/>
                </a:solidFill>
                <a:ea typeface="Arial Unicode MS" panose="020B0604020202020204" pitchFamily="34" charset="-128"/>
                <a:cs typeface="Arial Unicode MS" panose="020B0604020202020204" pitchFamily="34" charset="-128"/>
              </a:rPr>
              <a:t>development.</a:t>
            </a:r>
            <a:endParaRPr lang="de-DE" b="1" dirty="0">
              <a:solidFill>
                <a:srgbClr val="FFFFFF"/>
              </a:solidFill>
              <a:ea typeface="Arial Unicode MS" panose="020B0604020202020204" pitchFamily="34" charset="-128"/>
              <a:cs typeface="Arial Unicode MS" panose="020B0604020202020204" pitchFamily="34" charset="-128"/>
            </a:endParaRPr>
          </a:p>
        </p:txBody>
      </p:sp>
      <p:sp>
        <p:nvSpPr>
          <p:cNvPr id="7" name="Line Callout 2 6"/>
          <p:cNvSpPr/>
          <p:nvPr/>
        </p:nvSpPr>
        <p:spPr bwMode="auto">
          <a:xfrm flipH="1">
            <a:off x="594986" y="3811163"/>
            <a:ext cx="4167467" cy="2805537"/>
          </a:xfrm>
          <a:prstGeom prst="borderCallout2">
            <a:avLst>
              <a:gd name="adj1" fmla="val 51247"/>
              <a:gd name="adj2" fmla="val 181"/>
              <a:gd name="adj3" fmla="val 51248"/>
              <a:gd name="adj4" fmla="val -17022"/>
              <a:gd name="adj5" fmla="val 77171"/>
              <a:gd name="adj6" fmla="val -30158"/>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dirty="0" err="1" smtClean="0">
                <a:solidFill>
                  <a:srgbClr val="FFFFFF"/>
                </a:solidFill>
                <a:ea typeface="Arial Unicode MS" panose="020B0604020202020204" pitchFamily="34" charset="-128"/>
                <a:cs typeface="Arial Unicode MS" panose="020B0604020202020204" pitchFamily="34" charset="-128"/>
              </a:rPr>
              <a:t>How</a:t>
            </a:r>
            <a:r>
              <a:rPr lang="de-DE" dirty="0" smtClean="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shall</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we</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develop</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applications</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for</a:t>
            </a:r>
            <a:r>
              <a:rPr lang="de-DE" dirty="0">
                <a:solidFill>
                  <a:srgbClr val="FFFFFF"/>
                </a:solidFill>
                <a:ea typeface="Arial Unicode MS" panose="020B0604020202020204" pitchFamily="34" charset="-128"/>
                <a:cs typeface="Arial Unicode MS" panose="020B0604020202020204" pitchFamily="34" charset="-128"/>
              </a:rPr>
              <a:t> MindSphere? </a:t>
            </a:r>
            <a:endParaRPr lang="de-DE" dirty="0" smtClean="0">
              <a:solidFill>
                <a:srgbClr val="FFFFFF"/>
              </a:solidFill>
              <a:ea typeface="Arial Unicode MS" panose="020B0604020202020204" pitchFamily="34" charset="-128"/>
              <a:cs typeface="Arial Unicode MS" panose="020B0604020202020204" pitchFamily="34" charset="-128"/>
            </a:endParaRPr>
          </a:p>
          <a:p>
            <a:pPr algn="ctr">
              <a:lnSpc>
                <a:spcPct val="110000"/>
              </a:lnSpc>
            </a:pPr>
            <a:endParaRPr lang="de-DE" b="1"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chemeClr val="bg1"/>
                </a:solidFill>
                <a:ea typeface="Arial Unicode MS" panose="020B0604020202020204" pitchFamily="34" charset="-128"/>
                <a:cs typeface="Arial Unicode MS" panose="020B0604020202020204" pitchFamily="34" charset="-128"/>
              </a:rPr>
              <a:t>By </a:t>
            </a:r>
            <a:r>
              <a:rPr lang="de-DE" b="1" dirty="0" err="1">
                <a:solidFill>
                  <a:schemeClr val="bg1"/>
                </a:solidFill>
                <a:ea typeface="Arial Unicode MS" panose="020B0604020202020204" pitchFamily="34" charset="-128"/>
                <a:cs typeface="Arial Unicode MS" panose="020B0604020202020204" pitchFamily="34" charset="-128"/>
              </a:rPr>
              <a:t>getting</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MindAccess</a:t>
            </a:r>
            <a:r>
              <a:rPr lang="de-DE" b="1" dirty="0">
                <a:solidFill>
                  <a:schemeClr val="bg1"/>
                </a:solidFill>
                <a:ea typeface="Arial Unicode MS" panose="020B0604020202020204" pitchFamily="34" charset="-128"/>
                <a:cs typeface="Arial Unicode MS" panose="020B0604020202020204" pitchFamily="34" charset="-128"/>
              </a:rPr>
              <a:t> Developer plan</a:t>
            </a:r>
            <a:br>
              <a:rPr lang="de-DE" b="1" dirty="0">
                <a:solidFill>
                  <a:schemeClr val="bg1"/>
                </a:solidFill>
                <a:ea typeface="Arial Unicode MS" panose="020B0604020202020204" pitchFamily="34" charset="-128"/>
                <a:cs typeface="Arial Unicode MS" panose="020B0604020202020204" pitchFamily="34" charset="-128"/>
              </a:rPr>
            </a:br>
            <a:r>
              <a:rPr lang="de-DE" b="1" dirty="0">
                <a:solidFill>
                  <a:schemeClr val="bg1"/>
                </a:solidFill>
                <a:ea typeface="Arial Unicode MS" panose="020B0604020202020204" pitchFamily="34" charset="-128"/>
                <a:cs typeface="Arial Unicode MS" panose="020B0604020202020204" pitchFamily="34" charset="-128"/>
              </a:rPr>
              <a:t>(S, M, L), </a:t>
            </a:r>
            <a:r>
              <a:rPr lang="de-DE" b="1" dirty="0" err="1">
                <a:solidFill>
                  <a:schemeClr val="bg1"/>
                </a:solidFill>
                <a:ea typeface="Arial Unicode MS" panose="020B0604020202020204" pitchFamily="34" charset="-128"/>
                <a:cs typeface="Arial Unicode MS" panose="020B0604020202020204" pitchFamily="34" charset="-128"/>
              </a:rPr>
              <a:t>we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can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start</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using</a:t>
            </a:r>
            <a:r>
              <a:rPr lang="de-DE" b="1" dirty="0">
                <a:solidFill>
                  <a:schemeClr val="bg1"/>
                </a:solidFill>
                <a:ea typeface="Arial Unicode MS" panose="020B0604020202020204" pitchFamily="34" charset="-128"/>
                <a:cs typeface="Arial Unicode MS" panose="020B0604020202020204" pitchFamily="34" charset="-128"/>
              </a:rPr>
              <a:t> 18 different APIs </a:t>
            </a:r>
            <a:r>
              <a:rPr lang="de-DE" b="1" dirty="0" err="1">
                <a:solidFill>
                  <a:schemeClr val="bg1"/>
                </a:solidFill>
                <a:ea typeface="Arial Unicode MS" panose="020B0604020202020204" pitchFamily="34" charset="-128"/>
                <a:cs typeface="Arial Unicode MS" panose="020B0604020202020204" pitchFamily="34" charset="-128"/>
              </a:rPr>
              <a:t>to</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make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the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application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development</a:t>
            </a:r>
            <a:r>
              <a:rPr lang="de-DE" b="1" dirty="0">
                <a:solidFill>
                  <a:schemeClr val="bg1"/>
                </a:solidFill>
                <a:ea typeface="Arial Unicode MS" panose="020B0604020202020204" pitchFamily="34" charset="-128"/>
                <a:cs typeface="Arial Unicode MS" panose="020B0604020202020204" pitchFamily="34" charset="-128"/>
              </a:rPr>
              <a:t> easy </a:t>
            </a:r>
            <a:r>
              <a:rPr lang="de-DE" b="1" dirty="0" err="1">
                <a:solidFill>
                  <a:schemeClr val="bg1"/>
                </a:solidFill>
                <a:ea typeface="Arial Unicode MS" panose="020B0604020202020204" pitchFamily="34" charset="-128"/>
                <a:cs typeface="Arial Unicode MS" panose="020B0604020202020204" pitchFamily="34" charset="-128"/>
              </a:rPr>
              <a:t>and</a:t>
            </a:r>
            <a:r>
              <a:rPr lang="de-DE" b="1" dirty="0">
                <a:solidFill>
                  <a:schemeClr val="bg1"/>
                </a:solidFill>
                <a:ea typeface="Arial Unicode MS" panose="020B0604020202020204" pitchFamily="34" charset="-128"/>
                <a:cs typeface="Arial Unicode MS" panose="020B0604020202020204" pitchFamily="34" charset="-128"/>
              </a:rPr>
              <a:t> </a:t>
            </a:r>
            <a:r>
              <a:rPr lang="de-DE" b="1" dirty="0" smtClean="0">
                <a:solidFill>
                  <a:schemeClr val="bg1"/>
                </a:solidFill>
                <a:ea typeface="Arial Unicode MS" panose="020B0604020202020204" pitchFamily="34" charset="-128"/>
                <a:cs typeface="Arial Unicode MS" panose="020B0604020202020204" pitchFamily="34" charset="-128"/>
              </a:rPr>
              <a:t>fast. </a:t>
            </a:r>
            <a:endParaRPr lang="en-US" b="1" dirty="0">
              <a:solidFill>
                <a:schemeClr val="bg1"/>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4273232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sp>
        <p:nvSpPr>
          <p:cNvPr id="9" name="Titel 6"/>
          <p:cNvSpPr txBox="1">
            <a:spLocks/>
          </p:cNvSpPr>
          <p:nvPr/>
        </p:nvSpPr>
        <p:spPr bwMode="gray">
          <a:xfrm>
            <a:off x="627063" y="4419624"/>
            <a:ext cx="929798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en-US" sz="3198" kern="0" dirty="0" smtClean="0">
                <a:solidFill>
                  <a:schemeClr val="tx1"/>
                </a:solidFill>
              </a:rPr>
              <a:t>Tools for Training</a:t>
            </a:r>
            <a:endParaRPr lang="en-US" sz="3198" kern="0" dirty="0">
              <a:solidFill>
                <a:schemeClr val="tx1"/>
              </a:solidFill>
            </a:endParaRP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3778968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solidFill>
                  <a:srgbClr val="00646E"/>
                </a:solidFill>
              </a:rPr>
              <a:t>MindSphere - Tools </a:t>
            </a:r>
            <a:r>
              <a:rPr lang="de-DE" dirty="0" err="1" smtClean="0">
                <a:solidFill>
                  <a:srgbClr val="00646E"/>
                </a:solidFill>
              </a:rPr>
              <a:t>for</a:t>
            </a:r>
            <a:r>
              <a:rPr lang="de-DE" dirty="0" smtClean="0">
                <a:solidFill>
                  <a:srgbClr val="00646E"/>
                </a:solidFill>
              </a:rPr>
              <a:t> Training</a:t>
            </a:r>
            <a:br>
              <a:rPr lang="de-DE" dirty="0" smtClean="0">
                <a:solidFill>
                  <a:srgbClr val="00646E"/>
                </a:solidFill>
              </a:rPr>
            </a:br>
            <a:r>
              <a:rPr lang="en-US" b="0" dirty="0" smtClean="0">
                <a:solidFill>
                  <a:srgbClr val="00646E"/>
                </a:solidFill>
              </a:rPr>
              <a:t>Learning </a:t>
            </a:r>
            <a:r>
              <a:rPr lang="en-US" b="0" dirty="0">
                <a:solidFill>
                  <a:srgbClr val="00646E"/>
                </a:solidFill>
              </a:rPr>
              <a:t>Goals</a:t>
            </a:r>
            <a:endParaRPr lang="en-US" dirty="0">
              <a:solidFill>
                <a:srgbClr val="00646E"/>
              </a:solidFill>
            </a:endParaRPr>
          </a:p>
        </p:txBody>
      </p:sp>
      <p:sp>
        <p:nvSpPr>
          <p:cNvPr id="8" name="Titel 1"/>
          <p:cNvSpPr txBox="1">
            <a:spLocks/>
          </p:cNvSpPr>
          <p:nvPr/>
        </p:nvSpPr>
        <p:spPr bwMode="auto">
          <a:xfrm>
            <a:off x="626737" y="2679966"/>
            <a:ext cx="8324758" cy="2710181"/>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en-US" sz="2000" b="0" dirty="0" smtClean="0"/>
              <a:t>Virtual Box</a:t>
            </a:r>
          </a:p>
          <a:p>
            <a:pPr marL="324000" indent="-285750">
              <a:buFont typeface="Arial" panose="020B0604020202020204" pitchFamily="34" charset="0"/>
              <a:buChar char="•"/>
            </a:pPr>
            <a:r>
              <a:rPr lang="en-US" sz="2000" b="0" dirty="0" smtClean="0"/>
              <a:t>Ubuntu Linux</a:t>
            </a:r>
          </a:p>
          <a:p>
            <a:pPr marL="324000" indent="-285750">
              <a:buFont typeface="Arial" panose="020B0604020202020204" pitchFamily="34" charset="0"/>
              <a:buChar char="•"/>
            </a:pPr>
            <a:r>
              <a:rPr lang="en-US" sz="2000" b="0" dirty="0" smtClean="0"/>
              <a:t>Cloud Foundry CLI</a:t>
            </a:r>
          </a:p>
          <a:p>
            <a:pPr marL="324000" indent="-285750">
              <a:buFont typeface="Arial" panose="020B0604020202020204" pitchFamily="34" charset="0"/>
              <a:buChar char="•"/>
            </a:pPr>
            <a:r>
              <a:rPr lang="en-US" sz="2000" b="0" dirty="0" smtClean="0"/>
              <a:t>Visual Studio Code</a:t>
            </a:r>
          </a:p>
          <a:p>
            <a:pPr marL="324000" indent="-285750">
              <a:buFont typeface="Arial" panose="020B0604020202020204" pitchFamily="34" charset="0"/>
              <a:buChar char="•"/>
            </a:pPr>
            <a:r>
              <a:rPr lang="en-US" sz="2000" b="0" dirty="0" smtClean="0"/>
              <a:t>Postman</a:t>
            </a:r>
            <a:endParaRPr lang="en-US" sz="2000" b="0" dirty="0"/>
          </a:p>
          <a:p>
            <a:pPr marL="324000"/>
            <a:endParaRPr lang="fr-FR" sz="2000" b="0" kern="0" dirty="0"/>
          </a:p>
        </p:txBody>
      </p:sp>
      <p:sp>
        <p:nvSpPr>
          <p:cNvPr id="5" name="Line Callout 2 4"/>
          <p:cNvSpPr/>
          <p:nvPr/>
        </p:nvSpPr>
        <p:spPr bwMode="auto">
          <a:xfrm flipH="1">
            <a:off x="626737" y="1680634"/>
            <a:ext cx="3391810" cy="1110696"/>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smtClean="0">
                <a:solidFill>
                  <a:srgbClr val="FFFFFF"/>
                </a:solidFill>
                <a:ea typeface="Arial Unicode MS" panose="020B0604020202020204" pitchFamily="34" charset="-128"/>
                <a:cs typeface="Arial Unicode MS" panose="020B0604020202020204" pitchFamily="34" charset="-128"/>
              </a:rPr>
              <a:t>Which</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tools</a:t>
            </a:r>
            <a:r>
              <a:rPr lang="de-DE" b="1" dirty="0" smtClean="0">
                <a:solidFill>
                  <a:srgbClr val="FFFFFF"/>
                </a:solidFill>
                <a:ea typeface="Arial Unicode MS" panose="020B0604020202020204" pitchFamily="34" charset="-128"/>
                <a:cs typeface="Arial Unicode MS" panose="020B0604020202020204" pitchFamily="34" charset="-128"/>
              </a:rPr>
              <a:t> do </a:t>
            </a:r>
            <a:r>
              <a:rPr lang="de-DE" b="1" dirty="0" err="1" smtClean="0">
                <a:solidFill>
                  <a:srgbClr val="FFFFFF"/>
                </a:solidFill>
                <a:ea typeface="Arial Unicode MS" panose="020B0604020202020204" pitchFamily="34" charset="-128"/>
                <a:cs typeface="Arial Unicode MS" panose="020B0604020202020204" pitchFamily="34" charset="-128"/>
              </a:rPr>
              <a:t>we</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use</a:t>
            </a:r>
            <a:r>
              <a:rPr lang="de-DE" b="1" dirty="0" smtClean="0">
                <a:solidFill>
                  <a:srgbClr val="FFFFFF"/>
                </a:solidFill>
                <a:ea typeface="Arial Unicode MS" panose="020B0604020202020204" pitchFamily="34" charset="-128"/>
                <a:cs typeface="Arial Unicode MS" panose="020B0604020202020204" pitchFamily="34" charset="-128"/>
              </a:rPr>
              <a:t> in </a:t>
            </a:r>
            <a:r>
              <a:rPr lang="de-DE" b="1" dirty="0" err="1" smtClean="0">
                <a:solidFill>
                  <a:srgbClr val="FFFFFF"/>
                </a:solidFill>
                <a:ea typeface="Arial Unicode MS" panose="020B0604020202020204" pitchFamily="34" charset="-128"/>
                <a:cs typeface="Arial Unicode MS" panose="020B0604020202020204" pitchFamily="34" charset="-128"/>
              </a:rPr>
              <a:t>the</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training</a:t>
            </a:r>
            <a:r>
              <a:rPr lang="de-DE" b="1" dirty="0" smtClean="0">
                <a:solidFill>
                  <a:srgbClr val="FFFFFF"/>
                </a:solidFill>
                <a:ea typeface="Arial Unicode MS" panose="020B0604020202020204" pitchFamily="34" charset="-128"/>
                <a:cs typeface="Arial Unicode MS" panose="020B0604020202020204" pitchFamily="34" charset="-128"/>
              </a:rPr>
              <a:t>?</a:t>
            </a:r>
            <a:endParaRPr lang="en-US" b="1" dirty="0">
              <a:solidFill>
                <a:srgbClr val="FF0000"/>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2317742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Web Development </a:t>
            </a:r>
            <a:r>
              <a:rPr lang="de-DE" dirty="0" smtClean="0"/>
              <a:t>Basics</a:t>
            </a:r>
            <a:r>
              <a:rPr lang="de-DE" dirty="0"/>
              <a:t/>
            </a:r>
            <a:br>
              <a:rPr lang="de-DE" dirty="0"/>
            </a:br>
            <a:r>
              <a:rPr lang="de-DE" b="0" dirty="0" smtClean="0"/>
              <a:t>REST</a:t>
            </a:r>
            <a:endParaRPr lang="de-DE" dirty="0"/>
          </a:p>
        </p:txBody>
      </p:sp>
      <p:sp>
        <p:nvSpPr>
          <p:cNvPr id="3" name="Content Placeholder 2"/>
          <p:cNvSpPr>
            <a:spLocks noGrp="1"/>
          </p:cNvSpPr>
          <p:nvPr>
            <p:ph idx="1"/>
          </p:nvPr>
        </p:nvSpPr>
        <p:spPr/>
        <p:txBody>
          <a:bodyPr/>
          <a:lstStyle/>
          <a:p>
            <a:r>
              <a:rPr lang="en-US" dirty="0"/>
              <a:t>Official name: </a:t>
            </a:r>
            <a:r>
              <a:rPr lang="en-US" b="1" dirty="0"/>
              <a:t>Representational state transfer</a:t>
            </a:r>
            <a:endParaRPr lang="en-US" dirty="0"/>
          </a:p>
          <a:p>
            <a:endParaRPr lang="en-US" dirty="0" smtClean="0"/>
          </a:p>
          <a:p>
            <a:r>
              <a:rPr lang="en-US" dirty="0" smtClean="0"/>
              <a:t>REST-compliant </a:t>
            </a:r>
            <a:r>
              <a:rPr lang="en-US" dirty="0"/>
              <a:t>w</a:t>
            </a:r>
            <a:r>
              <a:rPr lang="en-US" dirty="0" smtClean="0"/>
              <a:t>eb </a:t>
            </a:r>
            <a:r>
              <a:rPr lang="en-US" dirty="0"/>
              <a:t>services allow requesting systems to access and manipulate textual representations of w</a:t>
            </a:r>
            <a:r>
              <a:rPr lang="en-US" dirty="0" smtClean="0"/>
              <a:t>eb </a:t>
            </a:r>
            <a:r>
              <a:rPr lang="en-US" dirty="0"/>
              <a:t>resources using a uniform and predefined set of stateless </a:t>
            </a:r>
            <a:r>
              <a:rPr lang="en-US" dirty="0" smtClean="0"/>
              <a:t>operations</a:t>
            </a:r>
            <a:endParaRPr lang="en-US" dirty="0"/>
          </a:p>
          <a:p>
            <a:r>
              <a:rPr lang="en-US" dirty="0"/>
              <a:t/>
            </a:r>
            <a:br>
              <a:rPr lang="en-US" dirty="0"/>
            </a:br>
            <a:endParaRPr lang="en-US" dirty="0" smtClean="0"/>
          </a:p>
          <a:p>
            <a:endParaRPr lang="de-DE" dirty="0"/>
          </a:p>
          <a:p>
            <a:endParaRPr lang="de-DE" dirty="0" smtClean="0"/>
          </a:p>
          <a:p>
            <a:endParaRPr lang="de-DE" dirty="0"/>
          </a:p>
          <a:p>
            <a:endParaRPr lang="de-DE" dirty="0" smtClean="0"/>
          </a:p>
          <a:p>
            <a:endParaRPr lang="de-DE" dirty="0"/>
          </a:p>
          <a:p>
            <a:endParaRPr lang="de-DE" dirty="0" smtClean="0"/>
          </a:p>
          <a:p>
            <a:endParaRPr lang="de-DE" dirty="0"/>
          </a:p>
          <a:p>
            <a:r>
              <a:rPr lang="en-US" sz="1600" i="1" dirty="0"/>
              <a:t>REST was defined by Roy Fielding in his 2000 PhD dissertation</a:t>
            </a:r>
          </a:p>
          <a:p>
            <a:r>
              <a:rPr lang="en-US" sz="1600" i="1" dirty="0"/>
              <a:t>Roy Fielding is the co-founder of the Apache HTTP Server project</a:t>
            </a:r>
          </a:p>
          <a:p>
            <a:endParaRPr lang="en-US" dirty="0"/>
          </a:p>
        </p:txBody>
      </p:sp>
      <p:sp>
        <p:nvSpPr>
          <p:cNvPr id="4" name="Rechteck 18"/>
          <p:cNvSpPr/>
          <p:nvPr/>
        </p:nvSpPr>
        <p:spPr bwMode="auto">
          <a:xfrm rot="1047498">
            <a:off x="7980763" y="3767348"/>
            <a:ext cx="3290647" cy="775400"/>
          </a:xfrm>
          <a:prstGeom prst="rect">
            <a:avLst/>
          </a:prstGeom>
          <a:solidFill>
            <a:srgbClr val="E1E1D7"/>
          </a:solidFill>
          <a:ln>
            <a:noFill/>
          </a:ln>
          <a:effectLst/>
          <a:extLst/>
        </p:spPr>
        <p:txBody>
          <a:bodyPr wrap="square" lIns="108000" tIns="54000" rIns="108000" bIns="54000" numCol="1" spcCol="72000" rtlCol="0" anchor="ctr">
            <a:noAutofit/>
          </a:bodyPr>
          <a:lstStyle/>
          <a:p>
            <a:r>
              <a:rPr lang="en-US" sz="1600" dirty="0"/>
              <a:t>Important: REST is an architectural style, not a protocol</a:t>
            </a:r>
          </a:p>
        </p:txBody>
      </p:sp>
      <p:graphicFrame>
        <p:nvGraphicFramePr>
          <p:cNvPr id="5" name="Tabelle 6"/>
          <p:cNvGraphicFramePr>
            <a:graphicFrameLocks noGrp="1"/>
          </p:cNvGraphicFramePr>
          <p:nvPr>
            <p:extLst/>
          </p:nvPr>
        </p:nvGraphicFramePr>
        <p:xfrm>
          <a:off x="677536" y="2991670"/>
          <a:ext cx="3781810" cy="1983209"/>
        </p:xfrm>
        <a:graphic>
          <a:graphicData uri="http://schemas.openxmlformats.org/drawingml/2006/table">
            <a:tbl>
              <a:tblPr firstRow="1" bandRow="1">
                <a:tableStyleId>{5C22544A-7EE6-4342-B048-85BDC9FD1C3A}</a:tableStyleId>
              </a:tblPr>
              <a:tblGrid>
                <a:gridCol w="3781810"/>
              </a:tblGrid>
              <a:tr h="384413">
                <a:tc>
                  <a:txBody>
                    <a:bodyPr/>
                    <a:lstStyle/>
                    <a:p>
                      <a:pPr algn="ctr"/>
                      <a:r>
                        <a:rPr lang="en-US" sz="1799" b="1" kern="1200" noProof="0" dirty="0" smtClean="0">
                          <a:solidFill>
                            <a:schemeClr val="lt1"/>
                          </a:solidFill>
                          <a:latin typeface="+mn-lt"/>
                          <a:ea typeface="+mn-ea"/>
                          <a:cs typeface="+mn-cs"/>
                        </a:rPr>
                        <a:t>Core ideas</a:t>
                      </a:r>
                      <a:endParaRPr lang="en-US" sz="1799" b="1" kern="1200" noProof="0" dirty="0">
                        <a:solidFill>
                          <a:schemeClr val="lt1"/>
                        </a:solidFill>
                        <a:latin typeface="+mn-lt"/>
                        <a:ea typeface="+mn-ea"/>
                        <a:cs typeface="+mn-cs"/>
                      </a:endParaRPr>
                    </a:p>
                  </a:txBody>
                  <a:tcPr anchor="ctr">
                    <a:solidFill>
                      <a:srgbClr val="32A0A0"/>
                    </a:solidFill>
                  </a:tcPr>
                </a:tc>
              </a:tr>
              <a:tr h="1598796">
                <a:tc>
                  <a:txBody>
                    <a:bodyPr/>
                    <a:lstStyle/>
                    <a:p>
                      <a:pPr marL="285750" indent="-285750">
                        <a:buFont typeface="Arial" pitchFamily="34" charset="0"/>
                        <a:buChar char="•"/>
                      </a:pPr>
                      <a:r>
                        <a:rPr lang="en-US" sz="1600" dirty="0" smtClean="0"/>
                        <a:t>Performance</a:t>
                      </a:r>
                    </a:p>
                    <a:p>
                      <a:pPr marL="285750" indent="-285750">
                        <a:buFont typeface="Arial" pitchFamily="34" charset="0"/>
                        <a:buChar char="•"/>
                      </a:pPr>
                      <a:r>
                        <a:rPr lang="en-US" sz="1600" dirty="0" smtClean="0"/>
                        <a:t>Scalability</a:t>
                      </a:r>
                    </a:p>
                    <a:p>
                      <a:pPr marL="285750" indent="-285750">
                        <a:buFont typeface="Arial" pitchFamily="34" charset="0"/>
                        <a:buChar char="•"/>
                      </a:pPr>
                      <a:r>
                        <a:rPr lang="en-US" sz="1600" dirty="0" smtClean="0"/>
                        <a:t>Simplicity of a uniform Interface</a:t>
                      </a:r>
                    </a:p>
                    <a:p>
                      <a:pPr marL="285750" indent="-285750">
                        <a:buFont typeface="Arial" pitchFamily="34" charset="0"/>
                        <a:buChar char="•"/>
                      </a:pPr>
                      <a:r>
                        <a:rPr lang="en-US" sz="1600" dirty="0" smtClean="0"/>
                        <a:t>Visibility of communication between components by service agents</a:t>
                      </a:r>
                    </a:p>
                    <a:p>
                      <a:pPr marL="285750" indent="-285750">
                        <a:buFont typeface="Arial" pitchFamily="34" charset="0"/>
                        <a:buChar char="•"/>
                      </a:pPr>
                      <a:r>
                        <a:rPr lang="en-US" sz="1600" dirty="0" smtClean="0"/>
                        <a:t>Statelessness</a:t>
                      </a:r>
                    </a:p>
                  </a:txBody>
                  <a:tcPr>
                    <a:solidFill>
                      <a:srgbClr val="E1E1D7"/>
                    </a:solidFill>
                  </a:tcPr>
                </a:tc>
              </a:tr>
            </a:tbl>
          </a:graphicData>
        </a:graphic>
      </p:graphicFrame>
    </p:spTree>
    <p:extLst>
      <p:ext uri="{BB962C8B-B14F-4D97-AF65-F5344CB8AC3E}">
        <p14:creationId xmlns:p14="http://schemas.microsoft.com/office/powerpoint/2010/main" val="5020093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646E"/>
                </a:solidFill>
              </a:rPr>
              <a:t>Architecture </a:t>
            </a:r>
            <a:r>
              <a:rPr lang="en-US" dirty="0">
                <a:solidFill>
                  <a:srgbClr val="00646E"/>
                </a:solidFill>
              </a:rPr>
              <a:t>&amp; </a:t>
            </a:r>
            <a:r>
              <a:rPr lang="en-US" dirty="0" smtClean="0">
                <a:solidFill>
                  <a:srgbClr val="00646E"/>
                </a:solidFill>
              </a:rPr>
              <a:t>API</a:t>
            </a:r>
            <a:r>
              <a:rPr lang="de-DE" dirty="0">
                <a:solidFill>
                  <a:srgbClr val="00646E"/>
                </a:solidFill>
              </a:rPr>
              <a:t/>
            </a:r>
            <a:br>
              <a:rPr lang="de-DE" dirty="0">
                <a:solidFill>
                  <a:srgbClr val="00646E"/>
                </a:solidFill>
              </a:rPr>
            </a:br>
            <a:r>
              <a:rPr lang="en-US" b="0" dirty="0" smtClean="0">
                <a:solidFill>
                  <a:srgbClr val="00646E"/>
                </a:solidFill>
              </a:rPr>
              <a:t>Learning </a:t>
            </a:r>
            <a:r>
              <a:rPr lang="en-US" b="0" dirty="0">
                <a:solidFill>
                  <a:srgbClr val="00646E"/>
                </a:solidFill>
              </a:rPr>
              <a:t>Goals</a:t>
            </a:r>
            <a:endParaRPr lang="en-US" dirty="0">
              <a:solidFill>
                <a:srgbClr val="00646E"/>
              </a:solidFill>
            </a:endParaRPr>
          </a:p>
        </p:txBody>
      </p:sp>
      <p:sp>
        <p:nvSpPr>
          <p:cNvPr id="8" name="Titel 1"/>
          <p:cNvSpPr txBox="1">
            <a:spLocks/>
          </p:cNvSpPr>
          <p:nvPr/>
        </p:nvSpPr>
        <p:spPr bwMode="auto">
          <a:xfrm>
            <a:off x="626737" y="3322553"/>
            <a:ext cx="8324758" cy="2067594"/>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en-US" sz="2000" b="0" dirty="0" smtClean="0"/>
              <a:t>MindSphere Architecture</a:t>
            </a:r>
          </a:p>
          <a:p>
            <a:pPr marL="324000" indent="-285750">
              <a:buFont typeface="Arial" panose="020B0604020202020204" pitchFamily="34" charset="0"/>
              <a:buChar char="•"/>
            </a:pPr>
            <a:r>
              <a:rPr lang="de-DE" sz="2000" b="0" dirty="0" smtClean="0"/>
              <a:t>MindSphere APIs</a:t>
            </a:r>
          </a:p>
          <a:p>
            <a:pPr marL="324000" indent="-285750">
              <a:buFont typeface="Arial" panose="020B0604020202020204" pitchFamily="34" charset="0"/>
              <a:buChar char="•"/>
            </a:pPr>
            <a:r>
              <a:rPr lang="de-DE" sz="2000" b="0" dirty="0" err="1" smtClean="0"/>
              <a:t>MindAccess</a:t>
            </a:r>
            <a:r>
              <a:rPr lang="de-DE" sz="2000" b="0" dirty="0" smtClean="0"/>
              <a:t> Developer</a:t>
            </a:r>
            <a:endParaRPr lang="en-US" sz="2000" b="0" dirty="0" smtClean="0"/>
          </a:p>
          <a:p>
            <a:pPr marL="324000" indent="-285750">
              <a:buFont typeface="Arial" panose="020B0604020202020204" pitchFamily="34" charset="0"/>
              <a:buChar char="•"/>
            </a:pPr>
            <a:endParaRPr lang="en-US" sz="2000" b="0" dirty="0"/>
          </a:p>
          <a:p>
            <a:pPr marL="324000"/>
            <a:endParaRPr lang="fr-FR" sz="2000" b="0" kern="0" dirty="0"/>
          </a:p>
        </p:txBody>
      </p:sp>
      <p:sp>
        <p:nvSpPr>
          <p:cNvPr id="5" name="Line Callout 2 4"/>
          <p:cNvSpPr/>
          <p:nvPr/>
        </p:nvSpPr>
        <p:spPr bwMode="auto">
          <a:xfrm flipH="1">
            <a:off x="626737" y="1680633"/>
            <a:ext cx="3391810" cy="1774543"/>
          </a:xfrm>
          <a:prstGeom prst="borderCallout2">
            <a:avLst>
              <a:gd name="adj1" fmla="val 51247"/>
              <a:gd name="adj2" fmla="val 181"/>
              <a:gd name="adj3" fmla="val 51248"/>
              <a:gd name="adj4" fmla="val -17022"/>
              <a:gd name="adj5" fmla="val 81194"/>
              <a:gd name="adj6" fmla="val -33854"/>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smtClean="0">
                <a:solidFill>
                  <a:srgbClr val="FFFFFF"/>
                </a:solidFill>
                <a:ea typeface="Arial Unicode MS" panose="020B0604020202020204" pitchFamily="34" charset="-128"/>
                <a:cs typeface="Arial Unicode MS" panose="020B0604020202020204" pitchFamily="34" charset="-128"/>
              </a:rPr>
              <a:t>How</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is</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a:solidFill>
                  <a:srgbClr val="FFFFFF"/>
                </a:solidFill>
                <a:ea typeface="Arial Unicode MS" panose="020B0604020202020204" pitchFamily="34" charset="-128"/>
                <a:cs typeface="Arial Unicode MS" panose="020B0604020202020204" pitchFamily="34" charset="-128"/>
              </a:rPr>
              <a:t>MindSphere </a:t>
            </a:r>
            <a:r>
              <a:rPr lang="de-DE" b="1" dirty="0" err="1">
                <a:solidFill>
                  <a:srgbClr val="FFFFFF"/>
                </a:solidFill>
                <a:ea typeface="Arial Unicode MS" panose="020B0604020202020204" pitchFamily="34" charset="-128"/>
                <a:cs typeface="Arial Unicode MS" panose="020B0604020202020204" pitchFamily="34" charset="-128"/>
              </a:rPr>
              <a:t>designed</a:t>
            </a:r>
            <a:endParaRPr lang="en-US" b="1"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rgbClr val="FFFFFF"/>
                </a:solidFill>
                <a:ea typeface="Arial Unicode MS" panose="020B0604020202020204" pitchFamily="34" charset="-128"/>
                <a:cs typeface="Arial Unicode MS" panose="020B0604020202020204" pitchFamily="34" charset="-128"/>
              </a:rPr>
              <a:t>&amp;</a:t>
            </a:r>
          </a:p>
          <a:p>
            <a:pPr algn="ctr">
              <a:lnSpc>
                <a:spcPct val="110000"/>
              </a:lnSpc>
            </a:pPr>
            <a:r>
              <a:rPr lang="de-DE" b="1" dirty="0" err="1" smtClean="0">
                <a:solidFill>
                  <a:srgbClr val="FFFFFF"/>
                </a:solidFill>
                <a:ea typeface="Arial Unicode MS" panose="020B0604020202020204" pitchFamily="34" charset="-128"/>
                <a:cs typeface="Arial Unicode MS" panose="020B0604020202020204" pitchFamily="34" charset="-128"/>
              </a:rPr>
              <a:t>how</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shall</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we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develop</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applications</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for</a:t>
            </a:r>
            <a:r>
              <a:rPr lang="de-DE" b="1" dirty="0" smtClean="0">
                <a:solidFill>
                  <a:srgbClr val="FFFFFF"/>
                </a:solidFill>
                <a:ea typeface="Arial Unicode MS" panose="020B0604020202020204" pitchFamily="34" charset="-128"/>
                <a:cs typeface="Arial Unicode MS" panose="020B0604020202020204" pitchFamily="34" charset="-128"/>
              </a:rPr>
              <a:t> MindSphere? </a:t>
            </a:r>
            <a:endParaRPr lang="de-DE"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7941795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Web Development </a:t>
            </a:r>
            <a:r>
              <a:rPr lang="de-DE" dirty="0" smtClean="0"/>
              <a:t>Basics</a:t>
            </a:r>
            <a:r>
              <a:rPr lang="de-DE" dirty="0"/>
              <a:t/>
            </a:r>
            <a:br>
              <a:rPr lang="de-DE" dirty="0"/>
            </a:br>
            <a:r>
              <a:rPr lang="de-DE" b="0" dirty="0"/>
              <a:t>REST</a:t>
            </a:r>
            <a:endParaRPr lang="de-DE" dirty="0"/>
          </a:p>
        </p:txBody>
      </p:sp>
      <p:sp>
        <p:nvSpPr>
          <p:cNvPr id="3" name="Content Placeholder 2"/>
          <p:cNvSpPr>
            <a:spLocks noGrp="1"/>
          </p:cNvSpPr>
          <p:nvPr>
            <p:ph idx="1"/>
          </p:nvPr>
        </p:nvSpPr>
        <p:spPr/>
        <p:txBody>
          <a:bodyPr/>
          <a:lstStyle/>
          <a:p>
            <a:r>
              <a:rPr lang="en-US" b="1" dirty="0"/>
              <a:t>HTTP-based RESTful APIs are defined with the following aspects</a:t>
            </a:r>
            <a:r>
              <a:rPr lang="en-US" b="1" dirty="0" smtClean="0"/>
              <a:t>:</a:t>
            </a:r>
          </a:p>
          <a:p>
            <a:r>
              <a:rPr lang="en-US" b="1" dirty="0" smtClean="0"/>
              <a:t> </a:t>
            </a:r>
            <a:endParaRPr lang="en-US" dirty="0"/>
          </a:p>
          <a:p>
            <a:pPr marL="285750" indent="-285750">
              <a:buFont typeface="Arial" panose="020B0604020202020204" pitchFamily="34" charset="0"/>
              <a:buChar char="•"/>
            </a:pPr>
            <a:r>
              <a:rPr lang="en-US" dirty="0" smtClean="0"/>
              <a:t>base </a:t>
            </a:r>
            <a:r>
              <a:rPr lang="en-US" dirty="0"/>
              <a:t>URL, such as http://api.example.com/resources/</a:t>
            </a:r>
          </a:p>
          <a:p>
            <a:pPr marL="285750" indent="-285750">
              <a:buFont typeface="Arial" panose="020B0604020202020204" pitchFamily="34" charset="0"/>
              <a:buChar char="•"/>
            </a:pPr>
            <a:r>
              <a:rPr lang="en-US" dirty="0" smtClean="0"/>
              <a:t>an </a:t>
            </a:r>
            <a:r>
              <a:rPr lang="en-US" dirty="0"/>
              <a:t>internet media type that defines state transition data elements, for example JSON</a:t>
            </a:r>
          </a:p>
          <a:p>
            <a:pPr marL="285750" indent="-285750">
              <a:buFont typeface="Arial" panose="020B0604020202020204" pitchFamily="34" charset="0"/>
              <a:buChar char="•"/>
            </a:pPr>
            <a:r>
              <a:rPr lang="en-US" dirty="0" smtClean="0"/>
              <a:t>standard </a:t>
            </a:r>
            <a:r>
              <a:rPr lang="en-US" dirty="0"/>
              <a:t>HTTP methods (e.g., OPTIONS, GET, PUT, POST, and DELETE)</a:t>
            </a:r>
          </a:p>
        </p:txBody>
      </p:sp>
      <p:graphicFrame>
        <p:nvGraphicFramePr>
          <p:cNvPr id="4" name="Tabelle 10"/>
          <p:cNvGraphicFramePr>
            <a:graphicFrameLocks noGrp="1"/>
          </p:cNvGraphicFramePr>
          <p:nvPr>
            <p:extLst>
              <p:ext uri="{D42A27DB-BD31-4B8C-83A1-F6EECF244321}">
                <p14:modId xmlns:p14="http://schemas.microsoft.com/office/powerpoint/2010/main" val="1193892671"/>
              </p:ext>
            </p:extLst>
          </p:nvPr>
        </p:nvGraphicFramePr>
        <p:xfrm>
          <a:off x="919661" y="3255711"/>
          <a:ext cx="7911764" cy="2593712"/>
        </p:xfrm>
        <a:graphic>
          <a:graphicData uri="http://schemas.openxmlformats.org/drawingml/2006/table">
            <a:tbl>
              <a:tblPr firstRow="1" bandRow="1">
                <a:tableStyleId>{5C22544A-7EE6-4342-B048-85BDC9FD1C3A}</a:tableStyleId>
              </a:tblPr>
              <a:tblGrid>
                <a:gridCol w="1179878"/>
                <a:gridCol w="6731886"/>
              </a:tblGrid>
              <a:tr h="252203">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b="1" dirty="0" smtClean="0"/>
                        <a:t>Verb</a:t>
                      </a:r>
                      <a:endParaRPr lang="en-US" b="1" dirty="0"/>
                    </a:p>
                  </a:txBody>
                  <a:tcPr>
                    <a:solidFill>
                      <a:srgbClr val="41AAAA"/>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Usage</a:t>
                      </a:r>
                    </a:p>
                  </a:txBody>
                  <a:tcPr>
                    <a:solidFill>
                      <a:srgbClr val="CDD9E1"/>
                    </a:solidFill>
                  </a:tcPr>
                </a:tc>
              </a:tr>
              <a:tr h="319335">
                <a:tc>
                  <a:txBody>
                    <a:bodyPr/>
                    <a:lstStyle/>
                    <a:p>
                      <a:pPr marL="0" indent="0" algn="l">
                        <a:buFont typeface="Arial" panose="020B0604020202020204" pitchFamily="34" charset="0"/>
                        <a:buNone/>
                      </a:pPr>
                      <a:r>
                        <a:rPr lang="en-US" sz="1600" b="1" i="0" dirty="0" smtClean="0">
                          <a:solidFill>
                            <a:srgbClr val="FFFFFF"/>
                          </a:solidFill>
                        </a:rPr>
                        <a:t>GET</a:t>
                      </a:r>
                      <a:endParaRPr lang="en-US" sz="1600" b="1" i="0" dirty="0">
                        <a:solidFill>
                          <a:srgbClr val="FFFFFF"/>
                        </a:solidFill>
                      </a:endParaRPr>
                    </a:p>
                  </a:txBody>
                  <a:tcPr>
                    <a:solidFill>
                      <a:srgbClr val="41AAAA"/>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600" b="0" i="0" kern="1200" dirty="0" smtClean="0">
                          <a:solidFill>
                            <a:srgbClr val="000000"/>
                          </a:solidFill>
                          <a:effectLst/>
                          <a:latin typeface="+mn-lt"/>
                          <a:ea typeface="+mn-ea"/>
                          <a:cs typeface="+mn-cs"/>
                        </a:rPr>
                        <a:t>Used to retrieve a resource.</a:t>
                      </a:r>
                    </a:p>
                  </a:txBody>
                  <a:tcPr>
                    <a:solidFill>
                      <a:srgbClr val="CDD9E1"/>
                    </a:solidFill>
                  </a:tcPr>
                </a:tc>
              </a:tr>
              <a:tr h="567653">
                <a:tc>
                  <a:txBody>
                    <a:bodyPr/>
                    <a:lstStyle/>
                    <a:p>
                      <a:pPr marL="0" indent="0" algn="l" defTabSz="913943" rtl="0" eaLnBrk="1" latinLnBrk="0" hangingPunct="1">
                        <a:buFont typeface="Arial" panose="020B0604020202020204" pitchFamily="34" charset="0"/>
                        <a:buNone/>
                      </a:pPr>
                      <a:r>
                        <a:rPr lang="en-US" sz="1600" b="1" i="0" dirty="0" smtClean="0">
                          <a:solidFill>
                            <a:srgbClr val="FFFFFF"/>
                          </a:solidFill>
                        </a:rPr>
                        <a:t>POST</a:t>
                      </a:r>
                      <a:endParaRPr lang="en-US" sz="1600" b="1" i="0" dirty="0">
                        <a:solidFill>
                          <a:srgbClr val="FFFFFF"/>
                        </a:solidFill>
                      </a:endParaRPr>
                    </a:p>
                  </a:txBody>
                  <a:tcPr>
                    <a:solidFill>
                      <a:srgbClr val="41AAAA"/>
                    </a:solidFill>
                  </a:tcPr>
                </a:tc>
                <a:tc>
                  <a:txBody>
                    <a:bodyPr/>
                    <a:lstStyle/>
                    <a:p>
                      <a:pPr algn="l"/>
                      <a:r>
                        <a:rPr lang="en-US" sz="1600" b="0" i="0" baseline="0" dirty="0" smtClean="0">
                          <a:solidFill>
                            <a:srgbClr val="000000"/>
                          </a:solidFill>
                        </a:rPr>
                        <a:t>Primarily used to create a new resource. It is also used to retrieve resources if the input for the retrieval request is so large that it has to be sent in the request body instead of the header.</a:t>
                      </a:r>
                      <a:endParaRPr lang="de-DE" sz="1600" b="0" i="0" baseline="0" dirty="0" smtClean="0">
                        <a:solidFill>
                          <a:srgbClr val="000000"/>
                        </a:solidFill>
                      </a:endParaRPr>
                    </a:p>
                  </a:txBody>
                  <a:tcPr>
                    <a:solidFill>
                      <a:srgbClr val="CDD9E1"/>
                    </a:solidFill>
                  </a:tcPr>
                </a:tc>
              </a:tr>
              <a:tr h="359274">
                <a:tc>
                  <a:txBody>
                    <a:bodyPr/>
                    <a:lstStyle/>
                    <a:p>
                      <a:pPr marL="0" indent="0" algn="l" defTabSz="913943" rtl="0" eaLnBrk="1" latinLnBrk="0" hangingPunct="1">
                        <a:buFont typeface="Arial" panose="020B0604020202020204" pitchFamily="34" charset="0"/>
                        <a:buNone/>
                      </a:pPr>
                      <a:r>
                        <a:rPr lang="en-US" sz="1600" b="1" i="0" dirty="0" smtClean="0">
                          <a:solidFill>
                            <a:srgbClr val="FFFFFF"/>
                          </a:solidFill>
                        </a:rPr>
                        <a:t>PUT</a:t>
                      </a:r>
                      <a:endParaRPr lang="en-US" sz="1600" b="1" i="0" dirty="0">
                        <a:solidFill>
                          <a:srgbClr val="FFFFFF"/>
                        </a:solidFill>
                      </a:endParaRPr>
                    </a:p>
                  </a:txBody>
                  <a:tcPr>
                    <a:solidFill>
                      <a:srgbClr val="41AAAA"/>
                    </a:solidFill>
                  </a:tcPr>
                </a:tc>
                <a:tc>
                  <a:txBody>
                    <a:bodyPr/>
                    <a:lstStyle/>
                    <a:p>
                      <a:pPr algn="l"/>
                      <a:r>
                        <a:rPr lang="en-US" sz="1600" b="0" i="0" baseline="0" dirty="0" smtClean="0">
                          <a:solidFill>
                            <a:srgbClr val="000000"/>
                          </a:solidFill>
                        </a:rPr>
                        <a:t>Used to fully replace an existing resource.</a:t>
                      </a:r>
                      <a:endParaRPr lang="de-DE" sz="1600" b="0" i="0" baseline="0" dirty="0" smtClean="0">
                        <a:solidFill>
                          <a:srgbClr val="000000"/>
                        </a:solidFill>
                      </a:endParaRPr>
                    </a:p>
                  </a:txBody>
                  <a:tcPr>
                    <a:solidFill>
                      <a:srgbClr val="CDD9E1"/>
                    </a:solidFill>
                  </a:tcPr>
                </a:tc>
              </a:tr>
              <a:tr h="375242">
                <a:tc>
                  <a:txBody>
                    <a:bodyPr/>
                    <a:lstStyle/>
                    <a:p>
                      <a:pPr marL="0" indent="0" algn="l" defTabSz="913943" rtl="0" eaLnBrk="1" latinLnBrk="0" hangingPunct="1">
                        <a:buFont typeface="Arial" panose="020B0604020202020204" pitchFamily="34" charset="0"/>
                        <a:buNone/>
                      </a:pPr>
                      <a:r>
                        <a:rPr lang="en-US" sz="1600" b="1" i="0" dirty="0" smtClean="0">
                          <a:solidFill>
                            <a:srgbClr val="FFFFFF"/>
                          </a:solidFill>
                        </a:rPr>
                        <a:t>PATCH</a:t>
                      </a:r>
                      <a:endParaRPr lang="en-US" sz="1600" b="1" i="0" dirty="0">
                        <a:solidFill>
                          <a:srgbClr val="FFFFFF"/>
                        </a:solidFill>
                      </a:endParaRPr>
                    </a:p>
                  </a:txBody>
                  <a:tcPr>
                    <a:solidFill>
                      <a:srgbClr val="41AAAA"/>
                    </a:solidFill>
                  </a:tcPr>
                </a:tc>
                <a:tc>
                  <a:txBody>
                    <a:bodyPr/>
                    <a:lstStyle/>
                    <a:p>
                      <a:pPr algn="l"/>
                      <a:r>
                        <a:rPr lang="en-US" sz="1600" b="0" i="0" baseline="0" dirty="0" smtClean="0">
                          <a:solidFill>
                            <a:srgbClr val="000000"/>
                          </a:solidFill>
                        </a:rPr>
                        <a:t>Used to partially update an existing resource.</a:t>
                      </a:r>
                      <a:endParaRPr lang="de-DE" sz="1600" b="0" i="0" baseline="0" dirty="0" smtClean="0">
                        <a:solidFill>
                          <a:srgbClr val="000000"/>
                        </a:solidFill>
                      </a:endParaRPr>
                    </a:p>
                  </a:txBody>
                  <a:tcPr>
                    <a:solidFill>
                      <a:srgbClr val="CDD9E1"/>
                    </a:solidFill>
                  </a:tcPr>
                </a:tc>
              </a:tr>
              <a:tr h="335323">
                <a:tc>
                  <a:txBody>
                    <a:bodyPr/>
                    <a:lstStyle/>
                    <a:p>
                      <a:pPr marL="0" indent="0" algn="l" defTabSz="913943" rtl="0" eaLnBrk="1" latinLnBrk="0" hangingPunct="1">
                        <a:buFont typeface="Arial" panose="020B0604020202020204" pitchFamily="34" charset="0"/>
                        <a:buNone/>
                      </a:pPr>
                      <a:r>
                        <a:rPr lang="en-US" sz="1600" b="1" i="0" dirty="0" smtClean="0">
                          <a:solidFill>
                            <a:srgbClr val="FFFFFF"/>
                          </a:solidFill>
                        </a:rPr>
                        <a:t>DELETE</a:t>
                      </a:r>
                      <a:endParaRPr lang="en-US" sz="1600" b="1" i="0" dirty="0">
                        <a:solidFill>
                          <a:srgbClr val="FFFFFF"/>
                        </a:solidFill>
                      </a:endParaRPr>
                    </a:p>
                  </a:txBody>
                  <a:tcPr>
                    <a:solidFill>
                      <a:srgbClr val="41AAAA"/>
                    </a:solidFill>
                  </a:tcPr>
                </a:tc>
                <a:tc>
                  <a:txBody>
                    <a:bodyPr/>
                    <a:lstStyle/>
                    <a:p>
                      <a:pPr algn="l"/>
                      <a:r>
                        <a:rPr lang="en-US" sz="1600" b="0" i="0" baseline="0" dirty="0" smtClean="0">
                          <a:solidFill>
                            <a:srgbClr val="000000"/>
                          </a:solidFill>
                        </a:rPr>
                        <a:t>Used to delete an existing resource.</a:t>
                      </a:r>
                      <a:endParaRPr lang="de-DE" sz="1600" b="0" i="0" baseline="0" dirty="0" smtClean="0">
                        <a:solidFill>
                          <a:srgbClr val="000000"/>
                        </a:solidFill>
                      </a:endParaRPr>
                    </a:p>
                  </a:txBody>
                  <a:tcPr>
                    <a:solidFill>
                      <a:srgbClr val="CDD9E1"/>
                    </a:solidFill>
                  </a:tcPr>
                </a:tc>
              </a:tr>
            </a:tbl>
          </a:graphicData>
        </a:graphic>
      </p:graphicFrame>
    </p:spTree>
    <p:extLst>
      <p:ext uri="{BB962C8B-B14F-4D97-AF65-F5344CB8AC3E}">
        <p14:creationId xmlns:p14="http://schemas.microsoft.com/office/powerpoint/2010/main" val="13616760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Web Development </a:t>
            </a:r>
            <a:r>
              <a:rPr lang="de-DE" dirty="0" smtClean="0"/>
              <a:t>Basics</a:t>
            </a:r>
            <a:r>
              <a:rPr lang="de-DE" dirty="0"/>
              <a:t/>
            </a:r>
            <a:br>
              <a:rPr lang="de-DE" dirty="0"/>
            </a:br>
            <a:r>
              <a:rPr lang="de-DE" b="0" dirty="0"/>
              <a:t>REST</a:t>
            </a:r>
            <a:endParaRPr lang="en-US" dirty="0"/>
          </a:p>
        </p:txBody>
      </p:sp>
      <p:sp>
        <p:nvSpPr>
          <p:cNvPr id="15" name="cdtContent Placeholder 9 Id10"/>
          <p:cNvSpPr>
            <a:spLocks noGrp="1"/>
          </p:cNvSpPr>
          <p:nvPr>
            <p:ph idx="1"/>
          </p:nvPr>
        </p:nvSpPr>
        <p:spPr/>
        <p:txBody>
          <a:bodyPr/>
          <a:lstStyle/>
          <a:p>
            <a:r>
              <a:rPr lang="de-DE" sz="2000" b="1" noProof="0" dirty="0" smtClean="0"/>
              <a:t>Request </a:t>
            </a:r>
            <a:r>
              <a:rPr lang="de-DE" sz="2000" b="1" noProof="0" dirty="0" err="1" smtClean="0"/>
              <a:t>status</a:t>
            </a:r>
            <a:r>
              <a:rPr lang="de-DE" sz="2000" b="1" noProof="0" dirty="0" smtClean="0"/>
              <a:t> </a:t>
            </a:r>
            <a:r>
              <a:rPr lang="de-DE" sz="2000" b="1" noProof="0" dirty="0" err="1" smtClean="0"/>
              <a:t>codes</a:t>
            </a:r>
            <a:endParaRPr lang="en-US" sz="2000" b="1" dirty="0" smtClean="0">
              <a:solidFill>
                <a:srgbClr val="005F87"/>
              </a:solidFill>
            </a:endParaRPr>
          </a:p>
          <a:p>
            <a:endParaRPr lang="en-US" dirty="0"/>
          </a:p>
          <a:p>
            <a:endParaRPr lang="de-DE" noProof="0" dirty="0"/>
          </a:p>
        </p:txBody>
      </p:sp>
      <p:sp>
        <p:nvSpPr>
          <p:cNvPr id="14" name="Textfeld 13"/>
          <p:cNvSpPr txBox="1"/>
          <p:nvPr/>
        </p:nvSpPr>
        <p:spPr>
          <a:xfrm>
            <a:off x="7071664" y="4922510"/>
            <a:ext cx="914400" cy="914400"/>
          </a:xfrm>
          <a:prstGeom prst="rect">
            <a:avLst/>
          </a:prstGeom>
          <a:noFill/>
        </p:spPr>
        <p:txBody>
          <a:bodyPr wrap="none" lIns="0" tIns="0" rIns="0" bIns="0" rtlCol="0">
            <a:noAutofit/>
          </a:bodyPr>
          <a:lstStyle/>
          <a:p>
            <a:pPr>
              <a:lnSpc>
                <a:spcPct val="110000"/>
              </a:lnSpc>
              <a:spcBef>
                <a:spcPts val="0"/>
              </a:spcBef>
            </a:pPr>
            <a:endParaRPr lang="en-US" sz="1400" dirty="0" smtClean="0">
              <a:solidFill>
                <a:schemeClr val="tx1"/>
              </a:solidFill>
              <a:latin typeface="+mn-lt"/>
              <a:ea typeface="Arial Unicode MS" panose="020B0604020202020204" pitchFamily="34" charset="-128"/>
              <a:cs typeface="Arial Unicode MS" panose="020B0604020202020204" pitchFamily="34" charset="-128"/>
            </a:endParaRPr>
          </a:p>
        </p:txBody>
      </p:sp>
      <p:graphicFrame>
        <p:nvGraphicFramePr>
          <p:cNvPr id="9" name="Tabelle 10"/>
          <p:cNvGraphicFramePr>
            <a:graphicFrameLocks noGrp="1"/>
          </p:cNvGraphicFramePr>
          <p:nvPr>
            <p:extLst/>
          </p:nvPr>
        </p:nvGraphicFramePr>
        <p:xfrm>
          <a:off x="628646" y="2116973"/>
          <a:ext cx="9288000" cy="3821760"/>
        </p:xfrm>
        <a:graphic>
          <a:graphicData uri="http://schemas.openxmlformats.org/drawingml/2006/table">
            <a:tbl>
              <a:tblPr firstRow="1" bandRow="1">
                <a:tableStyleId>{5C22544A-7EE6-4342-B048-85BDC9FD1C3A}</a:tableStyleId>
              </a:tblPr>
              <a:tblGrid>
                <a:gridCol w="936000"/>
                <a:gridCol w="2160000"/>
                <a:gridCol w="936000"/>
                <a:gridCol w="2160000"/>
                <a:gridCol w="936000"/>
                <a:gridCol w="2160000"/>
              </a:tblGrid>
              <a:tr h="330619">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800" b="1" i="0" dirty="0" smtClean="0"/>
                        <a:t>Code</a:t>
                      </a:r>
                      <a:endParaRPr lang="en-US" sz="1800" b="1" i="0" dirty="0"/>
                    </a:p>
                  </a:txBody>
                  <a:tcPr>
                    <a:solidFill>
                      <a:srgbClr val="41AAAA"/>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800" i="0" dirty="0" smtClean="0">
                          <a:solidFill>
                            <a:srgbClr val="000000"/>
                          </a:solidFill>
                        </a:rPr>
                        <a:t>Status</a:t>
                      </a:r>
                    </a:p>
                  </a:txBody>
                  <a:tcP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lt1"/>
                          </a:solidFill>
                          <a:latin typeface="+mn-lt"/>
                          <a:ea typeface="+mn-ea"/>
                          <a:cs typeface="+mn-cs"/>
                        </a:rPr>
                        <a:t>Code</a:t>
                      </a:r>
                    </a:p>
                  </a:txBody>
                  <a:tcPr>
                    <a:solidFill>
                      <a:srgbClr val="41AAAA"/>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800" b="1" i="0" kern="1200" dirty="0" smtClean="0">
                          <a:solidFill>
                            <a:srgbClr val="000000"/>
                          </a:solidFill>
                          <a:latin typeface="+mn-lt"/>
                          <a:ea typeface="+mn-ea"/>
                          <a:cs typeface="+mn-cs"/>
                        </a:rPr>
                        <a:t>Status</a:t>
                      </a:r>
                    </a:p>
                  </a:txBody>
                  <a:tcP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lt1"/>
                          </a:solidFill>
                          <a:latin typeface="+mn-lt"/>
                          <a:ea typeface="+mn-ea"/>
                          <a:cs typeface="+mn-cs"/>
                        </a:rPr>
                        <a:t>Code</a:t>
                      </a:r>
                    </a:p>
                  </a:txBody>
                  <a:tcPr>
                    <a:solidFill>
                      <a:srgbClr val="41AAAA"/>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800" b="1" i="0" kern="1200" dirty="0" smtClean="0">
                          <a:solidFill>
                            <a:srgbClr val="000000"/>
                          </a:solidFill>
                          <a:latin typeface="+mn-lt"/>
                          <a:ea typeface="+mn-ea"/>
                          <a:cs typeface="+mn-cs"/>
                        </a:rPr>
                        <a:t>Status</a:t>
                      </a:r>
                    </a:p>
                  </a:txBody>
                  <a:tcPr>
                    <a:solidFill>
                      <a:srgbClr val="CDD9E1"/>
                    </a:solidFill>
                  </a:tcPr>
                </a:tc>
              </a:tr>
              <a:tr h="576000">
                <a:tc>
                  <a:txBody>
                    <a:bodyPr/>
                    <a:lstStyle/>
                    <a:p>
                      <a:pPr marL="0" indent="0" algn="l">
                        <a:buFont typeface="Arial" panose="020B0604020202020204" pitchFamily="34" charset="0"/>
                        <a:buNone/>
                      </a:pPr>
                      <a:r>
                        <a:rPr lang="en-US" sz="1600" b="1" i="0" dirty="0" smtClean="0">
                          <a:solidFill>
                            <a:srgbClr val="FFFFFF"/>
                          </a:solidFill>
                        </a:rPr>
                        <a:t>200</a:t>
                      </a:r>
                      <a:endParaRPr lang="en-US" sz="1600" b="1" i="0" dirty="0">
                        <a:solidFill>
                          <a:srgbClr val="FFFFFF"/>
                        </a:solidFill>
                      </a:endParaRPr>
                    </a:p>
                  </a:txBody>
                  <a:tcPr anchor="ctr">
                    <a:solidFill>
                      <a:srgbClr val="41AAAA"/>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600" b="0" i="0" kern="1200" dirty="0" smtClean="0">
                          <a:solidFill>
                            <a:srgbClr val="000000"/>
                          </a:solidFill>
                          <a:effectLst/>
                          <a:latin typeface="+mn-lt"/>
                          <a:ea typeface="+mn-ea"/>
                          <a:cs typeface="+mn-cs"/>
                        </a:rPr>
                        <a:t>OK</a:t>
                      </a: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lt1"/>
                          </a:solidFill>
                          <a:latin typeface="+mn-lt"/>
                          <a:ea typeface="+mn-ea"/>
                          <a:cs typeface="+mn-cs"/>
                        </a:rPr>
                        <a:t>400</a:t>
                      </a:r>
                    </a:p>
                  </a:txBody>
                  <a:tcPr anchor="ctr">
                    <a:solidFill>
                      <a:srgbClr val="41AAAA"/>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de-DE" sz="1600" b="0" i="0" kern="1200" dirty="0" smtClean="0">
                          <a:solidFill>
                            <a:srgbClr val="000000"/>
                          </a:solidFill>
                          <a:effectLst/>
                          <a:latin typeface="+mn-lt"/>
                          <a:ea typeface="+mn-ea"/>
                          <a:cs typeface="+mn-cs"/>
                        </a:rPr>
                        <a:t>Bad Request</a:t>
                      </a: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de-DE" sz="1600" b="1" i="0" kern="1200" dirty="0" smtClean="0">
                          <a:solidFill>
                            <a:srgbClr val="FFFFFF"/>
                          </a:solidFill>
                          <a:latin typeface="+mn-lt"/>
                          <a:ea typeface="+mn-ea"/>
                          <a:cs typeface="+mn-cs"/>
                        </a:rPr>
                        <a:t>500</a:t>
                      </a:r>
                      <a:endParaRPr lang="en-US" sz="1600" b="1" i="0" kern="1200" dirty="0" smtClean="0">
                        <a:solidFill>
                          <a:srgbClr val="FFFFFF"/>
                        </a:solidFill>
                        <a:latin typeface="+mn-lt"/>
                        <a:ea typeface="+mn-ea"/>
                        <a:cs typeface="+mn-cs"/>
                      </a:endParaRPr>
                    </a:p>
                  </a:txBody>
                  <a:tcPr anchor="ctr">
                    <a:solidFill>
                      <a:srgbClr val="41AAAA"/>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de-DE" sz="1600" b="0" i="0" kern="1200" dirty="0" smtClean="0">
                          <a:solidFill>
                            <a:srgbClr val="000000"/>
                          </a:solidFill>
                          <a:effectLst/>
                          <a:latin typeface="+mn-lt"/>
                          <a:ea typeface="+mn-ea"/>
                          <a:cs typeface="+mn-cs"/>
                        </a:rPr>
                        <a:t>Internal Server Error</a:t>
                      </a:r>
                    </a:p>
                  </a:txBody>
                  <a:tcPr anchor="ctr">
                    <a:solidFill>
                      <a:srgbClr val="CDD9E1"/>
                    </a:solidFill>
                  </a:tcPr>
                </a:tc>
              </a:tr>
              <a:tr h="576000">
                <a:tc>
                  <a:txBody>
                    <a:bodyPr/>
                    <a:lstStyle/>
                    <a:p>
                      <a:pPr marL="0" indent="0" algn="l" defTabSz="913943" rtl="0" eaLnBrk="1" latinLnBrk="0" hangingPunct="1">
                        <a:buFont typeface="Arial" panose="020B0604020202020204" pitchFamily="34" charset="0"/>
                        <a:buNone/>
                      </a:pPr>
                      <a:r>
                        <a:rPr lang="en-US" sz="1600" b="1" i="0" kern="1200" dirty="0" smtClean="0">
                          <a:solidFill>
                            <a:schemeClr val="lt1"/>
                          </a:solidFill>
                          <a:latin typeface="+mn-lt"/>
                          <a:ea typeface="+mn-ea"/>
                          <a:cs typeface="+mn-cs"/>
                        </a:rPr>
                        <a:t>201</a:t>
                      </a:r>
                      <a:endParaRPr lang="en-US" sz="1600" b="1" i="0" dirty="0">
                        <a:solidFill>
                          <a:srgbClr val="FFFFFF"/>
                        </a:solidFill>
                      </a:endParaRPr>
                    </a:p>
                  </a:txBody>
                  <a:tcPr anchor="ctr">
                    <a:solidFill>
                      <a:srgbClr val="41AAAA"/>
                    </a:solidFill>
                  </a:tcPr>
                </a:tc>
                <a:tc>
                  <a:txBody>
                    <a:bodyPr/>
                    <a:lstStyle/>
                    <a:p>
                      <a:pPr algn="l"/>
                      <a:r>
                        <a:rPr lang="en-US" sz="1600" b="0" i="0" kern="1200" dirty="0" smtClean="0">
                          <a:solidFill>
                            <a:srgbClr val="000000"/>
                          </a:solidFill>
                          <a:effectLst/>
                          <a:latin typeface="+mn-lt"/>
                          <a:ea typeface="+mn-ea"/>
                          <a:cs typeface="+mn-cs"/>
                        </a:rPr>
                        <a:t>Created</a:t>
                      </a:r>
                      <a:endParaRPr lang="de-DE" sz="1600" b="0" i="0" kern="1200" dirty="0" smtClean="0">
                        <a:solidFill>
                          <a:srgbClr val="000000"/>
                        </a:solidFill>
                        <a:effectLst/>
                        <a:latin typeface="+mn-lt"/>
                        <a:ea typeface="+mn-ea"/>
                        <a:cs typeface="+mn-cs"/>
                      </a:endParaRP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600" b="1" i="0" dirty="0" smtClean="0">
                          <a:solidFill>
                            <a:srgbClr val="FFFFFF"/>
                          </a:solidFill>
                        </a:rPr>
                        <a:t>401</a:t>
                      </a:r>
                      <a:endParaRPr lang="de-DE" sz="1600" b="1" i="0" kern="1200" dirty="0" smtClean="0">
                        <a:solidFill>
                          <a:schemeClr val="lt1"/>
                        </a:solidFill>
                        <a:latin typeface="+mn-lt"/>
                        <a:ea typeface="+mn-ea"/>
                        <a:cs typeface="+mn-cs"/>
                      </a:endParaRPr>
                    </a:p>
                  </a:txBody>
                  <a:tcPr anchor="ctr">
                    <a:solidFill>
                      <a:srgbClr val="41AAAA"/>
                    </a:solidFill>
                  </a:tcPr>
                </a:tc>
                <a:tc>
                  <a:txBody>
                    <a:bodyPr/>
                    <a:lstStyle/>
                    <a:p>
                      <a:pPr marL="0" algn="l" defTabSz="913943" rtl="0" eaLnBrk="1" latinLnBrk="0" hangingPunct="1"/>
                      <a:r>
                        <a:rPr lang="de-DE" sz="1600" b="0" i="0" kern="1200" dirty="0" err="1" smtClean="0">
                          <a:solidFill>
                            <a:srgbClr val="000000"/>
                          </a:solidFill>
                          <a:effectLst/>
                          <a:latin typeface="+mn-lt"/>
                          <a:ea typeface="+mn-ea"/>
                          <a:cs typeface="+mn-cs"/>
                        </a:rPr>
                        <a:t>Unauthorized</a:t>
                      </a:r>
                      <a:endParaRPr lang="de-DE" sz="1600" b="0" i="0" kern="1200" dirty="0" smtClean="0">
                        <a:solidFill>
                          <a:srgbClr val="000000"/>
                        </a:solidFill>
                        <a:effectLst/>
                        <a:latin typeface="+mn-lt"/>
                        <a:ea typeface="+mn-ea"/>
                        <a:cs typeface="+mn-cs"/>
                      </a:endParaRP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600" b="1" i="0" kern="1200" dirty="0" smtClean="0">
                          <a:solidFill>
                            <a:srgbClr val="FFFFFF"/>
                          </a:solidFill>
                          <a:latin typeface="+mn-lt"/>
                          <a:ea typeface="+mn-ea"/>
                          <a:cs typeface="+mn-cs"/>
                        </a:rPr>
                        <a:t>501</a:t>
                      </a:r>
                      <a:endParaRPr lang="de-DE" sz="1600" b="1" i="0" kern="1200" dirty="0" smtClean="0">
                        <a:solidFill>
                          <a:srgbClr val="FFFFFF"/>
                        </a:solidFill>
                        <a:latin typeface="+mn-lt"/>
                        <a:ea typeface="+mn-ea"/>
                        <a:cs typeface="+mn-cs"/>
                      </a:endParaRPr>
                    </a:p>
                  </a:txBody>
                  <a:tcPr anchor="ctr">
                    <a:solidFill>
                      <a:srgbClr val="41AAAA"/>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de-DE" sz="1600" b="0" i="0" kern="1200" dirty="0" smtClean="0">
                          <a:solidFill>
                            <a:srgbClr val="000000"/>
                          </a:solidFill>
                          <a:effectLst/>
                          <a:latin typeface="+mn-lt"/>
                          <a:ea typeface="+mn-ea"/>
                          <a:cs typeface="+mn-cs"/>
                        </a:rPr>
                        <a:t>Not </a:t>
                      </a:r>
                      <a:r>
                        <a:rPr lang="de-DE" sz="1600" b="0" i="0" kern="1200" dirty="0" err="1" smtClean="0">
                          <a:solidFill>
                            <a:srgbClr val="000000"/>
                          </a:solidFill>
                          <a:effectLst/>
                          <a:latin typeface="+mn-lt"/>
                          <a:ea typeface="+mn-ea"/>
                          <a:cs typeface="+mn-cs"/>
                        </a:rPr>
                        <a:t>Implemented</a:t>
                      </a:r>
                      <a:endParaRPr lang="de-DE" sz="1600" b="0" i="0" kern="1200" dirty="0" smtClean="0">
                        <a:solidFill>
                          <a:srgbClr val="000000"/>
                        </a:solidFill>
                        <a:effectLst/>
                        <a:latin typeface="+mn-lt"/>
                        <a:ea typeface="+mn-ea"/>
                        <a:cs typeface="+mn-cs"/>
                      </a:endParaRPr>
                    </a:p>
                  </a:txBody>
                  <a:tcPr anchor="ctr">
                    <a:solidFill>
                      <a:srgbClr val="CDD9E1"/>
                    </a:solidFill>
                  </a:tcPr>
                </a:tc>
              </a:tr>
              <a:tr h="576000">
                <a:tc>
                  <a:txBody>
                    <a:bodyPr/>
                    <a:lstStyle/>
                    <a:p>
                      <a:pPr marL="0" indent="0" algn="l" defTabSz="913943" rtl="0" eaLnBrk="1" latinLnBrk="0" hangingPunct="1">
                        <a:buFont typeface="Arial" panose="020B0604020202020204" pitchFamily="34" charset="0"/>
                        <a:buNone/>
                      </a:pPr>
                      <a:r>
                        <a:rPr lang="en-US" sz="1600" b="1" i="0" dirty="0" smtClean="0">
                          <a:solidFill>
                            <a:srgbClr val="FFFFFF"/>
                          </a:solidFill>
                        </a:rPr>
                        <a:t>204</a:t>
                      </a:r>
                      <a:endParaRPr lang="en-US" sz="1600" b="1" i="0" dirty="0">
                        <a:solidFill>
                          <a:srgbClr val="FFFFFF"/>
                        </a:solidFill>
                      </a:endParaRPr>
                    </a:p>
                  </a:txBody>
                  <a:tcPr anchor="ctr">
                    <a:solidFill>
                      <a:srgbClr val="41AAAA"/>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de-DE" sz="1600" b="0" i="0" kern="1200" dirty="0" err="1" smtClean="0">
                          <a:solidFill>
                            <a:srgbClr val="000000"/>
                          </a:solidFill>
                          <a:effectLst/>
                          <a:latin typeface="+mn-lt"/>
                          <a:ea typeface="+mn-ea"/>
                          <a:cs typeface="+mn-cs"/>
                        </a:rPr>
                        <a:t>No</a:t>
                      </a:r>
                      <a:r>
                        <a:rPr lang="de-DE" sz="1600" b="0" i="0" kern="1200" dirty="0" smtClean="0">
                          <a:solidFill>
                            <a:srgbClr val="000000"/>
                          </a:solidFill>
                          <a:effectLst/>
                          <a:latin typeface="+mn-lt"/>
                          <a:ea typeface="+mn-ea"/>
                          <a:cs typeface="+mn-cs"/>
                        </a:rPr>
                        <a:t> Content</a:t>
                      </a: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de-DE" sz="1600" b="1" i="0" kern="1200" dirty="0" smtClean="0">
                          <a:solidFill>
                            <a:schemeClr val="lt1"/>
                          </a:solidFill>
                          <a:latin typeface="+mn-lt"/>
                          <a:ea typeface="+mn-ea"/>
                          <a:cs typeface="+mn-cs"/>
                        </a:rPr>
                        <a:t>403</a:t>
                      </a:r>
                    </a:p>
                  </a:txBody>
                  <a:tcPr anchor="ctr">
                    <a:solidFill>
                      <a:srgbClr val="41AAAA"/>
                    </a:solidFill>
                  </a:tcPr>
                </a:tc>
                <a:tc>
                  <a:txBody>
                    <a:bodyPr/>
                    <a:lstStyle/>
                    <a:p>
                      <a:pPr marL="0" algn="l" defTabSz="913943" rtl="0" eaLnBrk="1" latinLnBrk="0" hangingPunct="1"/>
                      <a:r>
                        <a:rPr lang="de-DE" sz="1600" b="0" i="0" kern="1200" dirty="0" err="1" smtClean="0">
                          <a:solidFill>
                            <a:srgbClr val="000000"/>
                          </a:solidFill>
                          <a:effectLst/>
                          <a:latin typeface="+mn-lt"/>
                          <a:ea typeface="+mn-ea"/>
                          <a:cs typeface="+mn-cs"/>
                        </a:rPr>
                        <a:t>Forbidden</a:t>
                      </a:r>
                      <a:endParaRPr lang="de-DE" sz="1600" b="0" i="0" kern="1200" dirty="0" smtClean="0">
                        <a:solidFill>
                          <a:srgbClr val="000000"/>
                        </a:solidFill>
                        <a:effectLst/>
                        <a:latin typeface="+mn-lt"/>
                        <a:ea typeface="+mn-ea"/>
                        <a:cs typeface="+mn-cs"/>
                      </a:endParaRP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endParaRPr lang="de-DE" sz="1600" b="1" i="0" kern="1200" dirty="0" smtClean="0">
                        <a:solidFill>
                          <a:srgbClr val="FFFFFF"/>
                        </a:solidFill>
                        <a:latin typeface="+mn-lt"/>
                        <a:ea typeface="+mn-ea"/>
                        <a:cs typeface="+mn-cs"/>
                      </a:endParaRPr>
                    </a:p>
                  </a:txBody>
                  <a:tcPr anchor="ctr">
                    <a:solidFill>
                      <a:srgbClr val="CDD9E1"/>
                    </a:solidFill>
                  </a:tcPr>
                </a:tc>
                <a:tc>
                  <a:txBody>
                    <a:bodyPr/>
                    <a:lstStyle/>
                    <a:p>
                      <a:pPr marL="0" algn="l" defTabSz="913943" rtl="0" eaLnBrk="1" latinLnBrk="0" hangingPunct="1"/>
                      <a:endParaRPr lang="de-DE" sz="1600" b="0" i="0" kern="1200" dirty="0" smtClean="0">
                        <a:solidFill>
                          <a:srgbClr val="000000"/>
                        </a:solidFill>
                        <a:effectLst/>
                        <a:latin typeface="+mn-lt"/>
                        <a:ea typeface="+mn-ea"/>
                        <a:cs typeface="+mn-cs"/>
                      </a:endParaRPr>
                    </a:p>
                  </a:txBody>
                  <a:tcPr anchor="ctr">
                    <a:solidFill>
                      <a:srgbClr val="CDD9E1"/>
                    </a:solidFill>
                  </a:tcPr>
                </a:tc>
              </a:tr>
              <a:tr h="576000">
                <a:tc>
                  <a:txBody>
                    <a:bodyPr/>
                    <a:lstStyle/>
                    <a:p>
                      <a:pPr marL="0" indent="0" algn="l" defTabSz="913943" rtl="0" eaLnBrk="1" latinLnBrk="0" hangingPunct="1">
                        <a:buFont typeface="Arial" panose="020B0604020202020204" pitchFamily="34" charset="0"/>
                        <a:buNone/>
                      </a:pPr>
                      <a:endParaRPr lang="en-US" sz="1600" b="1" i="0" dirty="0">
                        <a:solidFill>
                          <a:srgbClr val="FFFFFF"/>
                        </a:solidFill>
                      </a:endParaRPr>
                    </a:p>
                  </a:txBody>
                  <a:tcPr anchor="ctr">
                    <a:solidFill>
                      <a:srgbClr val="CDD9E1"/>
                    </a:solidFill>
                  </a:tcPr>
                </a:tc>
                <a:tc>
                  <a:txBody>
                    <a:bodyPr/>
                    <a:lstStyle/>
                    <a:p>
                      <a:pPr algn="l"/>
                      <a:endParaRPr lang="de-DE" sz="1600" b="0" i="0" kern="1200" dirty="0" smtClean="0">
                        <a:solidFill>
                          <a:srgbClr val="000000"/>
                        </a:solidFill>
                        <a:effectLst/>
                        <a:latin typeface="+mn-lt"/>
                        <a:ea typeface="+mn-ea"/>
                        <a:cs typeface="+mn-cs"/>
                      </a:endParaRP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600" b="1" i="0" dirty="0" smtClean="0">
                          <a:solidFill>
                            <a:srgbClr val="FFFFFF"/>
                          </a:solidFill>
                        </a:rPr>
                        <a:t>404</a:t>
                      </a:r>
                      <a:endParaRPr lang="de-DE" sz="1600" b="1" i="0" kern="1200" dirty="0" smtClean="0">
                        <a:solidFill>
                          <a:schemeClr val="lt1"/>
                        </a:solidFill>
                        <a:latin typeface="+mn-lt"/>
                        <a:ea typeface="+mn-ea"/>
                        <a:cs typeface="+mn-cs"/>
                      </a:endParaRPr>
                    </a:p>
                  </a:txBody>
                  <a:tcPr anchor="ctr">
                    <a:solidFill>
                      <a:srgbClr val="41AAAA"/>
                    </a:solidFill>
                  </a:tcPr>
                </a:tc>
                <a:tc>
                  <a:txBody>
                    <a:bodyPr/>
                    <a:lstStyle/>
                    <a:p>
                      <a:pPr algn="l"/>
                      <a:r>
                        <a:rPr lang="de-DE" sz="1600" b="0" i="0" kern="1200" dirty="0" smtClean="0">
                          <a:solidFill>
                            <a:srgbClr val="000000"/>
                          </a:solidFill>
                          <a:effectLst/>
                          <a:latin typeface="+mn-lt"/>
                          <a:ea typeface="+mn-ea"/>
                          <a:cs typeface="+mn-cs"/>
                        </a:rPr>
                        <a:t>Not </a:t>
                      </a:r>
                      <a:r>
                        <a:rPr lang="de-DE" sz="1600" b="0" i="0" kern="1200" dirty="0" err="1" smtClean="0">
                          <a:solidFill>
                            <a:srgbClr val="000000"/>
                          </a:solidFill>
                          <a:effectLst/>
                          <a:latin typeface="+mn-lt"/>
                          <a:ea typeface="+mn-ea"/>
                          <a:cs typeface="+mn-cs"/>
                        </a:rPr>
                        <a:t>Found</a:t>
                      </a:r>
                      <a:endParaRPr lang="de-DE" sz="1600" b="0" i="0" kern="1200" dirty="0" smtClean="0">
                        <a:solidFill>
                          <a:srgbClr val="000000"/>
                        </a:solidFill>
                        <a:effectLst/>
                        <a:latin typeface="+mn-lt"/>
                        <a:ea typeface="+mn-ea"/>
                        <a:cs typeface="+mn-cs"/>
                      </a:endParaRP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endParaRPr lang="de-DE" sz="1600" b="1" i="0" kern="1200" dirty="0" smtClean="0">
                        <a:solidFill>
                          <a:srgbClr val="FFFFFF"/>
                        </a:solidFill>
                        <a:latin typeface="+mn-lt"/>
                        <a:ea typeface="+mn-ea"/>
                        <a:cs typeface="+mn-cs"/>
                      </a:endParaRPr>
                    </a:p>
                  </a:txBody>
                  <a:tcPr anchor="ctr">
                    <a:solidFill>
                      <a:srgbClr val="CDD9E1"/>
                    </a:solidFill>
                  </a:tcPr>
                </a:tc>
                <a:tc>
                  <a:txBody>
                    <a:bodyPr/>
                    <a:lstStyle/>
                    <a:p>
                      <a:pPr marL="0" algn="l" defTabSz="913943" rtl="0" eaLnBrk="1" latinLnBrk="0" hangingPunct="1"/>
                      <a:endParaRPr lang="de-DE" sz="1600" b="0" i="0" kern="1200" dirty="0" smtClean="0">
                        <a:solidFill>
                          <a:srgbClr val="000000"/>
                        </a:solidFill>
                        <a:effectLst/>
                        <a:latin typeface="+mn-lt"/>
                        <a:ea typeface="+mn-ea"/>
                        <a:cs typeface="+mn-cs"/>
                      </a:endParaRPr>
                    </a:p>
                  </a:txBody>
                  <a:tcPr anchor="ctr">
                    <a:solidFill>
                      <a:srgbClr val="CDD9E1"/>
                    </a:solidFill>
                  </a:tcPr>
                </a:tc>
              </a:tr>
              <a:tr h="576000">
                <a:tc>
                  <a:txBody>
                    <a:bodyPr/>
                    <a:lstStyle/>
                    <a:p>
                      <a:pPr marL="0" indent="0" algn="l" defTabSz="913943" rtl="0" eaLnBrk="1" latinLnBrk="0" hangingPunct="1">
                        <a:buFont typeface="Arial" panose="020B0604020202020204" pitchFamily="34" charset="0"/>
                        <a:buNone/>
                      </a:pPr>
                      <a:endParaRPr lang="en-US" sz="1600" b="1" i="0" dirty="0">
                        <a:solidFill>
                          <a:srgbClr val="FFFFFF"/>
                        </a:solidFill>
                      </a:endParaRPr>
                    </a:p>
                  </a:txBody>
                  <a:tcPr anchor="ctr">
                    <a:solidFill>
                      <a:srgbClr val="CDD9E1"/>
                    </a:solidFill>
                  </a:tcPr>
                </a:tc>
                <a:tc>
                  <a:txBody>
                    <a:bodyPr/>
                    <a:lstStyle/>
                    <a:p>
                      <a:pPr algn="l"/>
                      <a:endParaRPr lang="de-DE" sz="1600" b="0" i="0" kern="1200" dirty="0" smtClean="0">
                        <a:solidFill>
                          <a:srgbClr val="000000"/>
                        </a:solidFill>
                        <a:effectLst/>
                        <a:latin typeface="+mn-lt"/>
                        <a:ea typeface="+mn-ea"/>
                        <a:cs typeface="+mn-cs"/>
                      </a:endParaRP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de-DE" sz="1600" b="1" i="0" kern="1200" dirty="0" smtClean="0">
                          <a:solidFill>
                            <a:schemeClr val="lt1"/>
                          </a:solidFill>
                          <a:latin typeface="+mn-lt"/>
                          <a:ea typeface="+mn-ea"/>
                          <a:cs typeface="+mn-cs"/>
                        </a:rPr>
                        <a:t>405</a:t>
                      </a:r>
                    </a:p>
                  </a:txBody>
                  <a:tcPr anchor="ctr">
                    <a:solidFill>
                      <a:srgbClr val="41AAAA"/>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de-DE" sz="1600" b="0" i="0" kern="1200" dirty="0" err="1" smtClean="0">
                          <a:solidFill>
                            <a:srgbClr val="000000"/>
                          </a:solidFill>
                          <a:effectLst/>
                          <a:latin typeface="+mn-lt"/>
                          <a:ea typeface="+mn-ea"/>
                          <a:cs typeface="+mn-cs"/>
                        </a:rPr>
                        <a:t>Method</a:t>
                      </a:r>
                      <a:r>
                        <a:rPr lang="de-DE" sz="1600" b="0" i="0" kern="1200" dirty="0" smtClean="0">
                          <a:solidFill>
                            <a:srgbClr val="000000"/>
                          </a:solidFill>
                          <a:effectLst/>
                          <a:latin typeface="+mn-lt"/>
                          <a:ea typeface="+mn-ea"/>
                          <a:cs typeface="+mn-cs"/>
                        </a:rPr>
                        <a:t> Not </a:t>
                      </a:r>
                      <a:r>
                        <a:rPr lang="de-DE" sz="1600" b="0" i="0" kern="1200" dirty="0" err="1" smtClean="0">
                          <a:solidFill>
                            <a:srgbClr val="000000"/>
                          </a:solidFill>
                          <a:effectLst/>
                          <a:latin typeface="+mn-lt"/>
                          <a:ea typeface="+mn-ea"/>
                          <a:cs typeface="+mn-cs"/>
                        </a:rPr>
                        <a:t>Allowed</a:t>
                      </a:r>
                      <a:endParaRPr lang="de-DE" sz="1600" b="0" i="0" kern="1200" dirty="0" smtClean="0">
                        <a:solidFill>
                          <a:srgbClr val="000000"/>
                        </a:solidFill>
                        <a:effectLst/>
                        <a:latin typeface="+mn-lt"/>
                        <a:ea typeface="+mn-ea"/>
                        <a:cs typeface="+mn-cs"/>
                      </a:endParaRP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endParaRPr lang="de-DE" sz="1600" b="1" i="0" kern="1200" dirty="0" smtClean="0">
                        <a:solidFill>
                          <a:srgbClr val="FFFFFF"/>
                        </a:solidFill>
                        <a:latin typeface="+mn-lt"/>
                        <a:ea typeface="+mn-ea"/>
                        <a:cs typeface="+mn-cs"/>
                      </a:endParaRPr>
                    </a:p>
                  </a:txBody>
                  <a:tcPr anchor="ctr">
                    <a:solidFill>
                      <a:srgbClr val="CDD9E1"/>
                    </a:solidFill>
                  </a:tcPr>
                </a:tc>
                <a:tc>
                  <a:txBody>
                    <a:bodyPr/>
                    <a:lstStyle/>
                    <a:p>
                      <a:pPr marL="0" algn="l" defTabSz="913943" rtl="0" eaLnBrk="1" latinLnBrk="0" hangingPunct="1"/>
                      <a:endParaRPr lang="de-DE" sz="1600" b="0" i="0" kern="1200" dirty="0" smtClean="0">
                        <a:solidFill>
                          <a:srgbClr val="000000"/>
                        </a:solidFill>
                        <a:effectLst/>
                        <a:latin typeface="+mn-lt"/>
                        <a:ea typeface="+mn-ea"/>
                        <a:cs typeface="+mn-cs"/>
                      </a:endParaRPr>
                    </a:p>
                  </a:txBody>
                  <a:tcPr anchor="ctr">
                    <a:solidFill>
                      <a:srgbClr val="CDD9E1"/>
                    </a:solidFill>
                  </a:tcPr>
                </a:tc>
              </a:tr>
              <a:tr h="576000">
                <a:tc>
                  <a:txBody>
                    <a:bodyPr/>
                    <a:lstStyle/>
                    <a:p>
                      <a:pPr marL="0" indent="0" algn="l" defTabSz="913943" rtl="0" eaLnBrk="1" latinLnBrk="0" hangingPunct="1">
                        <a:buFont typeface="Arial" panose="020B0604020202020204" pitchFamily="34" charset="0"/>
                        <a:buNone/>
                      </a:pPr>
                      <a:endParaRPr lang="en-US" sz="1600" b="1" i="0" dirty="0">
                        <a:solidFill>
                          <a:srgbClr val="FFFFFF"/>
                        </a:solidFill>
                      </a:endParaRPr>
                    </a:p>
                  </a:txBody>
                  <a:tcPr anchor="ctr">
                    <a:solidFill>
                      <a:srgbClr val="CDD9E1"/>
                    </a:solidFill>
                  </a:tcPr>
                </a:tc>
                <a:tc>
                  <a:txBody>
                    <a:bodyPr/>
                    <a:lstStyle/>
                    <a:p>
                      <a:pPr algn="l"/>
                      <a:endParaRPr lang="de-DE" sz="1600" b="0" i="0" kern="1200" dirty="0" smtClean="0">
                        <a:solidFill>
                          <a:srgbClr val="000000"/>
                        </a:solidFill>
                        <a:effectLst/>
                        <a:latin typeface="+mn-lt"/>
                        <a:ea typeface="+mn-ea"/>
                        <a:cs typeface="+mn-cs"/>
                      </a:endParaRP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600" b="1" i="0" dirty="0" smtClean="0">
                          <a:solidFill>
                            <a:srgbClr val="FFFFFF"/>
                          </a:solidFill>
                        </a:rPr>
                        <a:t>406</a:t>
                      </a:r>
                      <a:endParaRPr lang="de-DE" sz="1600" b="1" i="0" kern="1200" dirty="0" smtClean="0">
                        <a:solidFill>
                          <a:schemeClr val="lt1"/>
                        </a:solidFill>
                        <a:latin typeface="+mn-lt"/>
                        <a:ea typeface="+mn-ea"/>
                        <a:cs typeface="+mn-cs"/>
                      </a:endParaRPr>
                    </a:p>
                  </a:txBody>
                  <a:tcPr anchor="ctr">
                    <a:solidFill>
                      <a:srgbClr val="41AAAA"/>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de-DE" sz="1600" b="0" i="0" kern="1200" dirty="0" smtClean="0">
                          <a:solidFill>
                            <a:srgbClr val="000000"/>
                          </a:solidFill>
                          <a:effectLst/>
                          <a:latin typeface="+mn-lt"/>
                          <a:ea typeface="+mn-ea"/>
                          <a:cs typeface="+mn-cs"/>
                        </a:rPr>
                        <a:t>Not </a:t>
                      </a:r>
                      <a:r>
                        <a:rPr lang="de-DE" sz="1600" b="0" i="0" kern="1200" dirty="0" err="1" smtClean="0">
                          <a:solidFill>
                            <a:srgbClr val="000000"/>
                          </a:solidFill>
                          <a:effectLst/>
                          <a:latin typeface="+mn-lt"/>
                          <a:ea typeface="+mn-ea"/>
                          <a:cs typeface="+mn-cs"/>
                        </a:rPr>
                        <a:t>Acceptable</a:t>
                      </a:r>
                      <a:endParaRPr lang="de-DE" sz="1600" b="0" i="0" kern="1200" dirty="0" smtClean="0">
                        <a:solidFill>
                          <a:srgbClr val="000000"/>
                        </a:solidFill>
                        <a:effectLst/>
                        <a:latin typeface="+mn-lt"/>
                        <a:ea typeface="+mn-ea"/>
                        <a:cs typeface="+mn-cs"/>
                      </a:endParaRPr>
                    </a:p>
                  </a:txBody>
                  <a:tcPr anchor="ctr">
                    <a:solidFill>
                      <a:srgbClr val="CDD9E1"/>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endParaRPr lang="de-DE" sz="1600" b="1" i="0" kern="1200" dirty="0" smtClean="0">
                        <a:solidFill>
                          <a:schemeClr val="lt1"/>
                        </a:solidFill>
                        <a:latin typeface="+mn-lt"/>
                        <a:ea typeface="+mn-ea"/>
                        <a:cs typeface="+mn-cs"/>
                      </a:endParaRPr>
                    </a:p>
                  </a:txBody>
                  <a:tcPr anchor="ctr">
                    <a:solidFill>
                      <a:srgbClr val="CDD9E1"/>
                    </a:solidFill>
                  </a:tcPr>
                </a:tc>
                <a:tc>
                  <a:txBody>
                    <a:bodyPr/>
                    <a:lstStyle/>
                    <a:p>
                      <a:pPr marL="0" algn="l" defTabSz="913943" rtl="0" eaLnBrk="1" latinLnBrk="0" hangingPunct="1"/>
                      <a:endParaRPr lang="de-DE" sz="1600" b="0" i="0" kern="1200" baseline="0" dirty="0" smtClean="0">
                        <a:solidFill>
                          <a:srgbClr val="000000"/>
                        </a:solidFill>
                        <a:latin typeface="+mn-lt"/>
                        <a:ea typeface="+mn-ea"/>
                        <a:cs typeface="+mn-cs"/>
                      </a:endParaRPr>
                    </a:p>
                  </a:txBody>
                  <a:tcPr anchor="ctr">
                    <a:solidFill>
                      <a:srgbClr val="CDD9E1"/>
                    </a:solidFill>
                  </a:tcPr>
                </a:tc>
              </a:tr>
            </a:tbl>
          </a:graphicData>
        </a:graphic>
      </p:graphicFrame>
    </p:spTree>
    <p:extLst>
      <p:ext uri="{BB962C8B-B14F-4D97-AF65-F5344CB8AC3E}">
        <p14:creationId xmlns:p14="http://schemas.microsoft.com/office/powerpoint/2010/main" val="4223848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Web Development </a:t>
            </a:r>
            <a:r>
              <a:rPr lang="de-DE" dirty="0" smtClean="0"/>
              <a:t>Basics</a:t>
            </a:r>
            <a:br>
              <a:rPr lang="de-DE" dirty="0" smtClean="0"/>
            </a:br>
            <a:r>
              <a:rPr lang="de-DE" b="0" dirty="0" smtClean="0"/>
              <a:t>JSON</a:t>
            </a:r>
            <a:endParaRPr lang="de-DE" b="0" dirty="0"/>
          </a:p>
        </p:txBody>
      </p:sp>
      <p:pic>
        <p:nvPicPr>
          <p:cNvPr id="5" name="Picture 4"/>
          <p:cNvPicPr>
            <a:picLocks noChangeAspect="1"/>
          </p:cNvPicPr>
          <p:nvPr/>
        </p:nvPicPr>
        <p:blipFill>
          <a:blip r:embed="rId2"/>
          <a:stretch>
            <a:fillRect/>
          </a:stretch>
        </p:blipFill>
        <p:spPr>
          <a:xfrm>
            <a:off x="1250886" y="1439999"/>
            <a:ext cx="5516175" cy="4643907"/>
          </a:xfrm>
          <a:prstGeom prst="rect">
            <a:avLst/>
          </a:prstGeom>
        </p:spPr>
      </p:pic>
      <p:sp>
        <p:nvSpPr>
          <p:cNvPr id="6" name="Content Placeholder 2"/>
          <p:cNvSpPr>
            <a:spLocks noGrp="1"/>
          </p:cNvSpPr>
          <p:nvPr>
            <p:ph idx="1"/>
          </p:nvPr>
        </p:nvSpPr>
        <p:spPr>
          <a:xfrm>
            <a:off x="7128933" y="1440000"/>
            <a:ext cx="4579132" cy="4752000"/>
          </a:xfrm>
        </p:spPr>
        <p:txBody>
          <a:bodyPr/>
          <a:lstStyle/>
          <a:p>
            <a:r>
              <a:rPr lang="en-US" dirty="0" smtClean="0"/>
              <a:t>JSON: JavaScript Object Notation</a:t>
            </a:r>
            <a:endParaRPr lang="en-US" dirty="0"/>
          </a:p>
        </p:txBody>
      </p:sp>
    </p:spTree>
    <p:extLst>
      <p:ext uri="{BB962C8B-B14F-4D97-AF65-F5344CB8AC3E}">
        <p14:creationId xmlns:p14="http://schemas.microsoft.com/office/powerpoint/2010/main" val="1651530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a:t>MindSphere</a:t>
            </a:r>
            <a:br>
              <a:rPr lang="de-DE" dirty="0"/>
            </a:br>
            <a:r>
              <a:rPr lang="de-DE" b="0" dirty="0"/>
              <a:t>Tools </a:t>
            </a:r>
            <a:r>
              <a:rPr lang="de-DE" b="0" dirty="0" err="1"/>
              <a:t>for</a:t>
            </a:r>
            <a:r>
              <a:rPr lang="de-DE" b="0" dirty="0"/>
              <a:t> Training</a:t>
            </a:r>
            <a:endParaRPr lang="de-DE" dirty="0"/>
          </a:p>
        </p:txBody>
      </p:sp>
      <p:sp>
        <p:nvSpPr>
          <p:cNvPr id="4" name="Content Placeholder 3"/>
          <p:cNvSpPr>
            <a:spLocks noGrp="1"/>
          </p:cNvSpPr>
          <p:nvPr>
            <p:ph idx="1"/>
          </p:nvPr>
        </p:nvSpPr>
        <p:spPr/>
        <p:txBody>
          <a:bodyPr/>
          <a:lstStyle/>
          <a:p>
            <a:endParaRPr lang="de-DE" dirty="0" smtClean="0"/>
          </a:p>
          <a:p>
            <a:endParaRPr lang="de-DE" dirty="0"/>
          </a:p>
          <a:p>
            <a:r>
              <a:rPr lang="de-DE" dirty="0" err="1" smtClean="0"/>
              <a:t>We</a:t>
            </a:r>
            <a:r>
              <a:rPr lang="de-DE" dirty="0" smtClean="0"/>
              <a:t> </a:t>
            </a:r>
            <a:r>
              <a:rPr lang="de-DE" dirty="0" err="1" smtClean="0"/>
              <a:t>use</a:t>
            </a:r>
            <a:r>
              <a:rPr lang="de-DE" dirty="0" smtClean="0"/>
              <a:t> </a:t>
            </a:r>
            <a:r>
              <a:rPr lang="de-DE" dirty="0" err="1" smtClean="0"/>
              <a:t>the</a:t>
            </a:r>
            <a:r>
              <a:rPr lang="de-DE" dirty="0" smtClean="0"/>
              <a:t> </a:t>
            </a:r>
            <a:r>
              <a:rPr lang="de-DE" dirty="0" err="1" smtClean="0"/>
              <a:t>following</a:t>
            </a:r>
            <a:r>
              <a:rPr lang="de-DE" dirty="0" smtClean="0"/>
              <a:t> </a:t>
            </a:r>
            <a:r>
              <a:rPr lang="de-DE" dirty="0" err="1" smtClean="0"/>
              <a:t>tools</a:t>
            </a:r>
            <a:r>
              <a:rPr lang="de-DE" dirty="0" smtClean="0"/>
              <a:t> in </a:t>
            </a:r>
            <a:r>
              <a:rPr lang="de-DE" dirty="0" err="1" smtClean="0"/>
              <a:t>the</a:t>
            </a:r>
            <a:r>
              <a:rPr lang="de-DE" dirty="0" smtClean="0"/>
              <a:t> </a:t>
            </a:r>
            <a:r>
              <a:rPr lang="de-DE" dirty="0" err="1" smtClean="0"/>
              <a:t>training</a:t>
            </a:r>
            <a:r>
              <a:rPr lang="de-DE" dirty="0" smtClean="0"/>
              <a:t>: </a:t>
            </a:r>
          </a:p>
          <a:p>
            <a:endParaRPr lang="de-DE" dirty="0" smtClean="0"/>
          </a:p>
          <a:p>
            <a:pPr marL="285750" indent="-285750">
              <a:spcBef>
                <a:spcPts val="600"/>
              </a:spcBef>
              <a:buFont typeface="Arial" panose="020B0604020202020204" pitchFamily="34" charset="0"/>
              <a:buChar char="•"/>
            </a:pPr>
            <a:r>
              <a:rPr lang="de-DE" dirty="0" err="1" smtClean="0"/>
              <a:t>Node-Red</a:t>
            </a:r>
            <a:endParaRPr lang="de-DE" dirty="0" smtClean="0"/>
          </a:p>
          <a:p>
            <a:pPr marL="285750" indent="-285750">
              <a:spcBef>
                <a:spcPts val="600"/>
              </a:spcBef>
              <a:buFont typeface="Arial" panose="020B0604020202020204" pitchFamily="34" charset="0"/>
              <a:buChar char="•"/>
            </a:pPr>
            <a:r>
              <a:rPr lang="de-DE" dirty="0" smtClean="0"/>
              <a:t>Microsoft Visual Studio Code</a:t>
            </a:r>
          </a:p>
          <a:p>
            <a:pPr marL="285750" indent="-285750">
              <a:spcBef>
                <a:spcPts val="600"/>
              </a:spcBef>
              <a:buFont typeface="Arial" panose="020B0604020202020204" pitchFamily="34" charset="0"/>
              <a:buChar char="•"/>
            </a:pPr>
            <a:r>
              <a:rPr lang="de-DE" dirty="0" smtClean="0"/>
              <a:t>Postman</a:t>
            </a:r>
          </a:p>
          <a:p>
            <a:pPr marL="285750" indent="-285750">
              <a:spcBef>
                <a:spcPts val="600"/>
              </a:spcBef>
              <a:buFont typeface="Arial" panose="020B0604020202020204" pitchFamily="34" charset="0"/>
              <a:buChar char="•"/>
            </a:pPr>
            <a:r>
              <a:rPr lang="de-DE" dirty="0" smtClean="0"/>
              <a:t>Browser (Chrome)</a:t>
            </a:r>
            <a:endParaRPr lang="de-DE" dirty="0"/>
          </a:p>
        </p:txBody>
      </p:sp>
      <p:sp>
        <p:nvSpPr>
          <p:cNvPr id="5" name="Rectangle 4"/>
          <p:cNvSpPr/>
          <p:nvPr/>
        </p:nvSpPr>
        <p:spPr bwMode="auto">
          <a:xfrm>
            <a:off x="5835136" y="2387255"/>
            <a:ext cx="5362833" cy="155695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2800" b="1" dirty="0" err="1" smtClean="0">
                <a:solidFill>
                  <a:schemeClr val="tx1"/>
                </a:solidFill>
                <a:latin typeface="+mn-lt"/>
                <a:ea typeface="Arial Unicode MS" panose="020B0604020202020204" pitchFamily="34" charset="-128"/>
                <a:cs typeface="Arial Unicode MS" panose="020B0604020202020204" pitchFamily="34" charset="-128"/>
              </a:rPr>
              <a:t>Where</a:t>
            </a:r>
            <a:r>
              <a:rPr lang="de-DE" sz="2800" b="1" dirty="0" smtClean="0">
                <a:solidFill>
                  <a:schemeClr val="tx1"/>
                </a:solidFill>
                <a:latin typeface="+mn-lt"/>
                <a:ea typeface="Arial Unicode MS" panose="020B0604020202020204" pitchFamily="34" charset="-128"/>
                <a:cs typeface="Arial Unicode MS" panose="020B0604020202020204" pitchFamily="34" charset="-128"/>
              </a:rPr>
              <a:t> do </a:t>
            </a:r>
            <a:r>
              <a:rPr lang="de-DE" sz="2800" b="1" dirty="0" err="1" smtClean="0">
                <a:solidFill>
                  <a:schemeClr val="tx1"/>
                </a:solidFill>
                <a:latin typeface="+mn-lt"/>
                <a:ea typeface="Arial Unicode MS" panose="020B0604020202020204" pitchFamily="34" charset="-128"/>
                <a:cs typeface="Arial Unicode MS" panose="020B0604020202020204" pitchFamily="34" charset="-128"/>
              </a:rPr>
              <a:t>you</a:t>
            </a:r>
            <a:r>
              <a:rPr lang="de-DE" sz="2800" b="1" dirty="0" smtClean="0">
                <a:solidFill>
                  <a:schemeClr val="tx1"/>
                </a:solidFill>
                <a:latin typeface="+mn-lt"/>
                <a:ea typeface="Arial Unicode MS" panose="020B0604020202020204" pitchFamily="34" charset="-128"/>
                <a:cs typeface="Arial Unicode MS" panose="020B0604020202020204" pitchFamily="34" charset="-128"/>
              </a:rPr>
              <a:t> </a:t>
            </a:r>
            <a:r>
              <a:rPr lang="de-DE" sz="2800" b="1" dirty="0" err="1" smtClean="0">
                <a:solidFill>
                  <a:schemeClr val="tx1"/>
                </a:solidFill>
                <a:latin typeface="+mn-lt"/>
                <a:ea typeface="Arial Unicode MS" panose="020B0604020202020204" pitchFamily="34" charset="-128"/>
                <a:cs typeface="Arial Unicode MS" panose="020B0604020202020204" pitchFamily="34" charset="-128"/>
              </a:rPr>
              <a:t>get</a:t>
            </a:r>
            <a:r>
              <a:rPr lang="de-DE" sz="2800" b="1" dirty="0" smtClean="0">
                <a:solidFill>
                  <a:schemeClr val="tx1"/>
                </a:solidFill>
                <a:latin typeface="+mn-lt"/>
                <a:ea typeface="Arial Unicode MS" panose="020B0604020202020204" pitchFamily="34" charset="-128"/>
                <a:cs typeface="Arial Unicode MS" panose="020B0604020202020204" pitchFamily="34" charset="-128"/>
              </a:rPr>
              <a:t> </a:t>
            </a:r>
            <a:r>
              <a:rPr lang="de-DE" sz="2800" b="1" dirty="0" err="1" smtClean="0">
                <a:solidFill>
                  <a:schemeClr val="tx1"/>
                </a:solidFill>
                <a:latin typeface="+mn-lt"/>
                <a:ea typeface="Arial Unicode MS" panose="020B0604020202020204" pitchFamily="34" charset="-128"/>
                <a:cs typeface="Arial Unicode MS" panose="020B0604020202020204" pitchFamily="34" charset="-128"/>
              </a:rPr>
              <a:t>these</a:t>
            </a:r>
            <a:r>
              <a:rPr lang="de-DE" sz="2800" b="1" dirty="0" smtClean="0">
                <a:solidFill>
                  <a:schemeClr val="tx1"/>
                </a:solidFill>
                <a:latin typeface="+mn-lt"/>
                <a:ea typeface="Arial Unicode MS" panose="020B0604020202020204" pitchFamily="34" charset="-128"/>
                <a:cs typeface="Arial Unicode MS" panose="020B0604020202020204" pitchFamily="34" charset="-128"/>
              </a:rPr>
              <a:t> </a:t>
            </a:r>
            <a:r>
              <a:rPr lang="de-DE" sz="2800" b="1" dirty="0" err="1" smtClean="0">
                <a:solidFill>
                  <a:schemeClr val="tx1"/>
                </a:solidFill>
                <a:latin typeface="+mn-lt"/>
                <a:ea typeface="Arial Unicode MS" panose="020B0604020202020204" pitchFamily="34" charset="-128"/>
                <a:cs typeface="Arial Unicode MS" panose="020B0604020202020204" pitchFamily="34" charset="-128"/>
              </a:rPr>
              <a:t>tools</a:t>
            </a:r>
            <a:r>
              <a:rPr lang="de-DE" sz="2800" b="1" dirty="0" smtClean="0">
                <a:solidFill>
                  <a:schemeClr val="tx1"/>
                </a:solidFill>
                <a:latin typeface="+mn-lt"/>
                <a:ea typeface="Arial Unicode MS" panose="020B0604020202020204" pitchFamily="34" charset="-128"/>
                <a:cs typeface="Arial Unicode MS" panose="020B0604020202020204" pitchFamily="34" charset="-128"/>
              </a:rPr>
              <a:t>?</a:t>
            </a:r>
          </a:p>
        </p:txBody>
      </p:sp>
    </p:spTree>
    <p:extLst>
      <p:ext uri="{BB962C8B-B14F-4D97-AF65-F5344CB8AC3E}">
        <p14:creationId xmlns:p14="http://schemas.microsoft.com/office/powerpoint/2010/main" val="401662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10"/>
          <p:cNvGraphicFramePr>
            <a:graphicFrameLocks noGrp="1"/>
          </p:cNvGraphicFramePr>
          <p:nvPr>
            <p:extLst>
              <p:ext uri="{D42A27DB-BD31-4B8C-83A1-F6EECF244321}">
                <p14:modId xmlns:p14="http://schemas.microsoft.com/office/powerpoint/2010/main" val="3765618068"/>
              </p:ext>
            </p:extLst>
          </p:nvPr>
        </p:nvGraphicFramePr>
        <p:xfrm>
          <a:off x="626736" y="2708031"/>
          <a:ext cx="4768853" cy="1920113"/>
        </p:xfrm>
        <a:graphic>
          <a:graphicData uri="http://schemas.openxmlformats.org/drawingml/2006/table">
            <a:tbl>
              <a:tblPr firstRow="1" bandRow="1">
                <a:tableStyleId>{5C22544A-7EE6-4342-B048-85BDC9FD1C3A}</a:tableStyleId>
              </a:tblPr>
              <a:tblGrid>
                <a:gridCol w="4768853"/>
              </a:tblGrid>
              <a:tr h="295112">
                <a:tc>
                  <a:txBody>
                    <a:bodyPr/>
                    <a:lstStyle/>
                    <a:p>
                      <a:pPr algn="ctr"/>
                      <a:r>
                        <a:rPr lang="en-US" noProof="0" dirty="0" smtClean="0"/>
                        <a:t>Main features</a:t>
                      </a:r>
                      <a:endParaRPr lang="en-US" noProof="0" dirty="0"/>
                    </a:p>
                  </a:txBody>
                  <a:tcPr>
                    <a:solidFill>
                      <a:srgbClr val="32A0A0"/>
                    </a:solidFill>
                  </a:tcPr>
                </a:tc>
              </a:tr>
              <a:tr h="1193072">
                <a:tc>
                  <a:txBody>
                    <a:bodyPr/>
                    <a:lstStyle/>
                    <a:p>
                      <a:pPr marL="285750" indent="-285750">
                        <a:buFont typeface="Arial" panose="020B0604020202020204" pitchFamily="34" charset="0"/>
                        <a:buChar char="•"/>
                      </a:pPr>
                      <a:endParaRPr lang="de-DE" sz="1600" dirty="0" smtClean="0"/>
                    </a:p>
                    <a:p>
                      <a:pPr marL="285750" indent="-285750">
                        <a:buFont typeface="Arial" panose="020B0604020202020204" pitchFamily="34" charset="0"/>
                        <a:buChar char="•"/>
                      </a:pPr>
                      <a:r>
                        <a:rPr lang="de-DE" sz="1600" dirty="0" smtClean="0"/>
                        <a:t>Browser-</a:t>
                      </a:r>
                      <a:r>
                        <a:rPr lang="de-DE" sz="1600" dirty="0" err="1" smtClean="0"/>
                        <a:t>based</a:t>
                      </a:r>
                      <a:r>
                        <a:rPr lang="de-DE" sz="1600" dirty="0" smtClean="0"/>
                        <a:t> </a:t>
                      </a:r>
                      <a:r>
                        <a:rPr lang="de-DE" sz="1600" dirty="0" err="1" smtClean="0"/>
                        <a:t>flow</a:t>
                      </a:r>
                      <a:r>
                        <a:rPr lang="de-DE" sz="1600" dirty="0" smtClean="0"/>
                        <a:t> </a:t>
                      </a:r>
                      <a:r>
                        <a:rPr lang="de-DE" sz="1600" dirty="0" err="1" smtClean="0"/>
                        <a:t>editing</a:t>
                      </a:r>
                      <a:endParaRPr lang="de-DE" sz="1600" dirty="0" smtClean="0"/>
                    </a:p>
                    <a:p>
                      <a:pPr marL="285750" indent="-285750">
                        <a:buFont typeface="Arial" panose="020B0604020202020204" pitchFamily="34" charset="0"/>
                        <a:buChar char="•"/>
                      </a:pPr>
                      <a:r>
                        <a:rPr lang="de-DE" sz="1600" dirty="0" err="1" smtClean="0"/>
                        <a:t>Built</a:t>
                      </a:r>
                      <a:r>
                        <a:rPr lang="de-DE" sz="1600" dirty="0" smtClean="0"/>
                        <a:t> on Node.js</a:t>
                      </a:r>
                    </a:p>
                    <a:p>
                      <a:pPr marL="285750" indent="-285750">
                        <a:buFont typeface="Arial" panose="020B0604020202020204" pitchFamily="34" charset="0"/>
                        <a:buChar char="•"/>
                      </a:pPr>
                      <a:r>
                        <a:rPr lang="de-DE" sz="1600" dirty="0" err="1" smtClean="0"/>
                        <a:t>single</a:t>
                      </a:r>
                      <a:r>
                        <a:rPr lang="de-DE" sz="1600" dirty="0" smtClean="0"/>
                        <a:t> </a:t>
                      </a:r>
                      <a:r>
                        <a:rPr lang="de-DE" sz="1600" dirty="0" err="1" smtClean="0"/>
                        <a:t>threaded</a:t>
                      </a:r>
                      <a:endParaRPr lang="de-DE" sz="1600" dirty="0" smtClean="0"/>
                    </a:p>
                    <a:p>
                      <a:pPr marL="285750" indent="-285750">
                        <a:buFont typeface="Arial" panose="020B0604020202020204" pitchFamily="34" charset="0"/>
                        <a:buChar char="•"/>
                      </a:pPr>
                      <a:r>
                        <a:rPr lang="de-DE" sz="1600" dirty="0" smtClean="0"/>
                        <a:t>non-</a:t>
                      </a:r>
                      <a:r>
                        <a:rPr lang="de-DE" sz="1600" dirty="0" err="1" smtClean="0"/>
                        <a:t>blocking</a:t>
                      </a:r>
                      <a:r>
                        <a:rPr lang="de-DE" sz="1600" dirty="0" smtClean="0"/>
                        <a:t> I/O </a:t>
                      </a:r>
                      <a:r>
                        <a:rPr lang="de-DE" sz="1600" dirty="0" err="1" smtClean="0"/>
                        <a:t>calls</a:t>
                      </a:r>
                      <a:endParaRPr lang="de-DE" sz="1600" dirty="0" smtClean="0"/>
                    </a:p>
                    <a:p>
                      <a:pPr marL="0" indent="0">
                        <a:buFont typeface="Arial" panose="020B0604020202020204" pitchFamily="34" charset="0"/>
                        <a:buNone/>
                      </a:pPr>
                      <a:endParaRPr lang="de-DE" sz="1600" dirty="0"/>
                    </a:p>
                  </a:txBody>
                  <a:tcPr>
                    <a:solidFill>
                      <a:srgbClr val="E1E1D7"/>
                    </a:solidFill>
                  </a:tcPr>
                </a:tc>
              </a:tr>
            </a:tbl>
          </a:graphicData>
        </a:graphic>
      </p:graphicFrame>
      <p:sp>
        <p:nvSpPr>
          <p:cNvPr id="2" name="Title 1"/>
          <p:cNvSpPr>
            <a:spLocks noGrp="1"/>
          </p:cNvSpPr>
          <p:nvPr>
            <p:ph type="title"/>
          </p:nvPr>
        </p:nvSpPr>
        <p:spPr/>
        <p:txBody>
          <a:bodyPr/>
          <a:lstStyle/>
          <a:p>
            <a:r>
              <a:rPr lang="de-DE" dirty="0"/>
              <a:t>Web Development </a:t>
            </a:r>
            <a:r>
              <a:rPr lang="de-DE" dirty="0" smtClean="0"/>
              <a:t>Basics</a:t>
            </a:r>
            <a:r>
              <a:rPr lang="de-DE" dirty="0"/>
              <a:t/>
            </a:r>
            <a:br>
              <a:rPr lang="de-DE" dirty="0"/>
            </a:br>
            <a:r>
              <a:rPr lang="de-DE" b="0" dirty="0" err="1" smtClean="0"/>
              <a:t>Node-Red</a:t>
            </a:r>
            <a:endParaRPr lang="de-DE" dirty="0"/>
          </a:p>
        </p:txBody>
      </p:sp>
      <p:sp>
        <p:nvSpPr>
          <p:cNvPr id="3" name="Content Placeholder 2"/>
          <p:cNvSpPr>
            <a:spLocks noGrp="1"/>
          </p:cNvSpPr>
          <p:nvPr>
            <p:ph idx="1"/>
          </p:nvPr>
        </p:nvSpPr>
        <p:spPr>
          <a:xfrm>
            <a:off x="626736" y="1228985"/>
            <a:ext cx="11081329" cy="1479046"/>
          </a:xfrm>
        </p:spPr>
        <p:txBody>
          <a:bodyPr/>
          <a:lstStyle/>
          <a:p>
            <a:r>
              <a:rPr lang="en-US" dirty="0" smtClean="0"/>
              <a:t>Node-RED </a:t>
            </a:r>
            <a:r>
              <a:rPr lang="en-US" dirty="0"/>
              <a:t>is a programming tool for wiring together hardware devices, APIs and online services in new and interesting ways</a:t>
            </a:r>
            <a:r>
              <a:rPr lang="en-US" dirty="0" smtClean="0"/>
              <a:t>.</a:t>
            </a:r>
            <a:endParaRPr lang="en-US" dirty="0"/>
          </a:p>
          <a:p>
            <a:r>
              <a:rPr lang="en-US" dirty="0"/>
              <a:t>It provides a browser-based editor that makes it easy to wire together flows using the wide range of nodes in the palette that can be deployed to its runtime in a </a:t>
            </a:r>
            <a:r>
              <a:rPr lang="en-US" dirty="0" smtClean="0"/>
              <a:t>single-click</a:t>
            </a:r>
            <a:endParaRPr lang="de-DE" dirty="0"/>
          </a:p>
        </p:txBody>
      </p:sp>
      <p:pic>
        <p:nvPicPr>
          <p:cNvPr id="6146" name="Picture 2" descr="https://nodered.org/images/platform-loc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567" y="4845346"/>
            <a:ext cx="1741326" cy="145110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nodered.org/images/platform-dev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6610" y="4496959"/>
            <a:ext cx="2159390" cy="179949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nodered.org/images/platform-clou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0099" y="4845346"/>
            <a:ext cx="1978025" cy="164835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nodered.org/images/nr-image-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2514" y="2586064"/>
            <a:ext cx="423862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907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smtClean="0"/>
              <a:t>MindSphere</a:t>
            </a:r>
            <a:br>
              <a:rPr lang="de-DE" dirty="0" smtClean="0"/>
            </a:br>
            <a:r>
              <a:rPr lang="de-DE" b="0" dirty="0" smtClean="0"/>
              <a:t>Tools </a:t>
            </a:r>
            <a:r>
              <a:rPr lang="de-DE" b="0" dirty="0" err="1" smtClean="0"/>
              <a:t>for</a:t>
            </a:r>
            <a:r>
              <a:rPr lang="de-DE" b="0" dirty="0" smtClean="0"/>
              <a:t> Training</a:t>
            </a:r>
            <a:endParaRPr lang="de-DE" b="0" dirty="0"/>
          </a:p>
        </p:txBody>
      </p:sp>
      <p:sp>
        <p:nvSpPr>
          <p:cNvPr id="4" name="Content Placeholder 3"/>
          <p:cNvSpPr>
            <a:spLocks noGrp="1"/>
          </p:cNvSpPr>
          <p:nvPr>
            <p:ph idx="1"/>
          </p:nvPr>
        </p:nvSpPr>
        <p:spPr/>
        <p:txBody>
          <a:bodyPr/>
          <a:lstStyle/>
          <a:p>
            <a:r>
              <a:rPr lang="de-DE" dirty="0" err="1" smtClean="0"/>
              <a:t>Preperations</a:t>
            </a:r>
            <a:r>
              <a:rPr lang="de-DE" dirty="0" smtClean="0"/>
              <a:t>:</a:t>
            </a:r>
          </a:p>
          <a:p>
            <a:pPr marL="465048" lvl="1" indent="-285750">
              <a:spcBef>
                <a:spcPts val="600"/>
              </a:spcBef>
              <a:buFont typeface="Arial" panose="020B0604020202020204" pitchFamily="34" charset="0"/>
              <a:buChar char="•"/>
            </a:pPr>
            <a:r>
              <a:rPr lang="de-DE" dirty="0" err="1" smtClean="0"/>
              <a:t>Everybody</a:t>
            </a:r>
            <a:r>
              <a:rPr lang="de-DE" dirty="0" smtClean="0"/>
              <a:t> </a:t>
            </a:r>
            <a:r>
              <a:rPr lang="de-DE" dirty="0" err="1" smtClean="0"/>
              <a:t>should</a:t>
            </a:r>
            <a:r>
              <a:rPr lang="de-DE" dirty="0" smtClean="0"/>
              <a:t> </a:t>
            </a:r>
            <a:r>
              <a:rPr lang="de-DE" dirty="0" err="1" smtClean="0"/>
              <a:t>have</a:t>
            </a:r>
            <a:r>
              <a:rPr lang="de-DE" dirty="0" smtClean="0"/>
              <a:t> </a:t>
            </a:r>
            <a:r>
              <a:rPr lang="de-DE" dirty="0" err="1" smtClean="0"/>
              <a:t>already</a:t>
            </a:r>
            <a:r>
              <a:rPr lang="de-DE" dirty="0" smtClean="0"/>
              <a:t> </a:t>
            </a:r>
            <a:r>
              <a:rPr lang="de-DE" dirty="0" err="1" smtClean="0"/>
              <a:t>installed</a:t>
            </a:r>
            <a:r>
              <a:rPr lang="de-DE" dirty="0"/>
              <a:t> </a:t>
            </a:r>
            <a:r>
              <a:rPr lang="de-DE" dirty="0" err="1" smtClean="0"/>
              <a:t>the</a:t>
            </a:r>
            <a:r>
              <a:rPr lang="de-DE" dirty="0" smtClean="0"/>
              <a:t> Virtual </a:t>
            </a:r>
            <a:r>
              <a:rPr lang="de-DE" dirty="0"/>
              <a:t>Box on </a:t>
            </a:r>
            <a:r>
              <a:rPr lang="de-DE" dirty="0" err="1" smtClean="0"/>
              <a:t>your</a:t>
            </a:r>
            <a:r>
              <a:rPr lang="de-DE" dirty="0" smtClean="0"/>
              <a:t> </a:t>
            </a:r>
            <a:r>
              <a:rPr lang="de-DE" dirty="0" err="1" smtClean="0"/>
              <a:t>notebook</a:t>
            </a:r>
            <a:r>
              <a:rPr lang="de-DE" dirty="0" smtClean="0"/>
              <a:t>. </a:t>
            </a:r>
          </a:p>
          <a:p>
            <a:pPr marL="465048" lvl="1" indent="-285750">
              <a:spcBef>
                <a:spcPts val="600"/>
              </a:spcBef>
              <a:buFont typeface="Arial" panose="020B0604020202020204" pitchFamily="34" charset="0"/>
              <a:buChar char="•"/>
            </a:pPr>
            <a:r>
              <a:rPr lang="de-DE" dirty="0" smtClean="0"/>
              <a:t>BIOS </a:t>
            </a:r>
            <a:r>
              <a:rPr lang="de-DE" dirty="0" err="1" smtClean="0"/>
              <a:t>flag</a:t>
            </a:r>
            <a:r>
              <a:rPr lang="de-DE" dirty="0" smtClean="0"/>
              <a:t> </a:t>
            </a:r>
            <a:r>
              <a:rPr lang="de-DE" dirty="0" err="1" smtClean="0"/>
              <a:t>for</a:t>
            </a:r>
            <a:r>
              <a:rPr lang="de-DE" dirty="0" smtClean="0"/>
              <a:t> </a:t>
            </a:r>
            <a:r>
              <a:rPr lang="de-DE" dirty="0" err="1" smtClean="0"/>
              <a:t>virtualization</a:t>
            </a:r>
            <a:r>
              <a:rPr lang="de-DE" dirty="0" smtClean="0"/>
              <a:t> (VT-X) </a:t>
            </a:r>
            <a:r>
              <a:rPr lang="de-DE" dirty="0" err="1" smtClean="0"/>
              <a:t>has</a:t>
            </a:r>
            <a:r>
              <a:rPr lang="de-DE" dirty="0" smtClean="0"/>
              <a:t> </a:t>
            </a:r>
            <a:r>
              <a:rPr lang="de-DE" dirty="0" err="1" smtClean="0"/>
              <a:t>to</a:t>
            </a:r>
            <a:r>
              <a:rPr lang="de-DE" dirty="0" smtClean="0"/>
              <a:t> </a:t>
            </a:r>
            <a:r>
              <a:rPr lang="de-DE" dirty="0" err="1" smtClean="0"/>
              <a:t>be</a:t>
            </a:r>
            <a:r>
              <a:rPr lang="de-DE" dirty="0" smtClean="0"/>
              <a:t> </a:t>
            </a:r>
            <a:r>
              <a:rPr lang="de-DE" dirty="0" err="1" smtClean="0"/>
              <a:t>enabled</a:t>
            </a:r>
            <a:r>
              <a:rPr lang="de-DE" dirty="0" smtClean="0"/>
              <a:t>. </a:t>
            </a:r>
          </a:p>
          <a:p>
            <a:pPr marL="285750" indent="-285750">
              <a:buFont typeface="Arial" panose="020B0604020202020204" pitchFamily="34" charset="0"/>
              <a:buChar char="•"/>
            </a:pPr>
            <a:endParaRPr lang="de-DE" dirty="0" smtClean="0"/>
          </a:p>
          <a:p>
            <a:r>
              <a:rPr lang="de-DE" b="1" dirty="0" err="1" smtClean="0"/>
              <a:t>What</a:t>
            </a:r>
            <a:r>
              <a:rPr lang="de-DE" b="1" dirty="0" smtClean="0"/>
              <a:t> </a:t>
            </a:r>
            <a:r>
              <a:rPr lang="de-DE" b="1" dirty="0" err="1" smtClean="0"/>
              <a:t>to</a:t>
            </a:r>
            <a:r>
              <a:rPr lang="de-DE" b="1" dirty="0" smtClean="0"/>
              <a:t> do </a:t>
            </a:r>
            <a:r>
              <a:rPr lang="de-DE" b="1" dirty="0" err="1" smtClean="0"/>
              <a:t>next</a:t>
            </a:r>
            <a:r>
              <a:rPr lang="de-DE" dirty="0" smtClean="0"/>
              <a:t>:</a:t>
            </a:r>
            <a:endParaRPr lang="de-DE" dirty="0"/>
          </a:p>
          <a:p>
            <a:pPr marL="465048" lvl="1" indent="-285750">
              <a:spcBef>
                <a:spcPts val="600"/>
              </a:spcBef>
              <a:buFont typeface="Arial" panose="020B0604020202020204" pitchFamily="34" charset="0"/>
              <a:buChar char="•"/>
            </a:pPr>
            <a:r>
              <a:rPr lang="de-DE" dirty="0" err="1" smtClean="0"/>
              <a:t>Install</a:t>
            </a:r>
            <a:r>
              <a:rPr lang="de-DE" dirty="0" smtClean="0"/>
              <a:t> </a:t>
            </a:r>
            <a:r>
              <a:rPr lang="de-DE" dirty="0" err="1" smtClean="0"/>
              <a:t>Node-Red</a:t>
            </a:r>
            <a:endParaRPr lang="de-DE" dirty="0" smtClean="0"/>
          </a:p>
          <a:p>
            <a:pPr marL="465048" lvl="1" indent="-285750">
              <a:spcBef>
                <a:spcPts val="600"/>
              </a:spcBef>
              <a:buFont typeface="Arial" panose="020B0604020202020204" pitchFamily="34" charset="0"/>
              <a:buChar char="•"/>
            </a:pPr>
            <a:r>
              <a:rPr lang="de-DE" dirty="0" err="1" smtClean="0"/>
              <a:t>Install</a:t>
            </a:r>
            <a:r>
              <a:rPr lang="de-DE" dirty="0" smtClean="0"/>
              <a:t> Postmann</a:t>
            </a:r>
            <a:endParaRPr lang="de-DE" dirty="0"/>
          </a:p>
        </p:txBody>
      </p:sp>
    </p:spTree>
    <p:extLst>
      <p:ext uri="{BB962C8B-B14F-4D97-AF65-F5344CB8AC3E}">
        <p14:creationId xmlns:p14="http://schemas.microsoft.com/office/powerpoint/2010/main" val="28925573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200" dirty="0" err="1" smtClean="0"/>
              <a:t>MindConnect</a:t>
            </a:r>
            <a:r>
              <a:rPr lang="de-DE" sz="2200" dirty="0" smtClean="0"/>
              <a:t> API</a:t>
            </a:r>
            <a:br>
              <a:rPr lang="de-DE" sz="2200" dirty="0" smtClean="0"/>
            </a:br>
            <a:r>
              <a:rPr lang="de-DE" b="0" i="1" u="sng" dirty="0" smtClean="0"/>
              <a:t>Demonstration: Postman </a:t>
            </a:r>
            <a:r>
              <a:rPr lang="de-DE" b="0" i="1" u="sng" dirty="0" err="1" smtClean="0"/>
              <a:t>and</a:t>
            </a:r>
            <a:r>
              <a:rPr lang="de-DE" b="0" i="1" u="sng" dirty="0" smtClean="0"/>
              <a:t> API</a:t>
            </a:r>
            <a:endParaRPr lang="en-US" b="0" i="1" u="sng" dirty="0"/>
          </a:p>
        </p:txBody>
      </p:sp>
      <p:pic>
        <p:nvPicPr>
          <p:cNvPr id="4098" name="Picture 2" descr="Image result for d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180" y="2944018"/>
            <a:ext cx="4561391" cy="228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281"/>
          <p:cNvSpPr>
            <a:spLocks/>
          </p:cNvSpPr>
          <p:nvPr/>
        </p:nvSpPr>
        <p:spPr bwMode="gray">
          <a:xfrm>
            <a:off x="464960" y="1384799"/>
            <a:ext cx="10423925"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Download and install Postman</a:t>
            </a:r>
          </a:p>
        </p:txBody>
      </p:sp>
      <p:sp>
        <p:nvSpPr>
          <p:cNvPr id="7" name="Rechteck 281"/>
          <p:cNvSpPr>
            <a:spLocks/>
          </p:cNvSpPr>
          <p:nvPr/>
        </p:nvSpPr>
        <p:spPr bwMode="gray">
          <a:xfrm>
            <a:off x="464960" y="2081114"/>
            <a:ext cx="10423925" cy="59390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Use Postman to call </a:t>
            </a:r>
            <a:r>
              <a:rPr lang="en-US" sz="1399" b="1" dirty="0" err="1" smtClean="0">
                <a:solidFill>
                  <a:schemeClr val="bg1"/>
                </a:solidFill>
              </a:rPr>
              <a:t>MindSphere</a:t>
            </a:r>
            <a:r>
              <a:rPr lang="en-US" sz="1399" b="1" dirty="0" smtClean="0">
                <a:solidFill>
                  <a:schemeClr val="bg1"/>
                </a:solidFill>
              </a:rPr>
              <a:t> API</a:t>
            </a:r>
          </a:p>
        </p:txBody>
      </p:sp>
    </p:spTree>
    <p:extLst>
      <p:ext uri="{BB962C8B-B14F-4D97-AF65-F5344CB8AC3E}">
        <p14:creationId xmlns:p14="http://schemas.microsoft.com/office/powerpoint/2010/main" val="1526317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1393125" y="3102082"/>
            <a:ext cx="5976664" cy="2232248"/>
            <a:chOff x="2353865" y="2508565"/>
            <a:chExt cx="5976664" cy="2232248"/>
          </a:xfrm>
          <a:solidFill>
            <a:srgbClr val="2387AA"/>
          </a:solidFill>
        </p:grpSpPr>
        <p:sp>
          <p:nvSpPr>
            <p:cNvPr id="40" name="Abgerundetes Rechteck 2"/>
            <p:cNvSpPr/>
            <p:nvPr/>
          </p:nvSpPr>
          <p:spPr bwMode="auto">
            <a:xfrm>
              <a:off x="2353865"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en-US" b="0" i="1" u="sng" dirty="0" smtClean="0"/>
              <a:t>Hands-On Exercise 1: </a:t>
            </a:r>
            <a:r>
              <a:rPr lang="de-DE" b="0" i="1" u="sng" dirty="0"/>
              <a:t>Postman </a:t>
            </a:r>
            <a:r>
              <a:rPr lang="de-DE" b="0" i="1" u="sng" dirty="0" err="1"/>
              <a:t>and</a:t>
            </a:r>
            <a:r>
              <a:rPr lang="de-DE" b="0" i="1" u="sng" dirty="0"/>
              <a:t> API</a:t>
            </a:r>
            <a:endParaRPr lang="en-US" b="0" i="1" u="sng" dirty="0"/>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5227" y="2824799"/>
            <a:ext cx="3408952" cy="3410728"/>
          </a:xfrm>
          <a:prstGeom prst="rect">
            <a:avLst/>
          </a:prstGeom>
        </p:spPr>
      </p:pic>
      <p:sp>
        <p:nvSpPr>
          <p:cNvPr id="10" name="Rechteck 281"/>
          <p:cNvSpPr>
            <a:spLocks/>
          </p:cNvSpPr>
          <p:nvPr/>
        </p:nvSpPr>
        <p:spPr bwMode="gray">
          <a:xfrm>
            <a:off x="464960" y="1384799"/>
            <a:ext cx="10423925"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Download and install Postman</a:t>
            </a:r>
          </a:p>
        </p:txBody>
      </p:sp>
      <p:sp>
        <p:nvSpPr>
          <p:cNvPr id="11" name="Rechteck 281"/>
          <p:cNvSpPr>
            <a:spLocks/>
          </p:cNvSpPr>
          <p:nvPr/>
        </p:nvSpPr>
        <p:spPr bwMode="gray">
          <a:xfrm>
            <a:off x="464960" y="2081114"/>
            <a:ext cx="10423925" cy="59390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Use Postman to call </a:t>
            </a:r>
            <a:r>
              <a:rPr lang="en-US" sz="1399" b="1" dirty="0" err="1" smtClean="0">
                <a:solidFill>
                  <a:schemeClr val="bg1"/>
                </a:solidFill>
              </a:rPr>
              <a:t>MindSphere</a:t>
            </a:r>
            <a:r>
              <a:rPr lang="en-US" sz="1399" b="1" dirty="0" smtClean="0">
                <a:solidFill>
                  <a:schemeClr val="bg1"/>
                </a:solidFill>
              </a:rPr>
              <a:t> API</a:t>
            </a:r>
          </a:p>
        </p:txBody>
      </p:sp>
    </p:spTree>
    <p:extLst>
      <p:ext uri="{BB962C8B-B14F-4D97-AF65-F5344CB8AC3E}">
        <p14:creationId xmlns:p14="http://schemas.microsoft.com/office/powerpoint/2010/main" val="19855283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1: </a:t>
            </a:r>
            <a:r>
              <a:rPr lang="de-DE" b="0" i="1" u="sng" dirty="0"/>
              <a:t>Postman </a:t>
            </a:r>
            <a:r>
              <a:rPr lang="de-DE" b="0" i="1" u="sng" dirty="0" err="1"/>
              <a:t>and</a:t>
            </a:r>
            <a:r>
              <a:rPr lang="de-DE" b="0" i="1" u="sng" dirty="0"/>
              <a:t> API</a:t>
            </a:r>
            <a:endParaRPr lang="en-US" b="0" i="1" u="sng" dirty="0"/>
          </a:p>
        </p:txBody>
      </p:sp>
      <p:sp>
        <p:nvSpPr>
          <p:cNvPr id="10" name="Inhaltsplatzhalter 2"/>
          <p:cNvSpPr txBox="1">
            <a:spLocks/>
          </p:cNvSpPr>
          <p:nvPr/>
        </p:nvSpPr>
        <p:spPr>
          <a:xfrm>
            <a:off x="480532" y="1819561"/>
            <a:ext cx="11711468" cy="5842543"/>
          </a:xfrm>
          <a:prstGeom prst="rect">
            <a:avLst/>
          </a:prstGeom>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607" indent="-285607">
              <a:lnSpc>
                <a:spcPct val="150000"/>
              </a:lnSpc>
              <a:buFont typeface="Arial" pitchFamily="34" charset="0"/>
              <a:buChar char="•"/>
            </a:pPr>
            <a:r>
              <a:rPr lang="en-US" sz="1600" kern="0" dirty="0" smtClean="0"/>
              <a:t>Use the lin</a:t>
            </a:r>
            <a:r>
              <a:rPr lang="en-US" sz="1600" kern="0" dirty="0"/>
              <a:t>k </a:t>
            </a:r>
            <a:r>
              <a:rPr lang="en-US" sz="1600" kern="0" dirty="0">
                <a:hlinkClick r:id="rId3"/>
              </a:rPr>
              <a:t>https://www.getpostman.com</a:t>
            </a:r>
            <a:r>
              <a:rPr lang="en-US" sz="1600" kern="0" dirty="0" smtClean="0">
                <a:hlinkClick r:id="rId3"/>
              </a:rPr>
              <a:t>/</a:t>
            </a:r>
            <a:r>
              <a:rPr lang="en-US" sz="1600" kern="0" dirty="0" smtClean="0"/>
              <a:t> to download and install postman</a:t>
            </a:r>
          </a:p>
          <a:p>
            <a:pPr marL="285607" indent="-285607">
              <a:lnSpc>
                <a:spcPct val="150000"/>
              </a:lnSpc>
              <a:buFont typeface="Arial" pitchFamily="34" charset="0"/>
              <a:buChar char="•"/>
            </a:pPr>
            <a:r>
              <a:rPr lang="en-US" sz="1600" kern="0" dirty="0" smtClean="0"/>
              <a:t>Import the postman collection provided by your trainer. </a:t>
            </a:r>
          </a:p>
          <a:p>
            <a:pPr marL="285607" indent="-285607">
              <a:lnSpc>
                <a:spcPct val="150000"/>
              </a:lnSpc>
              <a:buFont typeface="Arial" pitchFamily="34" charset="0"/>
              <a:buChar char="•"/>
            </a:pPr>
            <a:r>
              <a:rPr lang="en-US" sz="1600" kern="0" dirty="0" smtClean="0"/>
              <a:t>Follow the instruction of your trainer to set up the collection and test your first API call of Siemens MindSphere</a:t>
            </a: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4" name="Rechteck 281"/>
          <p:cNvSpPr>
            <a:spLocks/>
          </p:cNvSpPr>
          <p:nvPr/>
        </p:nvSpPr>
        <p:spPr bwMode="gray">
          <a:xfrm>
            <a:off x="480532" y="1440000"/>
            <a:ext cx="10116608" cy="412336"/>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smtClean="0">
                <a:solidFill>
                  <a:schemeClr val="bg1"/>
                </a:solidFill>
              </a:rPr>
              <a:t>Task 1: </a:t>
            </a:r>
            <a:r>
              <a:rPr lang="en-US" dirty="0" smtClean="0">
                <a:solidFill>
                  <a:schemeClr val="bg1"/>
                </a:solidFill>
              </a:rPr>
              <a:t>Download and install Postman</a:t>
            </a:r>
            <a:endParaRPr lang="en-US" dirty="0">
              <a:solidFill>
                <a:schemeClr val="bg1"/>
              </a:solidFill>
            </a:endParaRPr>
          </a:p>
        </p:txBody>
      </p:sp>
      <p:sp>
        <p:nvSpPr>
          <p:cNvPr id="5" name="Rechteck 281"/>
          <p:cNvSpPr>
            <a:spLocks/>
          </p:cNvSpPr>
          <p:nvPr/>
        </p:nvSpPr>
        <p:spPr bwMode="gray">
          <a:xfrm>
            <a:off x="480532" y="3086168"/>
            <a:ext cx="10116608" cy="412336"/>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smtClean="0">
                <a:solidFill>
                  <a:schemeClr val="bg1"/>
                </a:solidFill>
              </a:rPr>
              <a:t>Task 2: </a:t>
            </a:r>
            <a:r>
              <a:rPr lang="en-US" dirty="0" smtClean="0">
                <a:solidFill>
                  <a:schemeClr val="bg1"/>
                </a:solidFill>
              </a:rPr>
              <a:t>Download and install </a:t>
            </a:r>
            <a:r>
              <a:rPr lang="en-US" dirty="0">
                <a:solidFill>
                  <a:schemeClr val="bg1"/>
                </a:solidFill>
              </a:rPr>
              <a:t>Visual Studio </a:t>
            </a:r>
            <a:r>
              <a:rPr lang="en-US" dirty="0" smtClean="0">
                <a:solidFill>
                  <a:schemeClr val="bg1"/>
                </a:solidFill>
              </a:rPr>
              <a:t>Code</a:t>
            </a:r>
            <a:endParaRPr lang="en-US" dirty="0">
              <a:solidFill>
                <a:schemeClr val="bg1"/>
              </a:solidFill>
            </a:endParaRPr>
          </a:p>
        </p:txBody>
      </p:sp>
      <p:sp>
        <p:nvSpPr>
          <p:cNvPr id="6" name="Rechteck 281"/>
          <p:cNvSpPr>
            <a:spLocks/>
          </p:cNvSpPr>
          <p:nvPr/>
        </p:nvSpPr>
        <p:spPr bwMode="gray">
          <a:xfrm>
            <a:off x="480532" y="3632468"/>
            <a:ext cx="10116608" cy="412336"/>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b="1" dirty="0" smtClean="0">
                <a:solidFill>
                  <a:schemeClr val="bg1"/>
                </a:solidFill>
              </a:rPr>
              <a:t>Task </a:t>
            </a:r>
            <a:r>
              <a:rPr lang="en-US" b="1" dirty="0">
                <a:solidFill>
                  <a:schemeClr val="bg1"/>
                </a:solidFill>
              </a:rPr>
              <a:t>3</a:t>
            </a:r>
            <a:r>
              <a:rPr lang="en-US" b="1" dirty="0" smtClean="0">
                <a:solidFill>
                  <a:schemeClr val="bg1"/>
                </a:solidFill>
              </a:rPr>
              <a:t>: </a:t>
            </a:r>
            <a:r>
              <a:rPr lang="en-US" dirty="0" smtClean="0">
                <a:solidFill>
                  <a:schemeClr val="bg1"/>
                </a:solidFill>
              </a:rPr>
              <a:t>Download and </a:t>
            </a:r>
            <a:r>
              <a:rPr lang="en-US" dirty="0">
                <a:solidFill>
                  <a:schemeClr val="bg1"/>
                </a:solidFill>
              </a:rPr>
              <a:t>install </a:t>
            </a:r>
            <a:r>
              <a:rPr lang="en-US" dirty="0" smtClean="0">
                <a:solidFill>
                  <a:schemeClr val="bg1"/>
                </a:solidFill>
              </a:rPr>
              <a:t>Node-JS and Node Red</a:t>
            </a:r>
            <a:endParaRPr lang="en-US" dirty="0">
              <a:solidFill>
                <a:schemeClr val="bg1"/>
              </a:solidFill>
            </a:endParaRPr>
          </a:p>
        </p:txBody>
      </p:sp>
    </p:spTree>
    <p:extLst>
      <p:ext uri="{BB962C8B-B14F-4D97-AF65-F5344CB8AC3E}">
        <p14:creationId xmlns:p14="http://schemas.microsoft.com/office/powerpoint/2010/main" val="2717409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00646E"/>
                </a:solidFill>
              </a:rPr>
              <a:t>MindSphere </a:t>
            </a:r>
            <a:r>
              <a:rPr lang="de-DE" dirty="0" smtClean="0">
                <a:solidFill>
                  <a:srgbClr val="00646E"/>
                </a:solidFill>
              </a:rPr>
              <a:t>- Tools </a:t>
            </a:r>
            <a:r>
              <a:rPr lang="de-DE" dirty="0" err="1">
                <a:solidFill>
                  <a:srgbClr val="00646E"/>
                </a:solidFill>
              </a:rPr>
              <a:t>for</a:t>
            </a:r>
            <a:r>
              <a:rPr lang="de-DE" dirty="0">
                <a:solidFill>
                  <a:srgbClr val="00646E"/>
                </a:solidFill>
              </a:rPr>
              <a:t> Training</a:t>
            </a:r>
            <a:r>
              <a:rPr lang="de-DE" dirty="0" smtClean="0">
                <a:solidFill>
                  <a:srgbClr val="00646E"/>
                </a:solidFill>
              </a:rPr>
              <a:t/>
            </a:r>
            <a:br>
              <a:rPr lang="de-DE" dirty="0" smtClean="0">
                <a:solidFill>
                  <a:srgbClr val="00646E"/>
                </a:solidFill>
              </a:rPr>
            </a:br>
            <a:r>
              <a:rPr lang="en-US" b="0" dirty="0" smtClean="0">
                <a:solidFill>
                  <a:srgbClr val="00646E"/>
                </a:solidFill>
              </a:rPr>
              <a:t>Summary</a:t>
            </a:r>
            <a:endParaRPr lang="en-US" dirty="0">
              <a:solidFill>
                <a:srgbClr val="00646E"/>
              </a:solidFill>
            </a:endParaRPr>
          </a:p>
        </p:txBody>
      </p:sp>
      <p:sp>
        <p:nvSpPr>
          <p:cNvPr id="8" name="Titel 1"/>
          <p:cNvSpPr txBox="1">
            <a:spLocks/>
          </p:cNvSpPr>
          <p:nvPr/>
        </p:nvSpPr>
        <p:spPr bwMode="auto">
          <a:xfrm>
            <a:off x="626737" y="3725333"/>
            <a:ext cx="4783463" cy="2172814"/>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de-DE" sz="2000" b="0" dirty="0" smtClean="0"/>
              <a:t>Tools </a:t>
            </a:r>
            <a:r>
              <a:rPr lang="de-DE" sz="2000" b="0" dirty="0" err="1" smtClean="0"/>
              <a:t>are</a:t>
            </a:r>
            <a:r>
              <a:rPr lang="de-DE" sz="2000" b="0" dirty="0" smtClean="0"/>
              <a:t> </a:t>
            </a:r>
            <a:r>
              <a:rPr lang="de-DE" sz="2000" b="0" dirty="0" err="1" smtClean="0"/>
              <a:t>provided</a:t>
            </a:r>
            <a:endParaRPr lang="de-DE" sz="2000" b="0" dirty="0" smtClean="0"/>
          </a:p>
          <a:p>
            <a:pPr marL="324000" indent="-285750">
              <a:buFont typeface="Arial" panose="020B0604020202020204" pitchFamily="34" charset="0"/>
              <a:buChar char="•"/>
            </a:pPr>
            <a:r>
              <a:rPr lang="de-DE" sz="2000" b="0" dirty="0" err="1" smtClean="0"/>
              <a:t>Install</a:t>
            </a:r>
            <a:r>
              <a:rPr lang="de-DE" sz="2000" b="0" dirty="0" smtClean="0"/>
              <a:t> Virtual Box </a:t>
            </a:r>
            <a:r>
              <a:rPr lang="de-DE" sz="2000" b="0" dirty="0" err="1" smtClean="0"/>
              <a:t>and</a:t>
            </a:r>
            <a:r>
              <a:rPr lang="de-DE" sz="2000" b="0" dirty="0" smtClean="0"/>
              <a:t> </a:t>
            </a:r>
            <a:r>
              <a:rPr lang="de-DE" sz="2000" b="0" dirty="0" err="1" smtClean="0"/>
              <a:t>the</a:t>
            </a:r>
            <a:r>
              <a:rPr lang="de-DE" sz="2000" b="0" dirty="0" smtClean="0"/>
              <a:t> </a:t>
            </a:r>
            <a:r>
              <a:rPr lang="de-DE" sz="2000" b="0" dirty="0" err="1" smtClean="0"/>
              <a:t>latest</a:t>
            </a:r>
            <a:r>
              <a:rPr lang="de-DE" sz="2000" b="0" dirty="0" smtClean="0"/>
              <a:t> OVA </a:t>
            </a:r>
            <a:r>
              <a:rPr lang="de-DE" sz="2000" b="0" dirty="0" err="1" smtClean="0"/>
              <a:t>file</a:t>
            </a:r>
            <a:endParaRPr lang="de-DE" sz="2000" b="0" dirty="0"/>
          </a:p>
          <a:p>
            <a:pPr marL="171450" indent="-171450">
              <a:lnSpc>
                <a:spcPct val="110000"/>
              </a:lnSpc>
              <a:buFont typeface="Arial" panose="020B0604020202020204" pitchFamily="34" charset="0"/>
              <a:buChar char="•"/>
            </a:pPr>
            <a:endParaRPr lang="de-DE" sz="2000" b="0" dirty="0"/>
          </a:p>
          <a:p>
            <a:pPr marL="324000" indent="-285750">
              <a:buFont typeface="Arial" panose="020B0604020202020204" pitchFamily="34" charset="0"/>
              <a:buChar char="•"/>
            </a:pPr>
            <a:endParaRPr lang="en-US" sz="2000" b="0" dirty="0" smtClean="0"/>
          </a:p>
          <a:p>
            <a:pPr marL="324000" indent="-285750">
              <a:buFont typeface="Arial" panose="020B0604020202020204" pitchFamily="34" charset="0"/>
              <a:buChar char="•"/>
            </a:pPr>
            <a:endParaRPr lang="en-US" sz="2000" b="0" dirty="0" smtClean="0"/>
          </a:p>
          <a:p>
            <a:pPr marL="324000" indent="-285750">
              <a:buFont typeface="Arial" panose="020B0604020202020204" pitchFamily="34" charset="0"/>
              <a:buChar char="•"/>
            </a:pPr>
            <a:endParaRPr lang="fr-FR" sz="2000" b="0" kern="0" dirty="0"/>
          </a:p>
        </p:txBody>
      </p:sp>
      <p:sp>
        <p:nvSpPr>
          <p:cNvPr id="5" name="Line Callout 2 4"/>
          <p:cNvSpPr/>
          <p:nvPr/>
        </p:nvSpPr>
        <p:spPr bwMode="auto">
          <a:xfrm flipH="1">
            <a:off x="626737" y="1680633"/>
            <a:ext cx="3391810" cy="2243667"/>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Which</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tools</a:t>
            </a:r>
            <a:r>
              <a:rPr lang="de-DE" b="1" dirty="0">
                <a:solidFill>
                  <a:srgbClr val="FFFFFF"/>
                </a:solidFill>
                <a:ea typeface="Arial Unicode MS" panose="020B0604020202020204" pitchFamily="34" charset="-128"/>
                <a:cs typeface="Arial Unicode MS" panose="020B0604020202020204" pitchFamily="34" charset="-128"/>
              </a:rPr>
              <a:t> do </a:t>
            </a:r>
            <a:r>
              <a:rPr lang="de-DE" b="1" dirty="0" err="1">
                <a:solidFill>
                  <a:srgbClr val="FFFFFF"/>
                </a:solidFill>
                <a:ea typeface="Arial Unicode MS" panose="020B0604020202020204" pitchFamily="34" charset="-128"/>
                <a:cs typeface="Arial Unicode MS" panose="020B0604020202020204" pitchFamily="34" charset="-128"/>
              </a:rPr>
              <a:t>we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use</a:t>
            </a:r>
            <a:r>
              <a:rPr lang="de-DE" b="1" dirty="0">
                <a:solidFill>
                  <a:srgbClr val="FFFFFF"/>
                </a:solidFill>
                <a:ea typeface="Arial Unicode MS" panose="020B0604020202020204" pitchFamily="34" charset="-128"/>
                <a:cs typeface="Arial Unicode MS" panose="020B0604020202020204" pitchFamily="34" charset="-128"/>
              </a:rPr>
              <a:t> in </a:t>
            </a:r>
            <a:r>
              <a:rPr lang="de-DE" b="1" dirty="0" err="1">
                <a:solidFill>
                  <a:srgbClr val="FFFFFF"/>
                </a:solidFill>
                <a:ea typeface="Arial Unicode MS" panose="020B0604020202020204" pitchFamily="34" charset="-128"/>
                <a:cs typeface="Arial Unicode MS" panose="020B0604020202020204" pitchFamily="34" charset="-128"/>
              </a:rPr>
              <a:t>the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training</a:t>
            </a:r>
            <a:r>
              <a:rPr lang="de-DE" b="1" dirty="0">
                <a:solidFill>
                  <a:srgbClr val="FFFFFF"/>
                </a:solidFill>
                <a:ea typeface="Arial Unicode MS" panose="020B0604020202020204" pitchFamily="34" charset="-128"/>
                <a:cs typeface="Arial Unicode MS" panose="020B0604020202020204" pitchFamily="34" charset="-128"/>
              </a:rPr>
              <a:t>?</a:t>
            </a:r>
            <a:endParaRPr lang="en-US" b="1" dirty="0">
              <a:solidFill>
                <a:srgbClr val="FF0000"/>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860244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13415" y="1159965"/>
            <a:ext cx="12454271" cy="5040001"/>
          </a:xfrm>
          <a:prstGeom prst="rect">
            <a:avLst/>
          </a:prstGeom>
          <a:solidFill>
            <a:srgbClr val="28282C"/>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0" name="Ellipse 19"/>
          <p:cNvSpPr/>
          <p:nvPr/>
        </p:nvSpPr>
        <p:spPr bwMode="auto">
          <a:xfrm>
            <a:off x="8057541" y="1475640"/>
            <a:ext cx="3962380" cy="4193286"/>
          </a:xfrm>
          <a:prstGeom prst="ellipse">
            <a:avLst/>
          </a:prstGeom>
          <a:noFill/>
          <a:ln w="28575">
            <a:solidFill>
              <a:srgbClr val="0F8287"/>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5" name="Rectangle 34"/>
          <p:cNvSpPr/>
          <p:nvPr/>
        </p:nvSpPr>
        <p:spPr bwMode="auto">
          <a:xfrm>
            <a:off x="5554599" y="1658520"/>
            <a:ext cx="3451838" cy="4368004"/>
          </a:xfrm>
          <a:prstGeom prst="rect">
            <a:avLst/>
          </a:prstGeom>
          <a:solidFill>
            <a:srgbClr val="28282C"/>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8" name="Freihandform 388"/>
          <p:cNvSpPr/>
          <p:nvPr/>
        </p:nvSpPr>
        <p:spPr bwMode="auto">
          <a:xfrm flipH="1" flipV="1">
            <a:off x="508292" y="3513163"/>
            <a:ext cx="6083551" cy="324000"/>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noFill/>
          <a:ln>
            <a:solidFill>
              <a:srgbClr val="32A0A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 name="Rechteck 380"/>
          <p:cNvSpPr/>
          <p:nvPr/>
        </p:nvSpPr>
        <p:spPr>
          <a:xfrm>
            <a:off x="1291267" y="1636619"/>
            <a:ext cx="3079450" cy="312330"/>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err="1">
                <a:solidFill>
                  <a:srgbClr val="50BED7"/>
                </a:solidFill>
                <a:latin typeface="Arial" pitchFamily="34" charset="0"/>
                <a:ea typeface="ＭＳ Ｐゴシック" charset="-128"/>
              </a:rPr>
              <a:t>MindApps</a:t>
            </a:r>
            <a:endParaRPr lang="en-US" sz="2000" dirty="0">
              <a:solidFill>
                <a:srgbClr val="50BED7"/>
              </a:solidFill>
              <a:latin typeface="Arial" pitchFamily="34" charset="0"/>
              <a:ea typeface="ＭＳ Ｐゴシック" charset="-128"/>
            </a:endParaRPr>
          </a:p>
        </p:txBody>
      </p:sp>
      <p:sp>
        <p:nvSpPr>
          <p:cNvPr id="7" name="Rechteck 653"/>
          <p:cNvSpPr/>
          <p:nvPr/>
        </p:nvSpPr>
        <p:spPr>
          <a:xfrm>
            <a:off x="508288" y="2124737"/>
            <a:ext cx="4408486" cy="812530"/>
          </a:xfrm>
          <a:prstGeom prst="rect">
            <a:avLst/>
          </a:prstGeom>
        </p:spPr>
        <p:txBody>
          <a:bodyPr wrap="square" lIns="0" tIns="0" rIns="0" bIns="0">
            <a:spAutoFit/>
          </a:bodyPr>
          <a:lstStyle/>
          <a:p>
            <a:pPr fontAlgn="base">
              <a:lnSpc>
                <a:spcPct val="110000"/>
              </a:lnSpc>
              <a:spcBef>
                <a:spcPct val="50000"/>
              </a:spcBef>
              <a:spcAft>
                <a:spcPct val="0"/>
              </a:spcAft>
            </a:pPr>
            <a:r>
              <a:rPr lang="en-US" sz="1600" dirty="0">
                <a:solidFill>
                  <a:schemeClr val="bg1"/>
                </a:solidFill>
                <a:latin typeface="Arial" pitchFamily="34" charset="0"/>
                <a:ea typeface="ＭＳ Ｐゴシック" charset="-128"/>
              </a:rPr>
              <a:t>Powerful industry applications </a:t>
            </a:r>
            <a:br>
              <a:rPr lang="en-US" sz="1600" dirty="0">
                <a:solidFill>
                  <a:schemeClr val="bg1"/>
                </a:solidFill>
                <a:latin typeface="Arial" pitchFamily="34" charset="0"/>
                <a:ea typeface="ＭＳ Ｐゴシック" charset="-128"/>
              </a:rPr>
            </a:br>
            <a:r>
              <a:rPr lang="en-US" sz="1600" dirty="0">
                <a:solidFill>
                  <a:schemeClr val="bg1"/>
                </a:solidFill>
                <a:latin typeface="Arial" pitchFamily="34" charset="0"/>
                <a:ea typeface="ＭＳ Ｐゴシック" charset="-128"/>
              </a:rPr>
              <a:t>and digital services for asset transparency and analytical insights</a:t>
            </a:r>
          </a:p>
        </p:txBody>
      </p:sp>
      <p:sp>
        <p:nvSpPr>
          <p:cNvPr id="9" name="Rechteck 381"/>
          <p:cNvSpPr/>
          <p:nvPr/>
        </p:nvSpPr>
        <p:spPr>
          <a:xfrm>
            <a:off x="1291573" y="3207721"/>
            <a:ext cx="3959099" cy="312330"/>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smtClean="0">
                <a:solidFill>
                  <a:srgbClr val="50BED7"/>
                </a:solidFill>
                <a:latin typeface="Arial" pitchFamily="34" charset="0"/>
                <a:ea typeface="ＭＳ Ｐゴシック" charset="-128"/>
              </a:rPr>
              <a:t>MindSphere &amp; </a:t>
            </a:r>
            <a:r>
              <a:rPr lang="en-US" sz="2000" b="1" dirty="0" err="1" smtClean="0">
                <a:solidFill>
                  <a:srgbClr val="50BED7"/>
                </a:solidFill>
                <a:latin typeface="Arial" pitchFamily="34" charset="0"/>
                <a:ea typeface="ＭＳ Ｐゴシック" charset="-128"/>
              </a:rPr>
              <a:t>MindAccess</a:t>
            </a:r>
            <a:endParaRPr lang="en-US" sz="2000" dirty="0">
              <a:solidFill>
                <a:srgbClr val="50BED7"/>
              </a:solidFill>
              <a:latin typeface="Arial" pitchFamily="34" charset="0"/>
              <a:ea typeface="ＭＳ Ｐゴシック" charset="-128"/>
            </a:endParaRPr>
          </a:p>
        </p:txBody>
      </p:sp>
      <p:sp>
        <p:nvSpPr>
          <p:cNvPr id="10" name="Rechteck 654"/>
          <p:cNvSpPr/>
          <p:nvPr/>
        </p:nvSpPr>
        <p:spPr>
          <a:xfrm>
            <a:off x="508294" y="3704337"/>
            <a:ext cx="4408487" cy="812530"/>
          </a:xfrm>
          <a:prstGeom prst="rect">
            <a:avLst/>
          </a:prstGeom>
        </p:spPr>
        <p:txBody>
          <a:bodyPr wrap="square" lIns="0" tIns="0" rIns="0" bIns="0">
            <a:spAutoFit/>
          </a:bodyPr>
          <a:lstStyle/>
          <a:p>
            <a:pPr fontAlgn="base">
              <a:lnSpc>
                <a:spcPct val="110000"/>
              </a:lnSpc>
              <a:spcBef>
                <a:spcPct val="50000"/>
              </a:spcBef>
              <a:spcAft>
                <a:spcPct val="0"/>
              </a:spcAft>
            </a:pPr>
            <a:r>
              <a:rPr lang="en-US" sz="1600" dirty="0">
                <a:solidFill>
                  <a:schemeClr val="bg1"/>
                </a:solidFill>
                <a:latin typeface="Arial" pitchFamily="34" charset="0"/>
                <a:ea typeface="ＭＳ Ｐゴシック" charset="-128"/>
              </a:rPr>
              <a:t>Open Platform as a Service (</a:t>
            </a:r>
            <a:r>
              <a:rPr lang="en-US" sz="1600" dirty="0" err="1">
                <a:solidFill>
                  <a:schemeClr val="bg1"/>
                </a:solidFill>
                <a:latin typeface="Arial" pitchFamily="34" charset="0"/>
                <a:ea typeface="ＭＳ Ｐゴシック" charset="-128"/>
              </a:rPr>
              <a:t>PaaS</a:t>
            </a:r>
            <a:r>
              <a:rPr lang="en-US" sz="1600" dirty="0">
                <a:solidFill>
                  <a:schemeClr val="bg1"/>
                </a:solidFill>
                <a:latin typeface="Arial" pitchFamily="34" charset="0"/>
                <a:ea typeface="ＭＳ Ｐゴシック" charset="-128"/>
              </a:rPr>
              <a:t>) for scalable, global </a:t>
            </a:r>
            <a:r>
              <a:rPr lang="en-US" sz="1600" dirty="0" err="1">
                <a:solidFill>
                  <a:schemeClr val="bg1"/>
                </a:solidFill>
                <a:latin typeface="Arial" pitchFamily="34" charset="0"/>
                <a:ea typeface="ＭＳ Ｐゴシック" charset="-128"/>
              </a:rPr>
              <a:t>IoT</a:t>
            </a:r>
            <a:r>
              <a:rPr lang="en-US" sz="1600" dirty="0">
                <a:solidFill>
                  <a:schemeClr val="bg1"/>
                </a:solidFill>
                <a:latin typeface="Arial" pitchFamily="34" charset="0"/>
                <a:ea typeface="ＭＳ Ｐゴシック" charset="-128"/>
              </a:rPr>
              <a:t> connectivity and application development</a:t>
            </a:r>
          </a:p>
        </p:txBody>
      </p:sp>
      <p:sp>
        <p:nvSpPr>
          <p:cNvPr id="11" name="Rechteck 655"/>
          <p:cNvSpPr/>
          <p:nvPr/>
        </p:nvSpPr>
        <p:spPr>
          <a:xfrm>
            <a:off x="496465" y="5266446"/>
            <a:ext cx="4107308" cy="520655"/>
          </a:xfrm>
          <a:prstGeom prst="rect">
            <a:avLst/>
          </a:prstGeom>
        </p:spPr>
        <p:txBody>
          <a:bodyPr wrap="square" lIns="0" tIns="0" rIns="0" bIns="0">
            <a:spAutoFit/>
          </a:bodyPr>
          <a:lstStyle/>
          <a:p>
            <a:pPr fontAlgn="base">
              <a:lnSpc>
                <a:spcPct val="110000"/>
              </a:lnSpc>
              <a:spcBef>
                <a:spcPct val="50000"/>
              </a:spcBef>
              <a:spcAft>
                <a:spcPct val="0"/>
              </a:spcAft>
            </a:pPr>
            <a:r>
              <a:rPr lang="en-US" sz="1600" dirty="0">
                <a:solidFill>
                  <a:schemeClr val="bg1"/>
                </a:solidFill>
                <a:latin typeface="Arial" pitchFamily="34" charset="0"/>
                <a:ea typeface="ＭＳ Ｐゴシック" charset="-128"/>
              </a:rPr>
              <a:t>Secure plug and play connection </a:t>
            </a:r>
            <a:r>
              <a:rPr lang="en-US" sz="1600" dirty="0" smtClean="0">
                <a:solidFill>
                  <a:schemeClr val="bg1"/>
                </a:solidFill>
                <a:latin typeface="Arial" pitchFamily="34" charset="0"/>
                <a:ea typeface="ＭＳ Ｐゴシック" charset="-128"/>
              </a:rPr>
              <a:t>of </a:t>
            </a:r>
            <a:r>
              <a:rPr lang="en-US" sz="1600" dirty="0">
                <a:solidFill>
                  <a:schemeClr val="bg1"/>
                </a:solidFill>
                <a:latin typeface="Arial" pitchFamily="34" charset="0"/>
                <a:ea typeface="ＭＳ Ｐゴシック" charset="-128"/>
              </a:rPr>
              <a:t>Siemens and third-party products and equipment</a:t>
            </a:r>
          </a:p>
        </p:txBody>
      </p:sp>
      <p:sp>
        <p:nvSpPr>
          <p:cNvPr id="12" name="Rechteck 382"/>
          <p:cNvSpPr/>
          <p:nvPr/>
        </p:nvSpPr>
        <p:spPr>
          <a:xfrm>
            <a:off x="1294308" y="4809475"/>
            <a:ext cx="3415870" cy="312330"/>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err="1">
                <a:solidFill>
                  <a:srgbClr val="50BED7"/>
                </a:solidFill>
                <a:latin typeface="Arial" pitchFamily="34" charset="0"/>
                <a:ea typeface="ＭＳ Ｐゴシック" charset="-128"/>
              </a:rPr>
              <a:t>MindConnect</a:t>
            </a:r>
            <a:endParaRPr lang="en-US" sz="2000" dirty="0">
              <a:solidFill>
                <a:srgbClr val="50BED7"/>
              </a:solidFill>
              <a:latin typeface="Arial" pitchFamily="34" charset="0"/>
              <a:ea typeface="ＭＳ Ｐゴシック" charset="-128"/>
            </a:endParaRPr>
          </a:p>
        </p:txBody>
      </p:sp>
      <p:pic>
        <p:nvPicPr>
          <p:cNvPr id="13"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795" y="1622880"/>
            <a:ext cx="4930256" cy="4257170"/>
          </a:xfrm>
          <a:prstGeom prst="rect">
            <a:avLst/>
          </a:prstGeom>
        </p:spPr>
      </p:pic>
      <p:sp>
        <p:nvSpPr>
          <p:cNvPr id="15" name="Freihandform 388"/>
          <p:cNvSpPr/>
          <p:nvPr/>
        </p:nvSpPr>
        <p:spPr bwMode="auto">
          <a:xfrm flipH="1" flipV="1">
            <a:off x="508294" y="1975173"/>
            <a:ext cx="4643808" cy="324000"/>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noFill/>
          <a:ln>
            <a:solidFill>
              <a:srgbClr val="32A0A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 name="Freihandform 388"/>
          <p:cNvSpPr/>
          <p:nvPr/>
        </p:nvSpPr>
        <p:spPr bwMode="auto">
          <a:xfrm rot="10800000" flipV="1">
            <a:off x="508294" y="4828494"/>
            <a:ext cx="4643808" cy="324000"/>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a:solidFill>
              <a:srgbClr val="32A0A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Titel 4"/>
          <p:cNvSpPr>
            <a:spLocks noGrp="1"/>
          </p:cNvSpPr>
          <p:nvPr>
            <p:ph type="title"/>
          </p:nvPr>
        </p:nvSpPr>
        <p:spPr>
          <a:xfrm>
            <a:off x="0" y="0"/>
            <a:ext cx="12192000" cy="1440000"/>
          </a:xfrm>
        </p:spPr>
        <p:txBody>
          <a:bodyPr/>
          <a:lstStyle/>
          <a:p>
            <a:r>
              <a:rPr lang="en-US" dirty="0"/>
              <a:t>MindSphere Portfolio </a:t>
            </a:r>
            <a:r>
              <a:rPr lang="en-US" dirty="0" smtClean="0"/>
              <a:t>Overview</a:t>
            </a:r>
            <a:endParaRPr lang="en-US" dirty="0">
              <a:latin typeface="+mn-lt"/>
            </a:endParaRPr>
          </a:p>
        </p:txBody>
      </p:sp>
      <p:sp>
        <p:nvSpPr>
          <p:cNvPr id="21" name="Rechteck 381"/>
          <p:cNvSpPr/>
          <p:nvPr/>
        </p:nvSpPr>
        <p:spPr>
          <a:xfrm>
            <a:off x="10173491" y="3252496"/>
            <a:ext cx="3079450" cy="312330"/>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err="1" smtClean="0">
                <a:solidFill>
                  <a:srgbClr val="50BED7"/>
                </a:solidFill>
                <a:latin typeface="Arial" pitchFamily="34" charset="0"/>
                <a:ea typeface="ＭＳ Ｐゴシック" charset="-128"/>
              </a:rPr>
              <a:t>MindServices</a:t>
            </a:r>
            <a:endParaRPr lang="en-US" sz="2000" dirty="0">
              <a:solidFill>
                <a:srgbClr val="50BED7"/>
              </a:solidFill>
              <a:latin typeface="Arial" pitchFamily="34" charset="0"/>
              <a:ea typeface="ＭＳ Ｐゴシック" charset="-128"/>
            </a:endParaRPr>
          </a:p>
        </p:txBody>
      </p:sp>
      <p:sp>
        <p:nvSpPr>
          <p:cNvPr id="22" name="Rechteck 654"/>
          <p:cNvSpPr/>
          <p:nvPr/>
        </p:nvSpPr>
        <p:spPr>
          <a:xfrm>
            <a:off x="10281745" y="3673857"/>
            <a:ext cx="4408487" cy="1625060"/>
          </a:xfrm>
          <a:prstGeom prst="rect">
            <a:avLst/>
          </a:prstGeom>
        </p:spPr>
        <p:txBody>
          <a:bodyPr wrap="square" lIns="0" tIns="0" rIns="0" bIns="0">
            <a:spAutoFit/>
          </a:bodyPr>
          <a:lstStyle/>
          <a:p>
            <a:pPr fontAlgn="base">
              <a:lnSpc>
                <a:spcPct val="110000"/>
              </a:lnSpc>
              <a:spcBef>
                <a:spcPct val="50000"/>
              </a:spcBef>
              <a:spcAft>
                <a:spcPct val="0"/>
              </a:spcAft>
            </a:pPr>
            <a:r>
              <a:rPr lang="en-US" sz="1600" dirty="0" smtClean="0">
                <a:solidFill>
                  <a:schemeClr val="bg1"/>
                </a:solidFill>
                <a:latin typeface="Arial" pitchFamily="34" charset="0"/>
                <a:ea typeface="ＭＳ Ｐゴシック" charset="-128"/>
              </a:rPr>
              <a:t>Training</a:t>
            </a:r>
            <a:r>
              <a:rPr lang="en-US" sz="1600" dirty="0">
                <a:solidFill>
                  <a:schemeClr val="bg1"/>
                </a:solidFill>
                <a:latin typeface="Arial" pitchFamily="34" charset="0"/>
                <a:ea typeface="ＭＳ Ｐゴシック" charset="-128"/>
              </a:rPr>
              <a:t/>
            </a:r>
            <a:br>
              <a:rPr lang="en-US" sz="1600" dirty="0">
                <a:solidFill>
                  <a:schemeClr val="bg1"/>
                </a:solidFill>
                <a:latin typeface="Arial" pitchFamily="34" charset="0"/>
                <a:ea typeface="ＭＳ Ｐゴシック" charset="-128"/>
              </a:rPr>
            </a:br>
            <a:r>
              <a:rPr lang="en-US" sz="1600" dirty="0" smtClean="0">
                <a:solidFill>
                  <a:schemeClr val="bg1"/>
                </a:solidFill>
                <a:latin typeface="Arial" pitchFamily="34" charset="0"/>
                <a:ea typeface="ＭＳ Ｐゴシック" charset="-128"/>
              </a:rPr>
              <a:t>Consultancy</a:t>
            </a:r>
            <a:br>
              <a:rPr lang="en-US" sz="1600" dirty="0" smtClean="0">
                <a:solidFill>
                  <a:schemeClr val="bg1"/>
                </a:solidFill>
                <a:latin typeface="Arial" pitchFamily="34" charset="0"/>
                <a:ea typeface="ＭＳ Ｐゴシック" charset="-128"/>
              </a:rPr>
            </a:br>
            <a:r>
              <a:rPr lang="en-US" sz="1600" dirty="0" smtClean="0">
                <a:solidFill>
                  <a:schemeClr val="bg1"/>
                </a:solidFill>
                <a:latin typeface="Arial" pitchFamily="34" charset="0"/>
                <a:ea typeface="ＭＳ Ｐゴシック" charset="-128"/>
              </a:rPr>
              <a:t>Proof of Value</a:t>
            </a:r>
            <a:br>
              <a:rPr lang="en-US" sz="1600" dirty="0" smtClean="0">
                <a:solidFill>
                  <a:schemeClr val="bg1"/>
                </a:solidFill>
                <a:latin typeface="Arial" pitchFamily="34" charset="0"/>
                <a:ea typeface="ＭＳ Ｐゴシック" charset="-128"/>
              </a:rPr>
            </a:br>
            <a:r>
              <a:rPr lang="en-US" sz="1600" dirty="0" smtClean="0">
                <a:solidFill>
                  <a:schemeClr val="bg1"/>
                </a:solidFill>
                <a:latin typeface="Arial" pitchFamily="34" charset="0"/>
                <a:ea typeface="ＭＳ Ｐゴシック" charset="-128"/>
              </a:rPr>
              <a:t>Co-creation</a:t>
            </a:r>
            <a:br>
              <a:rPr lang="en-US" sz="1600" dirty="0" smtClean="0">
                <a:solidFill>
                  <a:schemeClr val="bg1"/>
                </a:solidFill>
                <a:latin typeface="Arial" pitchFamily="34" charset="0"/>
                <a:ea typeface="ＭＳ Ｐゴシック" charset="-128"/>
              </a:rPr>
            </a:br>
            <a:r>
              <a:rPr lang="en-US" sz="1600" dirty="0" smtClean="0">
                <a:solidFill>
                  <a:schemeClr val="bg1"/>
                </a:solidFill>
                <a:latin typeface="Arial" pitchFamily="34" charset="0"/>
                <a:ea typeface="ＭＳ Ｐゴシック" charset="-128"/>
              </a:rPr>
              <a:t>Support</a:t>
            </a:r>
            <a:br>
              <a:rPr lang="en-US" sz="1600" dirty="0" smtClean="0">
                <a:solidFill>
                  <a:schemeClr val="bg1"/>
                </a:solidFill>
                <a:latin typeface="Arial" pitchFamily="34" charset="0"/>
                <a:ea typeface="ＭＳ Ｐゴシック" charset="-128"/>
              </a:rPr>
            </a:br>
            <a:r>
              <a:rPr lang="en-US" sz="1600" dirty="0" smtClean="0">
                <a:solidFill>
                  <a:schemeClr val="bg1"/>
                </a:solidFill>
                <a:latin typeface="Arial" pitchFamily="34" charset="0"/>
                <a:ea typeface="ＭＳ Ｐゴシック" charset="-128"/>
              </a:rPr>
              <a:t>… </a:t>
            </a:r>
          </a:p>
        </p:txBody>
      </p:sp>
      <p:pic>
        <p:nvPicPr>
          <p:cNvPr id="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13" y="1333070"/>
            <a:ext cx="652211" cy="652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9340" y="2473820"/>
            <a:ext cx="903178" cy="90317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113" y="2910952"/>
            <a:ext cx="718426" cy="6163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557" y="4516867"/>
            <a:ext cx="702368" cy="70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03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4604097"/>
            <a:ext cx="9297988" cy="1231724"/>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smtClean="0"/>
              <a:t>Overview of </a:t>
            </a:r>
            <a:r>
              <a:rPr lang="en-US" sz="3998" kern="0" dirty="0" err="1" smtClean="0"/>
              <a:t>MindConnect</a:t>
            </a:r>
            <a:r>
              <a:rPr lang="en-US" sz="3998" kern="0" dirty="0" smtClean="0"/>
              <a:t> API</a:t>
            </a:r>
          </a:p>
          <a:p>
            <a:r>
              <a:rPr lang="en-US" sz="1999" kern="0" dirty="0" smtClean="0">
                <a:solidFill>
                  <a:schemeClr val="tx1"/>
                </a:solidFill>
              </a:rPr>
              <a:t>Jan, 2018</a:t>
            </a:r>
            <a:endParaRPr lang="en-US" sz="1999" b="0" kern="0" dirty="0">
              <a:solidFill>
                <a:schemeClr val="tx1"/>
              </a:solidFill>
            </a:endParaRPr>
          </a:p>
        </p:txBody>
      </p:sp>
    </p:spTree>
    <p:extLst>
      <p:ext uri="{BB962C8B-B14F-4D97-AF65-F5344CB8AC3E}">
        <p14:creationId xmlns:p14="http://schemas.microsoft.com/office/powerpoint/2010/main" val="2960403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MindConnect</a:t>
            </a:r>
            <a:r>
              <a:rPr lang="de-DE" dirty="0" smtClean="0"/>
              <a:t> API</a:t>
            </a:r>
            <a:r>
              <a:rPr lang="de-DE" dirty="0"/>
              <a:t/>
            </a:r>
            <a:br>
              <a:rPr lang="de-DE" dirty="0"/>
            </a:br>
            <a:r>
              <a:rPr lang="en-US" b="0" dirty="0" smtClean="0"/>
              <a:t>Learning Goals</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1112838"/>
            <a:ext cx="5839529" cy="5046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bwMode="auto">
          <a:xfrm>
            <a:off x="5086350" y="1447809"/>
            <a:ext cx="6457950" cy="1765299"/>
          </a:xfrm>
          <a:prstGeom prst="rect">
            <a:avLst/>
          </a:prstGeom>
          <a:solidFill>
            <a:srgbClr val="641946"/>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2000" b="1" dirty="0" err="1" smtClean="0">
                <a:solidFill>
                  <a:srgbClr val="FFFFFF"/>
                </a:solidFill>
                <a:ea typeface="Arial Unicode MS" panose="020B0604020202020204" pitchFamily="34" charset="-128"/>
                <a:cs typeface="Arial Unicode MS" panose="020B0604020202020204" pitchFamily="34" charset="-128"/>
              </a:rPr>
              <a:t>MindConnect</a:t>
            </a:r>
            <a:r>
              <a:rPr lang="de-DE" sz="2000" b="1" dirty="0" smtClean="0">
                <a:solidFill>
                  <a:srgbClr val="FFFFFF"/>
                </a:solidFill>
                <a:ea typeface="Arial Unicode MS" panose="020B0604020202020204" pitchFamily="34" charset="-128"/>
                <a:cs typeface="Arial Unicode MS" panose="020B0604020202020204" pitchFamily="34" charset="-128"/>
              </a:rPr>
              <a:t> API</a:t>
            </a:r>
            <a:endParaRPr lang="de-DE" sz="2000" b="1" dirty="0">
              <a:solidFill>
                <a:srgbClr val="FFFFFF"/>
              </a:solidFill>
              <a:ea typeface="Arial Unicode MS" panose="020B0604020202020204" pitchFamily="34" charset="-128"/>
              <a:cs typeface="Arial Unicode MS" panose="020B0604020202020204" pitchFamily="34" charset="-128"/>
            </a:endParaRPr>
          </a:p>
        </p:txBody>
      </p:sp>
      <p:sp>
        <p:nvSpPr>
          <p:cNvPr id="9" name="Pfeil nach unten 8"/>
          <p:cNvSpPr/>
          <p:nvPr/>
        </p:nvSpPr>
        <p:spPr bwMode="auto">
          <a:xfrm>
            <a:off x="7852714" y="3213106"/>
            <a:ext cx="910286" cy="459581"/>
          </a:xfrm>
          <a:prstGeom prst="downArrow">
            <a:avLst/>
          </a:prstGeom>
          <a:solidFill>
            <a:srgbClr val="641946"/>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smtClean="0">
              <a:solidFill>
                <a:srgbClr val="000000"/>
              </a:solidFill>
              <a:ea typeface="Arial Unicode MS" panose="020B0604020202020204" pitchFamily="34" charset="-128"/>
              <a:cs typeface="Arial Unicode MS" panose="020B0604020202020204" pitchFamily="34" charset="-128"/>
            </a:endParaRPr>
          </a:p>
        </p:txBody>
      </p:sp>
      <p:sp>
        <p:nvSpPr>
          <p:cNvPr id="3" name="Textfeld 2"/>
          <p:cNvSpPr txBox="1"/>
          <p:nvPr/>
        </p:nvSpPr>
        <p:spPr>
          <a:xfrm>
            <a:off x="6449661" y="3692134"/>
            <a:ext cx="5040664" cy="2029480"/>
          </a:xfrm>
          <a:prstGeom prst="rect">
            <a:avLst/>
          </a:prstGeom>
          <a:noFill/>
        </p:spPr>
        <p:txBody>
          <a:bodyPr wrap="square" lIns="0" tIns="0" rIns="0" bIns="0" rtlCol="0">
            <a:noAutofit/>
          </a:bodyPr>
          <a:lstStyle/>
          <a:p>
            <a:pPr marL="171450" indent="-171450">
              <a:lnSpc>
                <a:spcPct val="110000"/>
              </a:lnSpc>
              <a:buFont typeface="Arial" panose="020B0604020202020204" pitchFamily="34" charset="0"/>
              <a:buChar char="•"/>
            </a:pPr>
            <a:r>
              <a:rPr lang="de-DE" sz="2000" b="1" dirty="0" err="1" smtClean="0">
                <a:solidFill>
                  <a:srgbClr val="000000"/>
                </a:solidFill>
                <a:ea typeface="Arial Unicode MS" panose="020B0604020202020204" pitchFamily="34" charset="-128"/>
                <a:cs typeface="Arial Unicode MS" panose="020B0604020202020204" pitchFamily="34" charset="-128"/>
              </a:rPr>
              <a:t>Overview</a:t>
            </a:r>
            <a:r>
              <a:rPr lang="de-DE" sz="2000" b="1" dirty="0" smtClean="0">
                <a:solidFill>
                  <a:srgbClr val="000000"/>
                </a:solidFill>
                <a:ea typeface="Arial Unicode MS" panose="020B0604020202020204" pitchFamily="34" charset="-128"/>
                <a:cs typeface="Arial Unicode MS" panose="020B0604020202020204" pitchFamily="34" charset="-128"/>
              </a:rPr>
              <a:t> </a:t>
            </a:r>
            <a:r>
              <a:rPr lang="de-DE" sz="2000" b="1" dirty="0" err="1" smtClean="0">
                <a:solidFill>
                  <a:srgbClr val="000000"/>
                </a:solidFill>
                <a:ea typeface="Arial Unicode MS" panose="020B0604020202020204" pitchFamily="34" charset="-128"/>
                <a:cs typeface="Arial Unicode MS" panose="020B0604020202020204" pitchFamily="34" charset="-128"/>
              </a:rPr>
              <a:t>of</a:t>
            </a:r>
            <a:r>
              <a:rPr lang="de-DE" sz="2000" b="1" dirty="0" smtClean="0">
                <a:solidFill>
                  <a:srgbClr val="000000"/>
                </a:solidFill>
                <a:ea typeface="Arial Unicode MS" panose="020B0604020202020204" pitchFamily="34" charset="-128"/>
                <a:cs typeface="Arial Unicode MS" panose="020B0604020202020204" pitchFamily="34" charset="-128"/>
              </a:rPr>
              <a:t> </a:t>
            </a:r>
            <a:r>
              <a:rPr lang="de-DE" sz="2000" b="1" dirty="0" err="1" smtClean="0">
                <a:solidFill>
                  <a:srgbClr val="000000"/>
                </a:solidFill>
                <a:ea typeface="Arial Unicode MS" panose="020B0604020202020204" pitchFamily="34" charset="-128"/>
                <a:cs typeface="Arial Unicode MS" panose="020B0604020202020204" pitchFamily="34" charset="-128"/>
              </a:rPr>
              <a:t>MindConnect</a:t>
            </a:r>
            <a:r>
              <a:rPr lang="de-DE" sz="2000" b="1" dirty="0" smtClean="0">
                <a:solidFill>
                  <a:srgbClr val="000000"/>
                </a:solidFill>
                <a:ea typeface="Arial Unicode MS" panose="020B0604020202020204" pitchFamily="34" charset="-128"/>
                <a:cs typeface="Arial Unicode MS" panose="020B0604020202020204" pitchFamily="34" charset="-128"/>
              </a:rPr>
              <a:t> </a:t>
            </a:r>
            <a:r>
              <a:rPr lang="de-DE" sz="2000" b="1" dirty="0">
                <a:solidFill>
                  <a:srgbClr val="000000"/>
                </a:solidFill>
                <a:ea typeface="Arial Unicode MS" panose="020B0604020202020204" pitchFamily="34" charset="-128"/>
                <a:cs typeface="Arial Unicode MS" panose="020B0604020202020204" pitchFamily="34" charset="-128"/>
              </a:rPr>
              <a:t>API</a:t>
            </a:r>
          </a:p>
          <a:p>
            <a:pPr marL="171450" indent="-171450">
              <a:lnSpc>
                <a:spcPct val="110000"/>
              </a:lnSpc>
              <a:buFont typeface="Arial" panose="020B0604020202020204" pitchFamily="34" charset="0"/>
              <a:buChar char="•"/>
            </a:pPr>
            <a:endParaRPr lang="de-DE" sz="2000" b="1" dirty="0">
              <a:solidFill>
                <a:srgbClr val="000000"/>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5290370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de-DE" b="0" dirty="0" err="1"/>
              <a:t>Idea</a:t>
            </a:r>
            <a:endParaRPr lang="en-US" b="0" dirty="0"/>
          </a:p>
        </p:txBody>
      </p:sp>
      <p:sp>
        <p:nvSpPr>
          <p:cNvPr id="3" name="Rechteck 2"/>
          <p:cNvSpPr/>
          <p:nvPr/>
        </p:nvSpPr>
        <p:spPr>
          <a:xfrm>
            <a:off x="604308" y="1440000"/>
            <a:ext cx="10777925" cy="1754326"/>
          </a:xfrm>
          <a:prstGeom prst="rect">
            <a:avLst/>
          </a:prstGeom>
          <a:solidFill>
            <a:schemeClr val="bg1">
              <a:lumMod val="95000"/>
            </a:schemeClr>
          </a:solidFill>
          <a:ln w="19050">
            <a:solidFill>
              <a:schemeClr val="accent1"/>
            </a:solidFill>
          </a:ln>
        </p:spPr>
        <p:txBody>
          <a:bodyPr wrap="square">
            <a:spAutoFit/>
          </a:bodyPr>
          <a:lstStyle/>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The </a:t>
            </a:r>
            <a:r>
              <a:rPr lang="en-US" spc="-70" dirty="0" err="1">
                <a:solidFill>
                  <a:schemeClr val="dk1"/>
                </a:solidFill>
                <a:latin typeface="Arial" panose="020B0604020202020204" pitchFamily="34" charset="0"/>
                <a:ea typeface="Siemens Sans" charset="0"/>
                <a:cs typeface="Arial" panose="020B0604020202020204" pitchFamily="34" charset="0"/>
              </a:rPr>
              <a:t>MindConnect</a:t>
            </a:r>
            <a:r>
              <a:rPr lang="en-US" spc="-70" dirty="0">
                <a:solidFill>
                  <a:schemeClr val="dk1"/>
                </a:solidFill>
                <a:latin typeface="Arial" panose="020B0604020202020204" pitchFamily="34" charset="0"/>
                <a:ea typeface="Siemens Sans" charset="0"/>
                <a:cs typeface="Arial" panose="020B0604020202020204" pitchFamily="34" charset="0"/>
              </a:rPr>
              <a:t> Service exposes an API that enables shop floor devices to send data securely and reliable to MindSphere. It opens the MindSphere platform to custom applications to collect and send data which shall be stored and used by applications in the cloud.</a:t>
            </a:r>
          </a:p>
          <a:p>
            <a:pPr>
              <a:buSzPct val="75000"/>
            </a:pPr>
            <a:endParaRPr lang="en-US" spc="-70" dirty="0">
              <a:solidFill>
                <a:schemeClr val="dk1"/>
              </a:solidFill>
              <a:latin typeface="Arial" panose="020B0604020202020204" pitchFamily="34" charset="0"/>
              <a:ea typeface="Siemens Sans" charset="0"/>
              <a:cs typeface="Arial" panose="020B0604020202020204" pitchFamily="34" charset="0"/>
            </a:endParaRPr>
          </a:p>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The </a:t>
            </a:r>
            <a:r>
              <a:rPr lang="en-US" spc="-70" dirty="0" err="1">
                <a:solidFill>
                  <a:schemeClr val="dk1"/>
                </a:solidFill>
                <a:latin typeface="Arial" panose="020B0604020202020204" pitchFamily="34" charset="0"/>
                <a:ea typeface="Siemens Sans" charset="0"/>
                <a:cs typeface="Arial" panose="020B0604020202020204" pitchFamily="34" charset="0"/>
              </a:rPr>
              <a:t>MindConnect</a:t>
            </a:r>
            <a:r>
              <a:rPr lang="en-US" spc="-70" dirty="0">
                <a:solidFill>
                  <a:schemeClr val="dk1"/>
                </a:solidFill>
                <a:latin typeface="Arial" panose="020B0604020202020204" pitchFamily="34" charset="0"/>
                <a:ea typeface="Siemens Sans" charset="0"/>
                <a:cs typeface="Arial" panose="020B0604020202020204" pitchFamily="34" charset="0"/>
              </a:rPr>
              <a:t> Service enables the development of custom data collectors, also referred as custom agents. This software applications act as data sources that upload the collected data into the MindSphere.</a:t>
            </a:r>
          </a:p>
        </p:txBody>
      </p:sp>
    </p:spTree>
    <p:extLst>
      <p:ext uri="{BB962C8B-B14F-4D97-AF65-F5344CB8AC3E}">
        <p14:creationId xmlns:p14="http://schemas.microsoft.com/office/powerpoint/2010/main" val="31903576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ext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spid="_x0000_s7296" name="think-cell Folie" r:id="rId8" imgW="360" imgH="360" progId="TCLayout.ActiveDocument.1">
                  <p:embed/>
                </p:oleObj>
              </mc:Choice>
              <mc:Fallback>
                <p:oleObj name="think-cell Folie" r:id="rId8" imgW="360" imgH="360" progId="TCLayout.ActiveDocument.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bwMode="gray"/>
        <p:txBody>
          <a:bodyPr/>
          <a:lstStyle/>
          <a:p>
            <a:r>
              <a:rPr lang="en-US" dirty="0" smtClean="0"/>
              <a:t>MindSphere </a:t>
            </a:r>
            <a:r>
              <a:rPr lang="en-US" dirty="0"/>
              <a:t>APIs </a:t>
            </a:r>
            <a:r>
              <a:rPr lang="en-US" dirty="0" smtClean="0"/>
              <a:t>in </a:t>
            </a:r>
            <a:r>
              <a:rPr lang="en-US" dirty="0"/>
              <a:t>MindSphere </a:t>
            </a:r>
            <a:r>
              <a:rPr lang="en-US" dirty="0" smtClean="0"/>
              <a:t>v3.0</a:t>
            </a:r>
            <a:br>
              <a:rPr lang="en-US" dirty="0" smtClean="0"/>
            </a:br>
            <a:r>
              <a:rPr lang="en-US" b="0" dirty="0"/>
              <a:t>Details</a:t>
            </a:r>
            <a:endParaRPr lang="en-US" dirty="0"/>
          </a:p>
        </p:txBody>
      </p:sp>
      <p:sp>
        <p:nvSpPr>
          <p:cNvPr id="3" name="Rechteck 2"/>
          <p:cNvSpPr>
            <a:spLocks/>
          </p:cNvSpPr>
          <p:nvPr/>
        </p:nvSpPr>
        <p:spPr bwMode="gray">
          <a:xfrm>
            <a:off x="626735" y="1406635"/>
            <a:ext cx="1546872" cy="307617"/>
          </a:xfrm>
          <a:prstGeom prst="rect">
            <a:avLst/>
          </a:prstGeom>
          <a:noFill/>
          <a:ln>
            <a:noFill/>
          </a:ln>
          <a:effectLst/>
          <a:extLst/>
        </p:spPr>
        <p:txBody>
          <a:bodyPr wrap="square" lIns="0" tIns="0" rIns="0" bIns="0" numCol="1" spcCol="72000" rtlCol="0" anchor="t">
            <a:spAutoFit/>
          </a:bodyPr>
          <a:lstStyle/>
          <a:p>
            <a:pPr>
              <a:spcBef>
                <a:spcPts val="300"/>
              </a:spcBef>
              <a:buClr>
                <a:srgbClr val="3C464B"/>
              </a:buClr>
            </a:pPr>
            <a:r>
              <a:rPr lang="en-US" sz="1999" b="1" dirty="0">
                <a:solidFill>
                  <a:srgbClr val="0F8287"/>
                </a:solidFill>
                <a:ea typeface="Arial Unicode MS"/>
              </a:rPr>
              <a:t>Description</a:t>
            </a:r>
          </a:p>
        </p:txBody>
      </p:sp>
      <p:cxnSp>
        <p:nvCxnSpPr>
          <p:cNvPr id="4" name="Gerade Verbindung 3"/>
          <p:cNvCxnSpPr/>
          <p:nvPr/>
        </p:nvCxnSpPr>
        <p:spPr bwMode="gray">
          <a:xfrm>
            <a:off x="2181224" y="1560443"/>
            <a:ext cx="9536044" cy="0"/>
          </a:xfrm>
          <a:prstGeom prst="line">
            <a:avLst/>
          </a:prstGeom>
          <a:solidFill>
            <a:schemeClr val="tx2"/>
          </a:solidFill>
          <a:ln w="38100" cap="flat" cmpd="sng" algn="ctr">
            <a:solidFill>
              <a:srgbClr val="0F8287"/>
            </a:solidFill>
            <a:prstDash val="solid"/>
            <a:round/>
            <a:headEnd type="none" w="med" len="med"/>
            <a:tailEnd type="non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8" name="BainBulletsConfiguration" hidden="1"/>
          <p:cNvSpPr txBox="1"/>
          <p:nvPr/>
        </p:nvSpPr>
        <p:spPr bwMode="gray">
          <a:xfrm>
            <a:off x="12694" y="14479"/>
            <a:ext cx="278778" cy="15381"/>
          </a:xfrm>
          <a:prstGeom prst="rect">
            <a:avLst/>
          </a:prstGeom>
          <a:noFill/>
        </p:spPr>
        <p:txBody>
          <a:bodyPr vert="horz" wrap="none" lIns="0" tIns="0" rIns="0" bIns="0" rtlCol="0">
            <a:spAutoFit/>
          </a:bodyPr>
          <a:lstStyle/>
          <a:p>
            <a:r>
              <a:rPr lang="en-US" sz="100" dirty="0">
                <a:solidFill>
                  <a:srgbClr val="FFFFFF"/>
                </a:solidFill>
              </a:rPr>
              <a:t>21_84 37_84 46_84 50_84 54_84 59_84 62_84 65_84</a:t>
            </a:r>
          </a:p>
        </p:txBody>
      </p:sp>
      <p:sp>
        <p:nvSpPr>
          <p:cNvPr id="54" name="Rectangle 20"/>
          <p:cNvSpPr>
            <a:spLocks/>
          </p:cNvSpPr>
          <p:nvPr/>
        </p:nvSpPr>
        <p:spPr bwMode="gray">
          <a:xfrm>
            <a:off x="636737" y="1881634"/>
            <a:ext cx="2698594" cy="1978969"/>
          </a:xfrm>
          <a:prstGeom prst="rect">
            <a:avLst/>
          </a:prstGeom>
          <a:solidFill>
            <a:srgbClr val="DFE6ED"/>
          </a:solidFill>
          <a:ln>
            <a:noFill/>
          </a:ln>
          <a:effectLst/>
          <a:extLst/>
        </p:spPr>
        <p:txBody>
          <a:bodyPr wrap="square" lIns="107944" tIns="71963" rIns="107944" bIns="71963" numCol="1" spcCol="72000" rtlCol="0" anchor="t">
            <a:noAutofit/>
          </a:bodyPr>
          <a:lstStyle/>
          <a:p>
            <a:pPr>
              <a:spcBef>
                <a:spcPct val="0"/>
              </a:spcBef>
              <a:buClr>
                <a:schemeClr val="accent1"/>
              </a:buClr>
            </a:pPr>
            <a:r>
              <a:rPr lang="en-US" sz="1399" b="1" dirty="0"/>
              <a:t>Aggregate Service</a:t>
            </a:r>
          </a:p>
          <a:p>
            <a:pPr>
              <a:spcBef>
                <a:spcPts val="600"/>
              </a:spcBef>
              <a:buClr>
                <a:schemeClr val="accent1"/>
              </a:buClr>
            </a:pPr>
            <a:r>
              <a:rPr lang="en-US" sz="1399" dirty="0"/>
              <a:t>Use Aggregate </a:t>
            </a:r>
            <a:br>
              <a:rPr lang="en-US" sz="1399" dirty="0"/>
            </a:br>
            <a:r>
              <a:rPr lang="en-US" sz="1399" dirty="0"/>
              <a:t>Service to r read </a:t>
            </a:r>
            <a:br>
              <a:rPr lang="en-US" sz="1399" dirty="0"/>
            </a:br>
            <a:r>
              <a:rPr lang="en-US" sz="1399" dirty="0"/>
              <a:t>aggregated values</a:t>
            </a:r>
          </a:p>
          <a:p>
            <a:pPr marL="285607" indent="-285607">
              <a:spcBef>
                <a:spcPts val="600"/>
              </a:spcBef>
              <a:buClr>
                <a:schemeClr val="accent1"/>
              </a:buClr>
              <a:buFont typeface="Arial" panose="020B0604020202020204" pitchFamily="34" charset="0"/>
              <a:buChar char="•"/>
            </a:pPr>
            <a:r>
              <a:rPr lang="en-US" sz="1399" dirty="0"/>
              <a:t>Read aggregates with three durations: 2 minutes, 1 hour, and 1 day.</a:t>
            </a:r>
          </a:p>
        </p:txBody>
      </p:sp>
      <p:sp>
        <p:nvSpPr>
          <p:cNvPr id="62" name="Rectangle 20"/>
          <p:cNvSpPr>
            <a:spLocks/>
          </p:cNvSpPr>
          <p:nvPr/>
        </p:nvSpPr>
        <p:spPr bwMode="gray">
          <a:xfrm>
            <a:off x="3443093" y="1881100"/>
            <a:ext cx="2698594" cy="1978969"/>
          </a:xfrm>
          <a:prstGeom prst="rect">
            <a:avLst/>
          </a:prstGeom>
          <a:solidFill>
            <a:srgbClr val="DFE6ED"/>
          </a:solidFill>
          <a:ln>
            <a:noFill/>
          </a:ln>
          <a:effectLst/>
          <a:extLst/>
        </p:spPr>
        <p:txBody>
          <a:bodyPr wrap="square" lIns="107944" tIns="71963" rIns="107944" bIns="71963" numCol="1" spcCol="72000" rtlCol="0" anchor="t">
            <a:noAutofit/>
          </a:bodyPr>
          <a:lstStyle/>
          <a:p>
            <a:pPr>
              <a:spcBef>
                <a:spcPct val="0"/>
              </a:spcBef>
              <a:buClr>
                <a:schemeClr val="accent1"/>
              </a:buClr>
            </a:pPr>
            <a:r>
              <a:rPr lang="en-US" sz="1399" b="1" dirty="0"/>
              <a:t>Dynamic Data Service</a:t>
            </a:r>
          </a:p>
          <a:p>
            <a:pPr>
              <a:spcBef>
                <a:spcPts val="600"/>
              </a:spcBef>
              <a:buClr>
                <a:schemeClr val="accent1"/>
              </a:buClr>
            </a:pPr>
            <a:r>
              <a:rPr lang="en-US" sz="1399" dirty="0"/>
              <a:t>Use Dynamic Data </a:t>
            </a:r>
            <a:br>
              <a:rPr lang="en-US" sz="1399" dirty="0"/>
            </a:br>
            <a:r>
              <a:rPr lang="en-US" sz="1399" dirty="0"/>
              <a:t>Service to retrieve collected data for an asset as an array of Time stamp and value tuples</a:t>
            </a:r>
          </a:p>
        </p:txBody>
      </p:sp>
      <p:pic>
        <p:nvPicPr>
          <p:cNvPr id="63" name="Picture 62" descr="C:\Users\mch10580\AppData\Local\Temp\7zE862ED221\DynamicData.png"/>
          <p:cNvPicPr>
            <a:picLocks noChangeAspect="1" noChangeArrowheads="1"/>
          </p:cNvPicPr>
          <p:nvPr/>
        </p:nvPicPr>
        <p:blipFill>
          <a:blip r:embed="rId10"/>
          <a:srcRect/>
          <a:stretch>
            <a:fillRect/>
          </a:stretch>
        </p:blipFill>
        <p:spPr bwMode="auto">
          <a:xfrm>
            <a:off x="5566223" y="1917619"/>
            <a:ext cx="514296" cy="517702"/>
          </a:xfrm>
          <a:prstGeom prst="rect">
            <a:avLst/>
          </a:prstGeom>
          <a:noFill/>
        </p:spPr>
      </p:pic>
      <p:pic>
        <p:nvPicPr>
          <p:cNvPr id="64" name="Picture 63" descr="C:\Users\mch10580\AppData\Local\Temp\7zE862ED221\Queue.png"/>
          <p:cNvPicPr>
            <a:picLocks noChangeAspect="1" noChangeArrowheads="1"/>
          </p:cNvPicPr>
          <p:nvPr/>
        </p:nvPicPr>
        <p:blipFill>
          <a:blip r:embed="rId11"/>
          <a:srcRect/>
          <a:stretch>
            <a:fillRect/>
          </a:stretch>
        </p:blipFill>
        <p:spPr bwMode="auto">
          <a:xfrm>
            <a:off x="2714071" y="1917620"/>
            <a:ext cx="585081" cy="588956"/>
          </a:xfrm>
          <a:prstGeom prst="rect">
            <a:avLst/>
          </a:prstGeom>
          <a:noFill/>
        </p:spPr>
      </p:pic>
      <p:sp>
        <p:nvSpPr>
          <p:cNvPr id="65" name="Rectangle 20"/>
          <p:cNvSpPr>
            <a:spLocks/>
          </p:cNvSpPr>
          <p:nvPr/>
        </p:nvSpPr>
        <p:spPr bwMode="gray">
          <a:xfrm>
            <a:off x="626735" y="4012960"/>
            <a:ext cx="2698594" cy="1978969"/>
          </a:xfrm>
          <a:prstGeom prst="rect">
            <a:avLst/>
          </a:prstGeom>
          <a:solidFill>
            <a:srgbClr val="DFE6ED"/>
          </a:solidFill>
          <a:ln>
            <a:noFill/>
          </a:ln>
          <a:effectLst/>
          <a:extLst/>
        </p:spPr>
        <p:txBody>
          <a:bodyPr wrap="square" lIns="107944" tIns="71963" rIns="107944" bIns="71963" numCol="1" spcCol="72000" rtlCol="0" anchor="t">
            <a:noAutofit/>
          </a:bodyPr>
          <a:lstStyle/>
          <a:p>
            <a:pPr>
              <a:spcBef>
                <a:spcPct val="0"/>
              </a:spcBef>
              <a:buClr>
                <a:schemeClr val="accent1"/>
              </a:buClr>
            </a:pPr>
            <a:r>
              <a:rPr lang="en-US" sz="1399" b="1" dirty="0"/>
              <a:t>Identity and Access Management</a:t>
            </a:r>
          </a:p>
          <a:p>
            <a:pPr>
              <a:spcBef>
                <a:spcPts val="600"/>
              </a:spcBef>
              <a:buClr>
                <a:schemeClr val="accent1"/>
              </a:buClr>
            </a:pPr>
            <a:r>
              <a:rPr lang="en-US" sz="1399" dirty="0"/>
              <a:t>Use Customer Manage-</a:t>
            </a:r>
            <a:br>
              <a:rPr lang="en-US" sz="1399" dirty="0"/>
            </a:br>
            <a:r>
              <a:rPr lang="en-US" sz="1399" dirty="0"/>
              <a:t>ment APIs to manage your customers (e.g. add new ones or change existing) for own tenants only</a:t>
            </a:r>
          </a:p>
        </p:txBody>
      </p:sp>
      <p:sp>
        <p:nvSpPr>
          <p:cNvPr id="66" name="Rectangle 20"/>
          <p:cNvSpPr>
            <a:spLocks/>
          </p:cNvSpPr>
          <p:nvPr/>
        </p:nvSpPr>
        <p:spPr bwMode="gray">
          <a:xfrm>
            <a:off x="6250921" y="1880189"/>
            <a:ext cx="2698594" cy="1978969"/>
          </a:xfrm>
          <a:prstGeom prst="rect">
            <a:avLst/>
          </a:prstGeom>
          <a:solidFill>
            <a:srgbClr val="DFE6ED"/>
          </a:solidFill>
          <a:ln>
            <a:noFill/>
          </a:ln>
          <a:effectLst/>
          <a:extLst/>
        </p:spPr>
        <p:txBody>
          <a:bodyPr wrap="square" lIns="107944" tIns="71963" rIns="107944" bIns="71963" numCol="1" spcCol="72000" rtlCol="0" anchor="t">
            <a:noAutofit/>
          </a:bodyPr>
          <a:lstStyle/>
          <a:p>
            <a:r>
              <a:rPr lang="en-US" sz="1399" b="1" dirty="0"/>
              <a:t>MindConnect API</a:t>
            </a:r>
          </a:p>
          <a:p>
            <a:pPr>
              <a:spcBef>
                <a:spcPts val="600"/>
              </a:spcBef>
              <a:buClr>
                <a:schemeClr val="accent1"/>
              </a:buClr>
            </a:pPr>
            <a:r>
              <a:rPr lang="en-US" sz="1399" dirty="0"/>
              <a:t>Use MindConnect API </a:t>
            </a:r>
            <a:br>
              <a:rPr lang="en-US" sz="1399" dirty="0"/>
            </a:br>
            <a:r>
              <a:rPr lang="en-US" sz="1399" dirty="0"/>
              <a:t>to develop custom agents and connect you device or application to MindSphere</a:t>
            </a:r>
          </a:p>
          <a:p>
            <a:pPr>
              <a:spcBef>
                <a:spcPts val="600"/>
              </a:spcBef>
              <a:buClr>
                <a:schemeClr val="accent1"/>
              </a:buClr>
            </a:pPr>
            <a:endParaRPr lang="en-US" sz="1399" dirty="0"/>
          </a:p>
        </p:txBody>
      </p:sp>
      <p:grpSp>
        <p:nvGrpSpPr>
          <p:cNvPr id="67" name="Gruppieren 53"/>
          <p:cNvGrpSpPr/>
          <p:nvPr>
            <p:custDataLst>
              <p:tags r:id="rId3"/>
            </p:custDataLst>
          </p:nvPr>
        </p:nvGrpSpPr>
        <p:grpSpPr>
          <a:xfrm>
            <a:off x="8313636" y="3243171"/>
            <a:ext cx="611442" cy="611442"/>
            <a:chOff x="2570783" y="4125534"/>
            <a:chExt cx="611760" cy="611760"/>
          </a:xfrm>
        </p:grpSpPr>
        <p:sp>
          <p:nvSpPr>
            <p:cNvPr id="69" name="Rechtwinkliges Dreieck 20"/>
            <p:cNvSpPr/>
            <p:nvPr/>
          </p:nvSpPr>
          <p:spPr bwMode="auto">
            <a:xfrm flipH="1">
              <a:off x="2570783" y="4125534"/>
              <a:ext cx="611760" cy="611760"/>
            </a:xfrm>
            <a:custGeom>
              <a:avLst/>
              <a:gdLst/>
              <a:ahLst/>
              <a:cxnLst/>
              <a:rect l="l" t="t" r="r" b="b"/>
              <a:pathLst>
                <a:path w="611760" h="611760">
                  <a:moveTo>
                    <a:pt x="0" y="0"/>
                  </a:moveTo>
                  <a:lnTo>
                    <a:pt x="611760" y="611760"/>
                  </a:lnTo>
                  <a:lnTo>
                    <a:pt x="272108" y="611760"/>
                  </a:lnTo>
                  <a:lnTo>
                    <a:pt x="0" y="339652"/>
                  </a:lnTo>
                  <a:close/>
                </a:path>
              </a:pathLst>
            </a:custGeom>
            <a:solidFill>
              <a:srgbClr val="0F8287"/>
            </a:solidFill>
            <a:ln>
              <a:noFill/>
            </a:ln>
            <a:effectLst/>
            <a:extLst/>
          </p:spPr>
          <p:txBody>
            <a:bodyPr rtlCol="0" anchor="ctr"/>
            <a:lstStyle/>
            <a:p>
              <a:pPr algn="ctr"/>
              <a:endParaRPr lang="en-US" sz="1199" b="1" dirty="0"/>
            </a:p>
          </p:txBody>
        </p:sp>
        <p:sp>
          <p:nvSpPr>
            <p:cNvPr id="70" name="Rechteck 55"/>
            <p:cNvSpPr>
              <a:spLocks/>
            </p:cNvSpPr>
            <p:nvPr/>
          </p:nvSpPr>
          <p:spPr bwMode="gray">
            <a:xfrm rot="18949646">
              <a:off x="2780425" y="4445929"/>
              <a:ext cx="368691" cy="215444"/>
            </a:xfrm>
            <a:prstGeom prst="rect">
              <a:avLst/>
            </a:prstGeom>
            <a:noFill/>
            <a:ln>
              <a:noFill/>
            </a:ln>
            <a:effectLst/>
            <a:extLst/>
          </p:spPr>
          <p:txBody>
            <a:bodyPr wrap="none" lIns="0" tIns="0" rIns="0" bIns="0" numCol="1" spcCol="72000" rtlCol="0" anchor="t">
              <a:spAutoFit/>
            </a:bodyPr>
            <a:lstStyle/>
            <a:p>
              <a:pPr algn="ctr">
                <a:spcBef>
                  <a:spcPts val="300"/>
                </a:spcBef>
                <a:buClr>
                  <a:srgbClr val="3C464B"/>
                </a:buClr>
              </a:pPr>
              <a:r>
                <a:rPr lang="en-US" sz="1399" b="1" dirty="0">
                  <a:solidFill>
                    <a:srgbClr val="DFE6ED"/>
                  </a:solidFill>
                  <a:ea typeface="Arial Unicode MS"/>
                </a:rPr>
                <a:t>New</a:t>
              </a:r>
            </a:p>
          </p:txBody>
        </p:sp>
      </p:grpSp>
      <p:pic>
        <p:nvPicPr>
          <p:cNvPr id="71" name="Picture 70" descr="C:\Users\mch10580\Downloads\MindConnect.png"/>
          <p:cNvPicPr>
            <a:picLocks noChangeAspect="1" noChangeArrowheads="1"/>
          </p:cNvPicPr>
          <p:nvPr/>
        </p:nvPicPr>
        <p:blipFill>
          <a:blip r:embed="rId12"/>
          <a:srcRect/>
          <a:stretch>
            <a:fillRect/>
          </a:stretch>
        </p:blipFill>
        <p:spPr bwMode="auto">
          <a:xfrm>
            <a:off x="8277650" y="1914161"/>
            <a:ext cx="559663" cy="552100"/>
          </a:xfrm>
          <a:prstGeom prst="rect">
            <a:avLst/>
          </a:prstGeom>
          <a:noFill/>
        </p:spPr>
      </p:pic>
      <p:pic>
        <p:nvPicPr>
          <p:cNvPr id="72" name="Picture 71" descr="C:\Users\mch10580\AppData\Local\Temp\7zE8628C720\IAM.png"/>
          <p:cNvPicPr>
            <a:picLocks noChangeAspect="1" noChangeArrowheads="1"/>
          </p:cNvPicPr>
          <p:nvPr/>
        </p:nvPicPr>
        <p:blipFill>
          <a:blip r:embed="rId13"/>
          <a:srcRect/>
          <a:stretch>
            <a:fillRect/>
          </a:stretch>
        </p:blipFill>
        <p:spPr bwMode="auto">
          <a:xfrm>
            <a:off x="2610426" y="4029429"/>
            <a:ext cx="617784" cy="583142"/>
          </a:xfrm>
          <a:prstGeom prst="rect">
            <a:avLst/>
          </a:prstGeom>
          <a:noFill/>
        </p:spPr>
      </p:pic>
      <p:grpSp>
        <p:nvGrpSpPr>
          <p:cNvPr id="73" name="Gruppieren 53"/>
          <p:cNvGrpSpPr/>
          <p:nvPr/>
        </p:nvGrpSpPr>
        <p:grpSpPr>
          <a:xfrm>
            <a:off x="2703405" y="5365660"/>
            <a:ext cx="611442" cy="611442"/>
            <a:chOff x="2570783" y="4125534"/>
            <a:chExt cx="611760" cy="611760"/>
          </a:xfrm>
        </p:grpSpPr>
        <p:sp>
          <p:nvSpPr>
            <p:cNvPr id="74" name="Rechtwinkliges Dreieck 20"/>
            <p:cNvSpPr/>
            <p:nvPr/>
          </p:nvSpPr>
          <p:spPr bwMode="auto">
            <a:xfrm flipH="1">
              <a:off x="2570783" y="4125534"/>
              <a:ext cx="611760" cy="611760"/>
            </a:xfrm>
            <a:custGeom>
              <a:avLst/>
              <a:gdLst/>
              <a:ahLst/>
              <a:cxnLst/>
              <a:rect l="l" t="t" r="r" b="b"/>
              <a:pathLst>
                <a:path w="611760" h="611760">
                  <a:moveTo>
                    <a:pt x="0" y="0"/>
                  </a:moveTo>
                  <a:lnTo>
                    <a:pt x="611760" y="611760"/>
                  </a:lnTo>
                  <a:lnTo>
                    <a:pt x="272108" y="611760"/>
                  </a:lnTo>
                  <a:lnTo>
                    <a:pt x="0" y="339652"/>
                  </a:lnTo>
                  <a:close/>
                </a:path>
              </a:pathLst>
            </a:custGeom>
            <a:solidFill>
              <a:srgbClr val="0F8287"/>
            </a:solidFill>
            <a:ln>
              <a:noFill/>
            </a:ln>
            <a:effectLst/>
            <a:extLst/>
          </p:spPr>
          <p:txBody>
            <a:bodyPr rtlCol="0" anchor="ct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endParaRPr lang="en-US" sz="1199" b="1" dirty="0">
                <a:solidFill>
                  <a:schemeClr val="tx1"/>
                </a:solidFill>
              </a:endParaRPr>
            </a:p>
          </p:txBody>
        </p:sp>
        <p:sp>
          <p:nvSpPr>
            <p:cNvPr id="75" name="Rechteck 55"/>
            <p:cNvSpPr>
              <a:spLocks/>
            </p:cNvSpPr>
            <p:nvPr/>
          </p:nvSpPr>
          <p:spPr bwMode="gray">
            <a:xfrm rot="18949646">
              <a:off x="2780425" y="4445929"/>
              <a:ext cx="368691" cy="215444"/>
            </a:xfrm>
            <a:prstGeom prst="rect">
              <a:avLst/>
            </a:prstGeom>
            <a:noFill/>
            <a:ln>
              <a:noFill/>
            </a:ln>
            <a:effectLst/>
            <a:extLst/>
          </p:spPr>
          <p:txBody>
            <a:bodyPr wrap="none" lIns="0" tIns="0" rIns="0" bIns="0" numCol="1" spcCol="72000" rtlCol="0" anchor="t">
              <a:spAutoFit/>
            </a:bodyPr>
            <a:ls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a:lstStyle>
            <a:p>
              <a:pPr algn="ctr">
                <a:spcBef>
                  <a:spcPts val="300"/>
                </a:spcBef>
                <a:spcAft>
                  <a:spcPts val="0"/>
                </a:spcAft>
                <a:buClr>
                  <a:srgbClr val="3C464B"/>
                </a:buClr>
              </a:pPr>
              <a:r>
                <a:rPr lang="en-US" sz="1399" b="1" dirty="0">
                  <a:solidFill>
                    <a:srgbClr val="DFE6ED"/>
                  </a:solidFill>
                  <a:ea typeface="Arial Unicode MS"/>
                </a:rPr>
                <a:t>New</a:t>
              </a:r>
            </a:p>
          </p:txBody>
        </p:sp>
      </p:grpSp>
      <p:grpSp>
        <p:nvGrpSpPr>
          <p:cNvPr id="35" name="Gruppieren 53"/>
          <p:cNvGrpSpPr/>
          <p:nvPr>
            <p:custDataLst>
              <p:tags r:id="rId4"/>
            </p:custDataLst>
          </p:nvPr>
        </p:nvGrpSpPr>
        <p:grpSpPr>
          <a:xfrm>
            <a:off x="5534528" y="3225841"/>
            <a:ext cx="611442" cy="611442"/>
            <a:chOff x="2570783" y="4125534"/>
            <a:chExt cx="611760" cy="611760"/>
          </a:xfrm>
        </p:grpSpPr>
        <p:sp>
          <p:nvSpPr>
            <p:cNvPr id="39" name="Rechtwinkliges Dreieck 20"/>
            <p:cNvSpPr/>
            <p:nvPr/>
          </p:nvSpPr>
          <p:spPr bwMode="auto">
            <a:xfrm flipH="1">
              <a:off x="2570783" y="4125534"/>
              <a:ext cx="611760" cy="611760"/>
            </a:xfrm>
            <a:custGeom>
              <a:avLst/>
              <a:gdLst/>
              <a:ahLst/>
              <a:cxnLst/>
              <a:rect l="l" t="t" r="r" b="b"/>
              <a:pathLst>
                <a:path w="611760" h="611760">
                  <a:moveTo>
                    <a:pt x="0" y="0"/>
                  </a:moveTo>
                  <a:lnTo>
                    <a:pt x="611760" y="611760"/>
                  </a:lnTo>
                  <a:lnTo>
                    <a:pt x="272108" y="611760"/>
                  </a:lnTo>
                  <a:lnTo>
                    <a:pt x="0" y="339652"/>
                  </a:lnTo>
                  <a:close/>
                </a:path>
              </a:pathLst>
            </a:custGeom>
            <a:solidFill>
              <a:srgbClr val="0F8287"/>
            </a:solidFill>
            <a:ln>
              <a:noFill/>
            </a:ln>
            <a:effectLst/>
            <a:extLst/>
          </p:spPr>
          <p:txBody>
            <a:bodyPr rtlCol="0" anchor="ctr"/>
            <a:lstStyle/>
            <a:p>
              <a:pPr algn="ctr"/>
              <a:endParaRPr lang="en-US" sz="1199" b="1" dirty="0"/>
            </a:p>
          </p:txBody>
        </p:sp>
        <p:sp>
          <p:nvSpPr>
            <p:cNvPr id="40" name="Rechteck 55"/>
            <p:cNvSpPr>
              <a:spLocks/>
            </p:cNvSpPr>
            <p:nvPr/>
          </p:nvSpPr>
          <p:spPr bwMode="gray">
            <a:xfrm rot="18949646">
              <a:off x="2805271" y="4445929"/>
              <a:ext cx="318998" cy="215444"/>
            </a:xfrm>
            <a:prstGeom prst="rect">
              <a:avLst/>
            </a:prstGeom>
            <a:noFill/>
            <a:ln>
              <a:noFill/>
            </a:ln>
            <a:effectLst/>
            <a:extLst/>
          </p:spPr>
          <p:txBody>
            <a:bodyPr wrap="none" lIns="0" tIns="0" rIns="0" bIns="0" numCol="1" spcCol="72000" rtlCol="0" anchor="t">
              <a:spAutoFit/>
            </a:bodyPr>
            <a:lstStyle/>
            <a:p>
              <a:pPr algn="ctr">
                <a:spcBef>
                  <a:spcPts val="300"/>
                </a:spcBef>
                <a:buClr>
                  <a:srgbClr val="3C464B"/>
                </a:buClr>
              </a:pPr>
              <a:r>
                <a:rPr lang="en-US" sz="1399" b="1" dirty="0">
                  <a:solidFill>
                    <a:srgbClr val="DFE6ED"/>
                  </a:solidFill>
                  <a:ea typeface="Arial Unicode MS"/>
                </a:rPr>
                <a:t>Imp</a:t>
              </a:r>
            </a:p>
          </p:txBody>
        </p:sp>
      </p:grpSp>
      <p:sp>
        <p:nvSpPr>
          <p:cNvPr id="41" name="Rectangle 20"/>
          <p:cNvSpPr>
            <a:spLocks/>
          </p:cNvSpPr>
          <p:nvPr/>
        </p:nvSpPr>
        <p:spPr bwMode="gray">
          <a:xfrm>
            <a:off x="9046791" y="1842616"/>
            <a:ext cx="2698594" cy="1978969"/>
          </a:xfrm>
          <a:prstGeom prst="rect">
            <a:avLst/>
          </a:prstGeom>
          <a:solidFill>
            <a:srgbClr val="DFE6ED"/>
          </a:solidFill>
          <a:ln>
            <a:noFill/>
          </a:ln>
          <a:effectLst/>
          <a:extLst/>
        </p:spPr>
        <p:txBody>
          <a:bodyPr wrap="square" lIns="107944" tIns="71963" rIns="107944" bIns="71963" numCol="1" spcCol="72000" rtlCol="0" anchor="t">
            <a:noAutofit/>
          </a:bodyPr>
          <a:lstStyle/>
          <a:p>
            <a:r>
              <a:rPr lang="en-US" sz="1399" b="1" dirty="0"/>
              <a:t>Agent </a:t>
            </a:r>
            <a:br>
              <a:rPr lang="en-US" sz="1399" b="1" dirty="0"/>
            </a:br>
            <a:r>
              <a:rPr lang="en-US" sz="1399" b="1" dirty="0"/>
              <a:t>Management</a:t>
            </a:r>
          </a:p>
          <a:p>
            <a:pPr>
              <a:spcBef>
                <a:spcPts val="600"/>
              </a:spcBef>
              <a:buClr>
                <a:schemeClr val="accent1"/>
              </a:buClr>
            </a:pPr>
            <a:r>
              <a:rPr lang="en-US" sz="1399" dirty="0"/>
              <a:t>Use Agent Management </a:t>
            </a:r>
            <a:br>
              <a:rPr lang="en-US" sz="1399" dirty="0"/>
            </a:br>
            <a:r>
              <a:rPr lang="en-US" sz="1399" dirty="0"/>
              <a:t>to create, edit or remove MindConnect elements, on-board and off board</a:t>
            </a:r>
          </a:p>
        </p:txBody>
      </p:sp>
      <p:pic>
        <p:nvPicPr>
          <p:cNvPr id="42" name="Picture 41" descr="C:\Users\mch10580\Downloads\AgentMgmt.png"/>
          <p:cNvPicPr>
            <a:picLocks noChangeAspect="1" noChangeArrowheads="1"/>
          </p:cNvPicPr>
          <p:nvPr/>
        </p:nvPicPr>
        <p:blipFill>
          <a:blip r:embed="rId14"/>
          <a:srcRect/>
          <a:stretch>
            <a:fillRect/>
          </a:stretch>
        </p:blipFill>
        <p:spPr bwMode="auto">
          <a:xfrm>
            <a:off x="11092715" y="1890429"/>
            <a:ext cx="560588" cy="564454"/>
          </a:xfrm>
          <a:prstGeom prst="rect">
            <a:avLst/>
          </a:prstGeom>
          <a:noFill/>
        </p:spPr>
      </p:pic>
      <p:sp>
        <p:nvSpPr>
          <p:cNvPr id="43" name="Rectangle 20"/>
          <p:cNvSpPr>
            <a:spLocks/>
          </p:cNvSpPr>
          <p:nvPr/>
        </p:nvSpPr>
        <p:spPr bwMode="gray">
          <a:xfrm>
            <a:off x="3419772" y="4012960"/>
            <a:ext cx="2698594" cy="1978969"/>
          </a:xfrm>
          <a:prstGeom prst="rect">
            <a:avLst/>
          </a:prstGeom>
          <a:solidFill>
            <a:srgbClr val="DFE6ED"/>
          </a:solidFill>
          <a:ln>
            <a:noFill/>
          </a:ln>
          <a:effectLst/>
          <a:extLst/>
        </p:spPr>
        <p:txBody>
          <a:bodyPr wrap="square" lIns="107944" tIns="71963" rIns="107944" bIns="71963" numCol="1" spcCol="72000" rtlCol="0" anchor="t">
            <a:noAutofit/>
          </a:bodyPr>
          <a:lstStyle/>
          <a:p>
            <a:r>
              <a:rPr lang="en-US" sz="1399" b="1" dirty="0"/>
              <a:t>Asset Management</a:t>
            </a:r>
          </a:p>
          <a:p>
            <a:pPr>
              <a:spcBef>
                <a:spcPts val="600"/>
              </a:spcBef>
              <a:buClr>
                <a:schemeClr val="accent1"/>
              </a:buClr>
            </a:pPr>
            <a:r>
              <a:rPr lang="en-US" sz="1399" dirty="0"/>
              <a:t>Represent physical </a:t>
            </a:r>
            <a:br>
              <a:rPr lang="en-US" sz="1399" dirty="0"/>
            </a:br>
            <a:r>
              <a:rPr lang="en-US" sz="1399" dirty="0"/>
              <a:t>assets from your site in MindSphere. Use models and create instances, set relations to others and create structures such as hierarchies. </a:t>
            </a:r>
          </a:p>
        </p:txBody>
      </p:sp>
      <p:sp>
        <p:nvSpPr>
          <p:cNvPr id="44" name="Rectangle 20"/>
          <p:cNvSpPr>
            <a:spLocks/>
          </p:cNvSpPr>
          <p:nvPr/>
        </p:nvSpPr>
        <p:spPr bwMode="gray">
          <a:xfrm>
            <a:off x="6226483" y="4012960"/>
            <a:ext cx="2698594" cy="1978969"/>
          </a:xfrm>
          <a:prstGeom prst="rect">
            <a:avLst/>
          </a:prstGeom>
          <a:solidFill>
            <a:srgbClr val="DFE6ED"/>
          </a:solidFill>
          <a:ln>
            <a:noFill/>
          </a:ln>
          <a:effectLst/>
          <a:extLst/>
        </p:spPr>
        <p:txBody>
          <a:bodyPr wrap="square" lIns="107944" tIns="71963" rIns="107944" bIns="71963" numCol="1" spcCol="72000" rtlCol="0" anchor="t">
            <a:noAutofit/>
          </a:bodyPr>
          <a:lstStyle/>
          <a:p>
            <a:r>
              <a:rPr lang="en-US" sz="1399" b="1" dirty="0"/>
              <a:t>Event Management</a:t>
            </a:r>
          </a:p>
          <a:p>
            <a:pPr>
              <a:spcBef>
                <a:spcPts val="600"/>
              </a:spcBef>
              <a:buClr>
                <a:schemeClr val="accent1"/>
              </a:buClr>
            </a:pPr>
            <a:r>
              <a:rPr lang="en-US" sz="1399" dirty="0"/>
              <a:t>Manage standardized </a:t>
            </a:r>
            <a:br>
              <a:rPr lang="en-US" sz="1399" dirty="0"/>
            </a:br>
            <a:r>
              <a:rPr lang="en-US" sz="1399" dirty="0"/>
              <a:t>and customized events. Acquire events from the field &amp; other applications. </a:t>
            </a:r>
          </a:p>
          <a:p>
            <a:pPr>
              <a:spcBef>
                <a:spcPts val="600"/>
              </a:spcBef>
              <a:buClr>
                <a:schemeClr val="accent1"/>
              </a:buClr>
            </a:pPr>
            <a:r>
              <a:rPr lang="de-DE" sz="1399" dirty="0"/>
              <a:t> 	</a:t>
            </a:r>
            <a:endParaRPr lang="en-US" sz="1399" dirty="0"/>
          </a:p>
        </p:txBody>
      </p:sp>
      <p:pic>
        <p:nvPicPr>
          <p:cNvPr id="45" name="Picture 4" descr="C:\Users\mch10580\AppData\Local\Temp\7zE862ED221\EventMgmt.png"/>
          <p:cNvPicPr>
            <a:picLocks noChangeAspect="1" noChangeArrowheads="1"/>
          </p:cNvPicPr>
          <p:nvPr/>
        </p:nvPicPr>
        <p:blipFill>
          <a:blip r:embed="rId15"/>
          <a:srcRect/>
          <a:stretch>
            <a:fillRect/>
          </a:stretch>
        </p:blipFill>
        <p:spPr bwMode="auto">
          <a:xfrm>
            <a:off x="8317372" y="4081597"/>
            <a:ext cx="529961" cy="533471"/>
          </a:xfrm>
          <a:prstGeom prst="rect">
            <a:avLst/>
          </a:prstGeom>
          <a:noFill/>
        </p:spPr>
      </p:pic>
      <p:grpSp>
        <p:nvGrpSpPr>
          <p:cNvPr id="46" name="Gruppieren 53"/>
          <p:cNvGrpSpPr/>
          <p:nvPr>
            <p:custDataLst>
              <p:tags r:id="rId5"/>
            </p:custDataLst>
          </p:nvPr>
        </p:nvGrpSpPr>
        <p:grpSpPr>
          <a:xfrm>
            <a:off x="5506732" y="5377065"/>
            <a:ext cx="611442" cy="611442"/>
            <a:chOff x="2570783" y="4125534"/>
            <a:chExt cx="611760" cy="611760"/>
          </a:xfrm>
        </p:grpSpPr>
        <p:sp>
          <p:nvSpPr>
            <p:cNvPr id="47" name="Rechtwinkliges Dreieck 20"/>
            <p:cNvSpPr/>
            <p:nvPr/>
          </p:nvSpPr>
          <p:spPr bwMode="auto">
            <a:xfrm flipH="1">
              <a:off x="2570783" y="4125534"/>
              <a:ext cx="611760" cy="611760"/>
            </a:xfrm>
            <a:custGeom>
              <a:avLst/>
              <a:gdLst/>
              <a:ahLst/>
              <a:cxnLst/>
              <a:rect l="l" t="t" r="r" b="b"/>
              <a:pathLst>
                <a:path w="611760" h="611760">
                  <a:moveTo>
                    <a:pt x="0" y="0"/>
                  </a:moveTo>
                  <a:lnTo>
                    <a:pt x="611760" y="611760"/>
                  </a:lnTo>
                  <a:lnTo>
                    <a:pt x="272108" y="611760"/>
                  </a:lnTo>
                  <a:lnTo>
                    <a:pt x="0" y="339652"/>
                  </a:lnTo>
                  <a:close/>
                </a:path>
              </a:pathLst>
            </a:custGeom>
            <a:solidFill>
              <a:srgbClr val="0F8287"/>
            </a:solidFill>
            <a:ln>
              <a:noFill/>
            </a:ln>
            <a:effectLst/>
            <a:extLst/>
          </p:spPr>
          <p:txBody>
            <a:bodyPr rtlCol="0" anchor="ctr"/>
            <a:lstStyle/>
            <a:p>
              <a:pPr algn="ctr"/>
              <a:endParaRPr lang="en-US" sz="1199" b="1" dirty="0"/>
            </a:p>
          </p:txBody>
        </p:sp>
        <p:sp>
          <p:nvSpPr>
            <p:cNvPr id="48" name="Rechteck 55"/>
            <p:cNvSpPr>
              <a:spLocks/>
            </p:cNvSpPr>
            <p:nvPr/>
          </p:nvSpPr>
          <p:spPr bwMode="gray">
            <a:xfrm rot="18949646">
              <a:off x="2805271" y="4445929"/>
              <a:ext cx="318998" cy="215444"/>
            </a:xfrm>
            <a:prstGeom prst="rect">
              <a:avLst/>
            </a:prstGeom>
            <a:noFill/>
            <a:ln>
              <a:noFill/>
            </a:ln>
            <a:effectLst/>
            <a:extLst/>
          </p:spPr>
          <p:txBody>
            <a:bodyPr wrap="none" lIns="0" tIns="0" rIns="0" bIns="0" numCol="1" spcCol="72000" rtlCol="0" anchor="t">
              <a:spAutoFit/>
            </a:bodyPr>
            <a:lstStyle/>
            <a:p>
              <a:pPr algn="ctr">
                <a:spcBef>
                  <a:spcPts val="300"/>
                </a:spcBef>
                <a:buClr>
                  <a:srgbClr val="3C464B"/>
                </a:buClr>
              </a:pPr>
              <a:r>
                <a:rPr lang="en-US" sz="1399" b="1" dirty="0">
                  <a:solidFill>
                    <a:srgbClr val="DFE6ED"/>
                  </a:solidFill>
                  <a:ea typeface="Arial Unicode MS"/>
                </a:rPr>
                <a:t>Imp</a:t>
              </a:r>
            </a:p>
          </p:txBody>
        </p:sp>
      </p:grpSp>
      <p:pic>
        <p:nvPicPr>
          <p:cNvPr id="52" name="Picture 13" descr="C:\Users\z000prjw\Downloads\AssetMgmt.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70439" y="4095353"/>
            <a:ext cx="597887" cy="601847"/>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20"/>
          <p:cNvSpPr>
            <a:spLocks/>
          </p:cNvSpPr>
          <p:nvPr/>
        </p:nvSpPr>
        <p:spPr bwMode="gray">
          <a:xfrm>
            <a:off x="9058125" y="4038286"/>
            <a:ext cx="2698594" cy="1978969"/>
          </a:xfrm>
          <a:prstGeom prst="rect">
            <a:avLst/>
          </a:prstGeom>
          <a:solidFill>
            <a:srgbClr val="DFE6ED"/>
          </a:solidFill>
          <a:ln>
            <a:noFill/>
          </a:ln>
          <a:effectLst/>
          <a:extLst/>
        </p:spPr>
        <p:txBody>
          <a:bodyPr wrap="square" lIns="107944" tIns="71963" rIns="107944" bIns="71963" numCol="1" spcCol="72000" rtlCol="0" anchor="t">
            <a:noAutofit/>
          </a:bodyPr>
          <a:lstStyle/>
          <a:p>
            <a:pPr>
              <a:spcBef>
                <a:spcPct val="0"/>
              </a:spcBef>
              <a:buClr>
                <a:schemeClr val="accent1"/>
              </a:buClr>
            </a:pPr>
            <a:r>
              <a:rPr lang="en-US" sz="1399" b="1" dirty="0"/>
              <a:t>Model Management</a:t>
            </a:r>
          </a:p>
          <a:p>
            <a:pPr>
              <a:spcBef>
                <a:spcPts val="600"/>
              </a:spcBef>
              <a:buClr>
                <a:schemeClr val="accent1"/>
              </a:buClr>
            </a:pPr>
            <a:r>
              <a:rPr lang="en-US" sz="1399" dirty="0"/>
              <a:t>Define your data model </a:t>
            </a:r>
            <a:br>
              <a:rPr lang="en-US" sz="1399" dirty="0"/>
            </a:br>
            <a:r>
              <a:rPr lang="en-US" sz="1399" dirty="0"/>
              <a:t>and add standardized meanings for a better under-standing  and usage of your data.</a:t>
            </a:r>
          </a:p>
        </p:txBody>
      </p:sp>
      <p:pic>
        <p:nvPicPr>
          <p:cNvPr id="59" name="Picture 3" descr="C:\Users\z000prjw\Downloads\ModelMgmt.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089084" y="4090369"/>
            <a:ext cx="583168" cy="587030"/>
          </a:xfrm>
          <a:prstGeom prst="rect">
            <a:avLst/>
          </a:prstGeom>
          <a:noFill/>
          <a:extLst>
            <a:ext uri="{909E8E84-426E-40DD-AFC4-6F175D3DCCD1}">
              <a14:hiddenFill xmlns:a14="http://schemas.microsoft.com/office/drawing/2010/main">
                <a:solidFill>
                  <a:srgbClr val="FFFFFF"/>
                </a:solidFill>
              </a14:hiddenFill>
            </a:ext>
          </a:extLst>
        </p:spPr>
      </p:pic>
      <p:sp>
        <p:nvSpPr>
          <p:cNvPr id="36" name="Abgerundetes Rechteck 35"/>
          <p:cNvSpPr/>
          <p:nvPr/>
        </p:nvSpPr>
        <p:spPr bwMode="auto">
          <a:xfrm>
            <a:off x="6167971" y="1714251"/>
            <a:ext cx="5638641" cy="2254527"/>
          </a:xfrm>
          <a:prstGeom prst="roundRect">
            <a:avLst/>
          </a:prstGeom>
          <a:solidFill>
            <a:srgbClr val="FFFF00">
              <a:alpha val="13000"/>
            </a:srgbClr>
          </a:solidFill>
          <a:ln>
            <a:noFill/>
          </a:ln>
          <a:effectLst/>
          <a:extLst/>
        </p:spPr>
        <p:txBody>
          <a:bodyPr rtlCol="0" anchor="ctr"/>
          <a:lstStyle/>
          <a:p>
            <a:pPr algn="ctr"/>
            <a:endParaRPr lang="en-US" sz="1199" b="1" dirty="0" err="1"/>
          </a:p>
        </p:txBody>
      </p:sp>
    </p:spTree>
    <p:extLst>
      <p:ext uri="{BB962C8B-B14F-4D97-AF65-F5344CB8AC3E}">
        <p14:creationId xmlns:p14="http://schemas.microsoft.com/office/powerpoint/2010/main" val="1415860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de-DE" b="0" dirty="0" err="1" smtClean="0"/>
              <a:t>Overview</a:t>
            </a:r>
            <a:endParaRPr lang="de-DE" dirty="0"/>
          </a:p>
        </p:txBody>
      </p:sp>
      <p:pic>
        <p:nvPicPr>
          <p:cNvPr id="3" name="Picture 2"/>
          <p:cNvPicPr>
            <a:picLocks noChangeAspect="1"/>
          </p:cNvPicPr>
          <p:nvPr/>
        </p:nvPicPr>
        <p:blipFill>
          <a:blip r:embed="rId2"/>
          <a:stretch>
            <a:fillRect/>
          </a:stretch>
        </p:blipFill>
        <p:spPr>
          <a:xfrm>
            <a:off x="887278" y="1178429"/>
            <a:ext cx="10417443" cy="5243014"/>
          </a:xfrm>
          <a:prstGeom prst="rect">
            <a:avLst/>
          </a:prstGeom>
        </p:spPr>
      </p:pic>
    </p:spTree>
    <p:extLst>
      <p:ext uri="{BB962C8B-B14F-4D97-AF65-F5344CB8AC3E}">
        <p14:creationId xmlns:p14="http://schemas.microsoft.com/office/powerpoint/2010/main" val="39287339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de-DE" b="0" dirty="0"/>
              <a:t>Access</a:t>
            </a:r>
            <a:endParaRPr lang="en-US" b="0" dirty="0"/>
          </a:p>
        </p:txBody>
      </p:sp>
      <p:sp>
        <p:nvSpPr>
          <p:cNvPr id="3" name="Rechteck 2"/>
          <p:cNvSpPr/>
          <p:nvPr/>
        </p:nvSpPr>
        <p:spPr>
          <a:xfrm>
            <a:off x="637396" y="1319230"/>
            <a:ext cx="9733547" cy="2862322"/>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The custom agent needs a field side network infrastructure to forward and route outbound HTTPs requests to the Internet.</a:t>
            </a:r>
          </a:p>
          <a:p>
            <a:pPr>
              <a:buSzPct val="75000"/>
            </a:pPr>
            <a:endParaRPr lang="en-US" spc="-70" dirty="0">
              <a:solidFill>
                <a:schemeClr val="dk1"/>
              </a:solidFill>
              <a:latin typeface="Arial" panose="020B0604020202020204" pitchFamily="34" charset="0"/>
              <a:ea typeface="Siemens Sans" charset="0"/>
              <a:cs typeface="Arial" panose="020B0604020202020204" pitchFamily="34" charset="0"/>
            </a:endParaRPr>
          </a:p>
          <a:p>
            <a:pPr>
              <a:buSzPct val="75000"/>
            </a:pPr>
            <a:r>
              <a:rPr lang="en-US" spc="-70" dirty="0" err="1">
                <a:solidFill>
                  <a:schemeClr val="dk1"/>
                </a:solidFill>
                <a:latin typeface="Arial" panose="020B0604020202020204" pitchFamily="34" charset="0"/>
                <a:ea typeface="Siemens Sans" charset="0"/>
                <a:cs typeface="Arial" panose="020B0604020202020204" pitchFamily="34" charset="0"/>
              </a:rPr>
              <a:t>MindConnect</a:t>
            </a:r>
            <a:r>
              <a:rPr lang="en-US" spc="-70" dirty="0">
                <a:solidFill>
                  <a:schemeClr val="dk1"/>
                </a:solidFill>
                <a:latin typeface="Arial" panose="020B0604020202020204" pitchFamily="34" charset="0"/>
                <a:ea typeface="Siemens Sans" charset="0"/>
                <a:cs typeface="Arial" panose="020B0604020202020204" pitchFamily="34" charset="0"/>
              </a:rPr>
              <a:t> supports multiple agent device classes: strong hardware platforms as well as resource constrained devices. All target agent platforms must comply to the following minimum requirements</a:t>
            </a:r>
            <a:r>
              <a:rPr lang="en-US" spc="-70" dirty="0" smtClean="0">
                <a:solidFill>
                  <a:schemeClr val="dk1"/>
                </a:solidFill>
                <a:latin typeface="Arial" panose="020B0604020202020204" pitchFamily="34" charset="0"/>
                <a:ea typeface="Siemens Sans" charset="0"/>
                <a:cs typeface="Arial" panose="020B0604020202020204" pitchFamily="34" charset="0"/>
              </a:rPr>
              <a:t>:</a:t>
            </a:r>
          </a:p>
          <a:p>
            <a:pPr marL="285750" indent="-285750">
              <a:buSzPct val="75000"/>
              <a:buFont typeface="Arial" panose="020B0604020202020204" pitchFamily="34" charset="0"/>
              <a:buChar char="•"/>
            </a:pPr>
            <a:r>
              <a:rPr lang="en-US" spc="-70" dirty="0" smtClean="0">
                <a:solidFill>
                  <a:schemeClr val="dk1"/>
                </a:solidFill>
                <a:latin typeface="Arial" panose="020B0604020202020204" pitchFamily="34" charset="0"/>
                <a:ea typeface="Siemens Sans" charset="0"/>
                <a:cs typeface="Arial" panose="020B0604020202020204" pitchFamily="34" charset="0"/>
              </a:rPr>
              <a:t> HTTP </a:t>
            </a:r>
            <a:r>
              <a:rPr lang="en-US" spc="-70" dirty="0">
                <a:solidFill>
                  <a:schemeClr val="dk1"/>
                </a:solidFill>
                <a:latin typeface="Arial" panose="020B0604020202020204" pitchFamily="34" charset="0"/>
                <a:ea typeface="Siemens Sans" charset="0"/>
                <a:cs typeface="Arial" panose="020B0604020202020204" pitchFamily="34" charset="0"/>
              </a:rPr>
              <a:t>processing</a:t>
            </a:r>
          </a:p>
          <a:p>
            <a:pPr marL="285750" indent="-285750">
              <a:buSzPct val="75000"/>
              <a:buFont typeface="Arial" panose="020B0604020202020204" pitchFamily="34" charset="0"/>
              <a:buChar char="•"/>
            </a:pPr>
            <a:r>
              <a:rPr lang="en-US" spc="-70" dirty="0" smtClean="0">
                <a:solidFill>
                  <a:schemeClr val="dk1"/>
                </a:solidFill>
                <a:latin typeface="Arial" panose="020B0604020202020204" pitchFamily="34" charset="0"/>
                <a:ea typeface="Siemens Sans" charset="0"/>
                <a:cs typeface="Arial" panose="020B0604020202020204" pitchFamily="34" charset="0"/>
              </a:rPr>
              <a:t> TLS</a:t>
            </a:r>
            <a:endParaRPr lang="en-US" spc="-70" dirty="0">
              <a:solidFill>
                <a:schemeClr val="dk1"/>
              </a:solidFill>
              <a:latin typeface="Arial" panose="020B0604020202020204" pitchFamily="34" charset="0"/>
              <a:ea typeface="Siemens Sans" charset="0"/>
              <a:cs typeface="Arial" panose="020B0604020202020204" pitchFamily="34" charset="0"/>
            </a:endParaRPr>
          </a:p>
          <a:p>
            <a:pPr marL="285750" indent="-285750">
              <a:buSzPct val="75000"/>
              <a:buFont typeface="Arial" panose="020B0604020202020204" pitchFamily="34" charset="0"/>
              <a:buChar char="•"/>
            </a:pPr>
            <a:r>
              <a:rPr lang="en-US" spc="-70" dirty="0" smtClean="0">
                <a:solidFill>
                  <a:schemeClr val="dk1"/>
                </a:solidFill>
                <a:latin typeface="Arial" panose="020B0604020202020204" pitchFamily="34" charset="0"/>
                <a:ea typeface="Siemens Sans" charset="0"/>
                <a:cs typeface="Arial" panose="020B0604020202020204" pitchFamily="34" charset="0"/>
              </a:rPr>
              <a:t> JSON </a:t>
            </a:r>
            <a:r>
              <a:rPr lang="en-US" spc="-70" dirty="0">
                <a:solidFill>
                  <a:schemeClr val="dk1"/>
                </a:solidFill>
                <a:latin typeface="Arial" panose="020B0604020202020204" pitchFamily="34" charset="0"/>
                <a:ea typeface="Siemens Sans" charset="0"/>
                <a:cs typeface="Arial" panose="020B0604020202020204" pitchFamily="34" charset="0"/>
              </a:rPr>
              <a:t>parsing</a:t>
            </a:r>
          </a:p>
          <a:p>
            <a:pPr marL="285750" indent="-285750">
              <a:buSzPct val="75000"/>
              <a:buFont typeface="Arial" panose="020B0604020202020204" pitchFamily="34" charset="0"/>
              <a:buChar char="•"/>
            </a:pPr>
            <a:r>
              <a:rPr lang="en-US" spc="-70" dirty="0" smtClean="0">
                <a:solidFill>
                  <a:schemeClr val="dk1"/>
                </a:solidFill>
                <a:latin typeface="Arial" panose="020B0604020202020204" pitchFamily="34" charset="0"/>
                <a:ea typeface="Siemens Sans" charset="0"/>
                <a:cs typeface="Arial" panose="020B0604020202020204" pitchFamily="34" charset="0"/>
              </a:rPr>
              <a:t> JSON </a:t>
            </a:r>
            <a:r>
              <a:rPr lang="en-US" spc="-70" dirty="0">
                <a:solidFill>
                  <a:schemeClr val="dk1"/>
                </a:solidFill>
                <a:latin typeface="Arial" panose="020B0604020202020204" pitchFamily="34" charset="0"/>
                <a:ea typeface="Siemens Sans" charset="0"/>
                <a:cs typeface="Arial" panose="020B0604020202020204" pitchFamily="34" charset="0"/>
              </a:rPr>
              <a:t>Web Token (JWT) generation</a:t>
            </a:r>
          </a:p>
          <a:p>
            <a:pPr marL="285750" indent="-285750">
              <a:buSzPct val="75000"/>
              <a:buFont typeface="Arial" panose="020B0604020202020204" pitchFamily="34" charset="0"/>
              <a:buChar char="•"/>
            </a:pPr>
            <a:r>
              <a:rPr lang="en-US" spc="-70" dirty="0" smtClean="0">
                <a:solidFill>
                  <a:schemeClr val="dk1"/>
                </a:solidFill>
                <a:latin typeface="Arial" panose="020B0604020202020204" pitchFamily="34" charset="0"/>
                <a:ea typeface="Siemens Sans" charset="0"/>
                <a:cs typeface="Arial" panose="020B0604020202020204" pitchFamily="34" charset="0"/>
              </a:rPr>
              <a:t> HMAC </a:t>
            </a:r>
            <a:r>
              <a:rPr lang="en-US" spc="-70" dirty="0">
                <a:solidFill>
                  <a:schemeClr val="dk1"/>
                </a:solidFill>
                <a:latin typeface="Arial" panose="020B0604020202020204" pitchFamily="34" charset="0"/>
                <a:ea typeface="Siemens Sans" charset="0"/>
                <a:cs typeface="Arial" panose="020B0604020202020204" pitchFamily="34" charset="0"/>
              </a:rPr>
              <a:t>generation (preferably SHA2 based hashing)</a:t>
            </a:r>
          </a:p>
        </p:txBody>
      </p:sp>
      <p:pic>
        <p:nvPicPr>
          <p:cNvPr id="4" name="Picture 3" descr="C:\Users\mch10580\Downloads\MindConnect.png"/>
          <p:cNvPicPr>
            <a:picLocks noChangeAspect="1" noChangeArrowheads="1"/>
          </p:cNvPicPr>
          <p:nvPr/>
        </p:nvPicPr>
        <p:blipFill>
          <a:blip r:embed="rId3"/>
          <a:srcRect/>
          <a:stretch>
            <a:fillRect/>
          </a:stretch>
        </p:blipFill>
        <p:spPr bwMode="auto">
          <a:xfrm>
            <a:off x="9704716" y="3524328"/>
            <a:ext cx="666227" cy="657224"/>
          </a:xfrm>
          <a:prstGeom prst="rect">
            <a:avLst/>
          </a:prstGeom>
          <a:noFill/>
        </p:spPr>
      </p:pic>
    </p:spTree>
    <p:extLst>
      <p:ext uri="{BB962C8B-B14F-4D97-AF65-F5344CB8AC3E}">
        <p14:creationId xmlns:p14="http://schemas.microsoft.com/office/powerpoint/2010/main" val="23137789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MindConnect</a:t>
            </a:r>
            <a:r>
              <a:rPr lang="en-US" dirty="0"/>
              <a:t> API</a:t>
            </a:r>
            <a:r>
              <a:rPr lang="en-US" noProof="0" dirty="0" smtClean="0"/>
              <a:t/>
            </a:r>
            <a:br>
              <a:rPr lang="en-US" noProof="0" dirty="0" smtClean="0"/>
            </a:br>
            <a:r>
              <a:rPr lang="en-US" b="0" noProof="0" dirty="0" smtClean="0"/>
              <a:t>General</a:t>
            </a:r>
            <a:r>
              <a:rPr lang="en-US" noProof="0" dirty="0" smtClean="0"/>
              <a:t> </a:t>
            </a:r>
            <a:r>
              <a:rPr lang="en-US" b="0" dirty="0" smtClean="0"/>
              <a:t>Workflow </a:t>
            </a:r>
            <a:endParaRPr lang="en-US" b="0" noProof="0" dirty="0"/>
          </a:p>
        </p:txBody>
      </p:sp>
      <p:sp>
        <p:nvSpPr>
          <p:cNvPr id="3" name="Inhaltsplatzhalter 2"/>
          <p:cNvSpPr>
            <a:spLocks noGrp="1"/>
          </p:cNvSpPr>
          <p:nvPr>
            <p:ph idx="1"/>
          </p:nvPr>
        </p:nvSpPr>
        <p:spPr>
          <a:xfrm>
            <a:off x="626736" y="1413925"/>
            <a:ext cx="11062989" cy="4750501"/>
          </a:xfrm>
        </p:spPr>
        <p:txBody>
          <a:bodyPr/>
          <a:lstStyle/>
          <a:p>
            <a:pPr marL="285607" indent="-285607">
              <a:lnSpc>
                <a:spcPct val="150000"/>
              </a:lnSpc>
              <a:buFont typeface="Arial" panose="020B0604020202020204" pitchFamily="34" charset="0"/>
              <a:buChar char="•"/>
            </a:pPr>
            <a:r>
              <a:rPr lang="en-US" dirty="0"/>
              <a:t>Provisioning an Agent</a:t>
            </a:r>
          </a:p>
          <a:p>
            <a:pPr marL="285607" indent="-285607">
              <a:lnSpc>
                <a:spcPct val="150000"/>
              </a:lnSpc>
              <a:buFont typeface="Arial" panose="020B0604020202020204" pitchFamily="34" charset="0"/>
              <a:buChar char="•"/>
            </a:pPr>
            <a:r>
              <a:rPr lang="en-US" dirty="0"/>
              <a:t>Acquiring Boarding Configuration</a:t>
            </a:r>
          </a:p>
          <a:p>
            <a:pPr marL="285607" indent="-285607">
              <a:lnSpc>
                <a:spcPct val="150000"/>
              </a:lnSpc>
              <a:buFont typeface="Arial" panose="020B0604020202020204" pitchFamily="34" charset="0"/>
              <a:buChar char="•"/>
            </a:pPr>
            <a:r>
              <a:rPr lang="en-US" dirty="0"/>
              <a:t>Onboarding the Agent</a:t>
            </a:r>
          </a:p>
          <a:p>
            <a:pPr marL="285607" indent="-285607">
              <a:lnSpc>
                <a:spcPct val="150000"/>
              </a:lnSpc>
              <a:buFont typeface="Arial" panose="020B0604020202020204" pitchFamily="34" charset="0"/>
              <a:buChar char="•"/>
            </a:pPr>
            <a:r>
              <a:rPr lang="en-US" dirty="0"/>
              <a:t>Acquiring Access Token</a:t>
            </a:r>
          </a:p>
          <a:p>
            <a:pPr marL="285607" indent="-285607">
              <a:lnSpc>
                <a:spcPct val="150000"/>
              </a:lnSpc>
              <a:buFont typeface="Arial" panose="020B0604020202020204" pitchFamily="34" charset="0"/>
              <a:buChar char="•"/>
            </a:pPr>
            <a:r>
              <a:rPr lang="en-US" dirty="0"/>
              <a:t>Configuring Data Source</a:t>
            </a:r>
          </a:p>
          <a:p>
            <a:pPr marL="285607" indent="-285607">
              <a:lnSpc>
                <a:spcPct val="150000"/>
              </a:lnSpc>
              <a:buFont typeface="Arial" panose="020B0604020202020204" pitchFamily="34" charset="0"/>
              <a:buChar char="•"/>
            </a:pPr>
            <a:r>
              <a:rPr lang="en-US" dirty="0"/>
              <a:t>Consuming Exchange Services</a:t>
            </a:r>
            <a:endParaRPr lang="en-US" noProof="0" dirty="0"/>
          </a:p>
        </p:txBody>
      </p:sp>
      <p:pic>
        <p:nvPicPr>
          <p:cNvPr id="4098" name="Picture 2" descr="Image result for Building Steps"/>
          <p:cNvPicPr>
            <a:picLocks noChangeAspect="1" noChangeArrowheads="1"/>
          </p:cNvPicPr>
          <p:nvPr/>
        </p:nvPicPr>
        <p:blipFill rotWithShape="1">
          <a:blip r:embed="rId2">
            <a:extLst>
              <a:ext uri="{28A0092B-C50C-407E-A947-70E740481C1C}">
                <a14:useLocalDpi xmlns:a14="http://schemas.microsoft.com/office/drawing/2010/main" val="0"/>
              </a:ext>
            </a:extLst>
          </a:blip>
          <a:srcRect l="-1" t="20969" r="-10000"/>
          <a:stretch/>
        </p:blipFill>
        <p:spPr bwMode="auto">
          <a:xfrm>
            <a:off x="5717990" y="1086265"/>
            <a:ext cx="4191000" cy="301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694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MindConnect</a:t>
            </a:r>
            <a:r>
              <a:rPr lang="de-DE" dirty="0" smtClean="0"/>
              <a:t> API</a:t>
            </a:r>
            <a:r>
              <a:rPr lang="de-DE" b="0" dirty="0"/>
              <a:t/>
            </a:r>
            <a:br>
              <a:rPr lang="de-DE" b="0" dirty="0"/>
            </a:br>
            <a:r>
              <a:rPr lang="de-DE" b="0" dirty="0" err="1" smtClean="0"/>
              <a:t>Prepare</a:t>
            </a:r>
            <a:r>
              <a:rPr lang="de-DE" b="0" dirty="0" smtClean="0"/>
              <a:t> </a:t>
            </a:r>
            <a:r>
              <a:rPr lang="de-DE" b="0" dirty="0" err="1" smtClean="0"/>
              <a:t>the</a:t>
            </a:r>
            <a:r>
              <a:rPr lang="de-DE" b="0" dirty="0" smtClean="0"/>
              <a:t> Asset Type </a:t>
            </a:r>
            <a:r>
              <a:rPr lang="de-DE" b="0" dirty="0" err="1" smtClean="0"/>
              <a:t>and</a:t>
            </a:r>
            <a:r>
              <a:rPr lang="de-DE" b="0" dirty="0" smtClean="0"/>
              <a:t> Asset</a:t>
            </a:r>
            <a:r>
              <a:rPr lang="de-DE" b="0" dirty="0"/>
              <a:t/>
            </a:r>
            <a:br>
              <a:rPr lang="de-DE" b="0" dirty="0"/>
            </a:br>
            <a:endParaRPr lang="de-DE" b="0" dirty="0"/>
          </a:p>
        </p:txBody>
      </p:sp>
      <p:sp>
        <p:nvSpPr>
          <p:cNvPr id="3" name="Rechteck 2"/>
          <p:cNvSpPr/>
          <p:nvPr/>
        </p:nvSpPr>
        <p:spPr>
          <a:xfrm>
            <a:off x="2506747" y="1284128"/>
            <a:ext cx="9078333" cy="2862322"/>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In order to create an agent, an </a:t>
            </a:r>
            <a:r>
              <a:rPr lang="en-US" b="1" dirty="0" smtClean="0"/>
              <a:t>Asset (Entity) Type </a:t>
            </a:r>
            <a:r>
              <a:rPr lang="en-US" dirty="0"/>
              <a:t>and an </a:t>
            </a:r>
            <a:r>
              <a:rPr lang="en-US" b="1" dirty="0" smtClean="0"/>
              <a:t>Asset (Entity) </a:t>
            </a:r>
            <a:r>
              <a:rPr lang="en-US" dirty="0" smtClean="0"/>
              <a:t>needs </a:t>
            </a:r>
            <a:r>
              <a:rPr lang="en-US" dirty="0"/>
              <a:t>to be created </a:t>
            </a:r>
            <a:r>
              <a:rPr lang="en-US" dirty="0" smtClean="0"/>
              <a:t>beforehand. In MindSphere every </a:t>
            </a:r>
            <a:r>
              <a:rPr lang="en-US" dirty="0"/>
              <a:t>Agent Entity needs to extend from base </a:t>
            </a:r>
            <a:r>
              <a:rPr lang="en-US" dirty="0" err="1"/>
              <a:t>EntityType</a:t>
            </a:r>
            <a:r>
              <a:rPr lang="en-US" dirty="0"/>
              <a:t> </a:t>
            </a:r>
            <a:r>
              <a:rPr lang="en-US" b="1" dirty="0" err="1"/>
              <a:t>core.basicAgent</a:t>
            </a:r>
            <a:r>
              <a:rPr lang="en-US" dirty="0"/>
              <a:t>. </a:t>
            </a:r>
            <a:endParaRPr lang="de-DE" dirty="0" smtClean="0"/>
          </a:p>
          <a:p>
            <a:endParaRPr lang="en-US" dirty="0" smtClean="0"/>
          </a:p>
          <a:p>
            <a:r>
              <a:rPr lang="en-US" dirty="0" smtClean="0"/>
              <a:t>Asset Type and Asset can be created on MindSphere User Interface with </a:t>
            </a:r>
            <a:r>
              <a:rPr lang="en-US" b="1" dirty="0" smtClean="0"/>
              <a:t>Asset Manager</a:t>
            </a:r>
            <a:r>
              <a:rPr lang="en-US" dirty="0" smtClean="0"/>
              <a:t>. Or through the </a:t>
            </a:r>
            <a:r>
              <a:rPr lang="en-US" dirty="0" err="1" smtClean="0"/>
              <a:t>IoT</a:t>
            </a:r>
            <a:r>
              <a:rPr lang="en-US" dirty="0" smtClean="0"/>
              <a:t> Service API:</a:t>
            </a:r>
            <a:endParaRPr lang="de-DE" b="1" dirty="0"/>
          </a:p>
          <a:p>
            <a:r>
              <a:rPr lang="de-DE" b="1" dirty="0">
                <a:solidFill>
                  <a:srgbClr val="505050"/>
                </a:solidFill>
                <a:latin typeface="Arial" panose="020B0604020202020204" pitchFamily="34" charset="0"/>
              </a:rPr>
              <a:t>(</a:t>
            </a:r>
            <a:r>
              <a:rPr lang="de-DE" b="1" dirty="0">
                <a:solidFill>
                  <a:srgbClr val="FF0000"/>
                </a:solidFill>
                <a:latin typeface="Arial" panose="020B0604020202020204" pitchFamily="34" charset="0"/>
              </a:rPr>
              <a:t>&lt;&lt;_</a:t>
            </a:r>
            <a:r>
              <a:rPr lang="de-DE" b="1" dirty="0" err="1">
                <a:solidFill>
                  <a:srgbClr val="FF0000"/>
                </a:solidFill>
                <a:latin typeface="Arial" panose="020B0604020202020204" pitchFamily="34" charset="0"/>
              </a:rPr>
              <a:t>gateway_url</a:t>
            </a:r>
            <a:r>
              <a:rPr lang="de-DE" b="1" dirty="0">
                <a:solidFill>
                  <a:srgbClr val="FF0000"/>
                </a:solidFill>
                <a:latin typeface="Arial" panose="020B0604020202020204" pitchFamily="34" charset="0"/>
              </a:rPr>
              <a:t>&gt;&gt;/</a:t>
            </a:r>
            <a:r>
              <a:rPr lang="de-DE" b="1" dirty="0" err="1">
                <a:solidFill>
                  <a:srgbClr val="505050"/>
                </a:solidFill>
                <a:latin typeface="Arial" panose="020B0604020202020204" pitchFamily="34" charset="0"/>
              </a:rPr>
              <a:t>api</a:t>
            </a:r>
            <a:r>
              <a:rPr lang="de-DE" b="1" dirty="0">
                <a:solidFill>
                  <a:srgbClr val="505050"/>
                </a:solidFill>
                <a:latin typeface="Arial" panose="020B0604020202020204" pitchFamily="34" charset="0"/>
              </a:rPr>
              <a:t>/</a:t>
            </a:r>
            <a:r>
              <a:rPr lang="de-DE" b="1" dirty="0" err="1">
                <a:solidFill>
                  <a:srgbClr val="505050"/>
                </a:solidFill>
                <a:latin typeface="Arial" panose="020B0604020202020204" pitchFamily="34" charset="0"/>
              </a:rPr>
              <a:t>iottype</a:t>
            </a:r>
            <a:r>
              <a:rPr lang="de-DE" b="1" dirty="0">
                <a:solidFill>
                  <a:srgbClr val="505050"/>
                </a:solidFill>
                <a:latin typeface="Arial" panose="020B0604020202020204" pitchFamily="34" charset="0"/>
              </a:rPr>
              <a:t>/v3/</a:t>
            </a:r>
            <a:r>
              <a:rPr lang="de-DE" b="1" dirty="0" err="1">
                <a:solidFill>
                  <a:srgbClr val="505050"/>
                </a:solidFill>
                <a:latin typeface="Arial" panose="020B0604020202020204" pitchFamily="34" charset="0"/>
              </a:rPr>
              <a:t>entitytypes</a:t>
            </a:r>
            <a:r>
              <a:rPr lang="de-DE" b="1" dirty="0">
                <a:solidFill>
                  <a:srgbClr val="505050"/>
                </a:solidFill>
                <a:latin typeface="Arial" panose="020B0604020202020204" pitchFamily="34" charset="0"/>
              </a:rPr>
              <a:t>/{{_</a:t>
            </a:r>
            <a:r>
              <a:rPr lang="de-DE" b="1" dirty="0" err="1">
                <a:solidFill>
                  <a:srgbClr val="505050"/>
                </a:solidFill>
                <a:latin typeface="Arial" panose="020B0604020202020204" pitchFamily="34" charset="0"/>
              </a:rPr>
              <a:t>tenant</a:t>
            </a:r>
            <a:r>
              <a:rPr lang="de-DE" b="1" dirty="0">
                <a:solidFill>
                  <a:srgbClr val="505050"/>
                </a:solidFill>
                <a:latin typeface="Arial" panose="020B0604020202020204" pitchFamily="34" charset="0"/>
              </a:rPr>
              <a:t>}}.{{_</a:t>
            </a:r>
            <a:r>
              <a:rPr lang="de-DE" b="1" dirty="0" err="1">
                <a:solidFill>
                  <a:srgbClr val="505050"/>
                </a:solidFill>
                <a:latin typeface="Arial" panose="020B0604020202020204" pitchFamily="34" charset="0"/>
              </a:rPr>
              <a:t>agent_entity_type</a:t>
            </a:r>
            <a:r>
              <a:rPr lang="de-DE" b="1" dirty="0">
                <a:solidFill>
                  <a:srgbClr val="505050"/>
                </a:solidFill>
                <a:latin typeface="Arial" panose="020B0604020202020204" pitchFamily="34" charset="0"/>
              </a:rPr>
              <a:t>}})</a:t>
            </a:r>
          </a:p>
          <a:p>
            <a:endParaRPr lang="de-DE" b="1" dirty="0">
              <a:solidFill>
                <a:srgbClr val="505050"/>
              </a:solidFill>
              <a:latin typeface="Arial" panose="020B0604020202020204" pitchFamily="34" charset="0"/>
            </a:endParaRPr>
          </a:p>
          <a:p>
            <a:r>
              <a:rPr lang="en-US" dirty="0"/>
              <a:t>Other step includes creating an </a:t>
            </a:r>
            <a:r>
              <a:rPr lang="en-US" dirty="0" smtClean="0"/>
              <a:t>Asset from </a:t>
            </a:r>
            <a:r>
              <a:rPr lang="en-US" dirty="0"/>
              <a:t>the </a:t>
            </a:r>
            <a:r>
              <a:rPr lang="en-US" dirty="0" smtClean="0"/>
              <a:t>Asset Type, </a:t>
            </a:r>
            <a:r>
              <a:rPr lang="en-US" dirty="0"/>
              <a:t>later we will use the created Entity to create the Agent. </a:t>
            </a:r>
            <a:endParaRPr lang="en-US" dirty="0" smtClean="0"/>
          </a:p>
        </p:txBody>
      </p:sp>
      <p:sp>
        <p:nvSpPr>
          <p:cNvPr id="15" name="Pentagon 14"/>
          <p:cNvSpPr/>
          <p:nvPr/>
        </p:nvSpPr>
        <p:spPr bwMode="auto">
          <a:xfrm>
            <a:off x="510974" y="1350977"/>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Provisioning</a:t>
            </a:r>
            <a:r>
              <a:rPr lang="de-DE" sz="1600" b="1" dirty="0">
                <a:solidFill>
                  <a:schemeClr val="bg1"/>
                </a:solidFill>
                <a:ea typeface="Arial Unicode MS" panose="020B0604020202020204" pitchFamily="34" charset="-128"/>
                <a:cs typeface="Arial Unicode MS" panose="020B0604020202020204" pitchFamily="34" charset="-128"/>
              </a:rPr>
              <a:t> an Agent</a:t>
            </a:r>
          </a:p>
        </p:txBody>
      </p:sp>
      <p:sp>
        <p:nvSpPr>
          <p:cNvPr id="16" name="Rectangle 1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Onboarding</a:t>
            </a:r>
            <a:r>
              <a:rPr lang="de-DE" sz="1600" dirty="0">
                <a:ea typeface="Arial Unicode MS" panose="020B0604020202020204" pitchFamily="34" charset="-128"/>
                <a:cs typeface="Arial Unicode MS" panose="020B0604020202020204" pitchFamily="34" charset="-128"/>
              </a:rPr>
              <a:t> </a:t>
            </a:r>
            <a:r>
              <a:rPr lang="de-DE" sz="1600" dirty="0" smtClean="0">
                <a:ea typeface="Arial Unicode MS" panose="020B0604020202020204" pitchFamily="34" charset="-128"/>
                <a:cs typeface="Arial Unicode MS" panose="020B0604020202020204" pitchFamily="34" charset="-128"/>
              </a:rPr>
              <a:t>Agent</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600" dirty="0" smtClean="0">
                <a:ea typeface="Arial Unicode MS" panose="020B0604020202020204" pitchFamily="34" charset="-128"/>
                <a:cs typeface="Arial Unicode MS" panose="020B0604020202020204" pitchFamily="34" charset="-128"/>
              </a:rPr>
              <a:t>Create Data </a:t>
            </a:r>
            <a:r>
              <a:rPr lang="en-US" sz="1600" dirty="0">
                <a:ea typeface="Arial Unicode MS" panose="020B0604020202020204" pitchFamily="34" charset="-128"/>
                <a:cs typeface="Arial Unicode MS" panose="020B0604020202020204" pitchFamily="34" charset="-128"/>
              </a:rPr>
              <a:t>Point Mapping</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smtClean="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smtClean="0">
                <a:ea typeface="Arial Unicode MS" panose="020B0604020202020204" pitchFamily="34" charset="-128"/>
                <a:cs typeface="Arial Unicode MS" panose="020B0604020202020204" pitchFamily="34" charset="-128"/>
              </a:rPr>
              <a:t>Acquiring</a:t>
            </a:r>
            <a:r>
              <a:rPr lang="de-DE" sz="1600" dirty="0" smtClean="0">
                <a:ea typeface="Arial Unicode MS" panose="020B0604020202020204" pitchFamily="34" charset="-128"/>
                <a:cs typeface="Arial Unicode MS" panose="020B0604020202020204" pitchFamily="34" charset="-128"/>
              </a:rPr>
              <a:t> Access Token</a:t>
            </a:r>
            <a:endParaRPr lang="de-DE" sz="1600" dirty="0">
              <a:ea typeface="Arial Unicode MS" panose="020B0604020202020204" pitchFamily="34" charset="-128"/>
              <a:cs typeface="Arial Unicode MS" panose="020B0604020202020204" pitchFamily="34" charset="-128"/>
            </a:endParaRPr>
          </a:p>
        </p:txBody>
      </p:sp>
      <p:sp>
        <p:nvSpPr>
          <p:cNvPr id="20" name="Rectangle 19"/>
          <p:cNvSpPr/>
          <p:nvPr/>
        </p:nvSpPr>
        <p:spPr bwMode="auto">
          <a:xfrm>
            <a:off x="551336" y="4076644"/>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21" name="Rectangle 2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Get</a:t>
            </a:r>
            <a:r>
              <a:rPr lang="de-DE" sz="1600" dirty="0">
                <a:ea typeface="Arial Unicode MS" panose="020B0604020202020204" pitchFamily="34" charset="-128"/>
                <a:cs typeface="Arial Unicode MS" panose="020B0604020202020204" pitchFamily="34" charset="-128"/>
              </a:rPr>
              <a:t> 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22" name="Down Arrow 2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6065512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MindConnect</a:t>
            </a:r>
            <a:r>
              <a:rPr lang="de-DE" dirty="0" smtClean="0"/>
              <a:t> API</a:t>
            </a:r>
            <a:r>
              <a:rPr lang="de-DE" b="0" dirty="0"/>
              <a:t/>
            </a:r>
            <a:br>
              <a:rPr lang="de-DE" b="0" dirty="0"/>
            </a:br>
            <a:r>
              <a:rPr lang="de-DE" b="0" dirty="0" smtClean="0"/>
              <a:t>Create </a:t>
            </a:r>
            <a:r>
              <a:rPr lang="de-DE" b="0" dirty="0" err="1" smtClean="0"/>
              <a:t>the</a:t>
            </a:r>
            <a:r>
              <a:rPr lang="de-DE" b="0" dirty="0" smtClean="0"/>
              <a:t> Agent</a:t>
            </a:r>
            <a:r>
              <a:rPr lang="de-DE" b="0" dirty="0"/>
              <a:t/>
            </a:r>
            <a:br>
              <a:rPr lang="de-DE" b="0" dirty="0"/>
            </a:br>
            <a:endParaRPr lang="de-DE" b="0" dirty="0"/>
          </a:p>
        </p:txBody>
      </p:sp>
      <p:sp>
        <p:nvSpPr>
          <p:cNvPr id="3" name="Rechteck 2"/>
          <p:cNvSpPr/>
          <p:nvPr/>
        </p:nvSpPr>
        <p:spPr>
          <a:xfrm>
            <a:off x="2517260" y="1350976"/>
            <a:ext cx="9465190" cy="1477328"/>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smtClean="0"/>
              <a:t>After the Entity has been created we </a:t>
            </a:r>
            <a:r>
              <a:rPr lang="en-US" dirty="0"/>
              <a:t>can create an Agent that will be bound to this Entity</a:t>
            </a:r>
            <a:r>
              <a:rPr lang="en-US" dirty="0" smtClean="0"/>
              <a:t>. The Agent can be created on MindSphere UI with </a:t>
            </a:r>
            <a:r>
              <a:rPr lang="en-US" b="1" dirty="0" smtClean="0"/>
              <a:t>Asset Manager</a:t>
            </a:r>
          </a:p>
          <a:p>
            <a:endParaRPr lang="en-US" dirty="0"/>
          </a:p>
          <a:p>
            <a:r>
              <a:rPr lang="en-US" dirty="0"/>
              <a:t>MindSphere </a:t>
            </a:r>
            <a:r>
              <a:rPr lang="en-US" dirty="0" smtClean="0"/>
              <a:t>provides also </a:t>
            </a:r>
            <a:r>
              <a:rPr lang="en-US" b="1" dirty="0" smtClean="0">
                <a:solidFill>
                  <a:srgbClr val="505050"/>
                </a:solidFill>
                <a:latin typeface="Arial" panose="020B0604020202020204" pitchFamily="34" charset="0"/>
              </a:rPr>
              <a:t>"</a:t>
            </a:r>
            <a:r>
              <a:rPr lang="en-US" b="1" dirty="0" smtClean="0">
                <a:solidFill>
                  <a:srgbClr val="FF0000"/>
                </a:solidFill>
                <a:latin typeface="Arial" panose="020B0604020202020204" pitchFamily="34" charset="0"/>
              </a:rPr>
              <a:t>&lt;&lt;URL&gt;&gt;</a:t>
            </a:r>
            <a:r>
              <a:rPr lang="en-US" b="1" dirty="0" smtClean="0">
                <a:solidFill>
                  <a:srgbClr val="505050"/>
                </a:solidFill>
                <a:latin typeface="Arial" panose="020B0604020202020204" pitchFamily="34" charset="0"/>
              </a:rPr>
              <a:t>/</a:t>
            </a:r>
            <a:r>
              <a:rPr lang="en-US" b="1" dirty="0" err="1" smtClean="0">
                <a:solidFill>
                  <a:srgbClr val="505050"/>
                </a:solidFill>
                <a:latin typeface="Arial" panose="020B0604020202020204" pitchFamily="34" charset="0"/>
              </a:rPr>
              <a:t>api</a:t>
            </a:r>
            <a:r>
              <a:rPr lang="en-US" b="1" dirty="0" smtClean="0">
                <a:solidFill>
                  <a:srgbClr val="505050"/>
                </a:solidFill>
                <a:latin typeface="Arial" panose="020B0604020202020204" pitchFamily="34" charset="0"/>
              </a:rPr>
              <a:t>/</a:t>
            </a:r>
            <a:r>
              <a:rPr lang="en-US" b="1" dirty="0" err="1" smtClean="0">
                <a:solidFill>
                  <a:srgbClr val="505050"/>
                </a:solidFill>
                <a:latin typeface="Arial" panose="020B0604020202020204" pitchFamily="34" charset="0"/>
              </a:rPr>
              <a:t>agentmanagement</a:t>
            </a:r>
            <a:r>
              <a:rPr lang="en-US" b="1" dirty="0" smtClean="0">
                <a:solidFill>
                  <a:srgbClr val="505050"/>
                </a:solidFill>
                <a:latin typeface="Arial" panose="020B0604020202020204" pitchFamily="34" charset="0"/>
              </a:rPr>
              <a:t>/v3/agents" </a:t>
            </a:r>
            <a:r>
              <a:rPr lang="en-US" dirty="0" smtClean="0"/>
              <a:t>endpoint </a:t>
            </a:r>
            <a:r>
              <a:rPr lang="en-US" dirty="0"/>
              <a:t>to provision an Agent below is a sample </a:t>
            </a:r>
            <a:r>
              <a:rPr lang="en-US" dirty="0" smtClean="0"/>
              <a:t>request:</a:t>
            </a:r>
          </a:p>
        </p:txBody>
      </p:sp>
      <p:sp>
        <p:nvSpPr>
          <p:cNvPr id="7" name="Pentagon 6"/>
          <p:cNvSpPr/>
          <p:nvPr/>
        </p:nvSpPr>
        <p:spPr bwMode="auto">
          <a:xfrm>
            <a:off x="510974" y="1350977"/>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Provisioning</a:t>
            </a:r>
            <a:r>
              <a:rPr lang="de-DE" sz="1600" b="1" dirty="0">
                <a:solidFill>
                  <a:schemeClr val="bg1"/>
                </a:solidFill>
                <a:ea typeface="Arial Unicode MS" panose="020B0604020202020204" pitchFamily="34" charset="-128"/>
                <a:cs typeface="Arial Unicode MS" panose="020B0604020202020204" pitchFamily="34" charset="-128"/>
              </a:rPr>
              <a:t> an Agent</a:t>
            </a:r>
          </a:p>
        </p:txBody>
      </p:sp>
      <p:sp>
        <p:nvSpPr>
          <p:cNvPr id="8" name="Rectangle 7"/>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Onboarding</a:t>
            </a:r>
            <a:r>
              <a:rPr lang="de-DE" sz="1600" dirty="0">
                <a:ea typeface="Arial Unicode MS" panose="020B0604020202020204" pitchFamily="34" charset="-128"/>
                <a:cs typeface="Arial Unicode MS" panose="020B0604020202020204" pitchFamily="34" charset="-128"/>
              </a:rPr>
              <a:t> </a:t>
            </a:r>
            <a:r>
              <a:rPr lang="de-DE" sz="1600" dirty="0" smtClean="0">
                <a:ea typeface="Arial Unicode MS" panose="020B0604020202020204" pitchFamily="34" charset="-128"/>
                <a:cs typeface="Arial Unicode MS" panose="020B0604020202020204" pitchFamily="34" charset="-128"/>
              </a:rPr>
              <a:t>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600" dirty="0" smtClean="0">
                <a:ea typeface="Arial Unicode MS" panose="020B0604020202020204" pitchFamily="34" charset="-128"/>
                <a:cs typeface="Arial Unicode MS" panose="020B0604020202020204" pitchFamily="34" charset="-128"/>
              </a:rPr>
              <a:t>Create Data </a:t>
            </a:r>
            <a:r>
              <a:rPr lang="en-US" sz="1600" dirty="0">
                <a:ea typeface="Arial Unicode MS" panose="020B0604020202020204" pitchFamily="34" charset="-128"/>
                <a:cs typeface="Arial Unicode MS" panose="020B0604020202020204" pitchFamily="34" charset="-128"/>
              </a:rPr>
              <a:t>Point Mapping</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smtClean="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smtClean="0">
                <a:ea typeface="Arial Unicode MS" panose="020B0604020202020204" pitchFamily="34" charset="-128"/>
                <a:cs typeface="Arial Unicode MS" panose="020B0604020202020204" pitchFamily="34" charset="-128"/>
              </a:rPr>
              <a:t>Acquiring</a:t>
            </a:r>
            <a:r>
              <a:rPr lang="de-DE" sz="1600" dirty="0" smtClean="0">
                <a:ea typeface="Arial Unicode MS" panose="020B0604020202020204" pitchFamily="34" charset="-128"/>
                <a:cs typeface="Arial Unicode MS" panose="020B0604020202020204" pitchFamily="34" charset="-128"/>
              </a:rPr>
              <a:t> Access Token</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1336" y="4076644"/>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Get</a:t>
            </a:r>
            <a:r>
              <a:rPr lang="de-DE" sz="1600" dirty="0">
                <a:ea typeface="Arial Unicode MS" panose="020B0604020202020204" pitchFamily="34" charset="-128"/>
                <a:cs typeface="Arial Unicode MS" panose="020B0604020202020204" pitchFamily="34" charset="-128"/>
              </a:rPr>
              <a:t> 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4" name="Down Arrow 13"/>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9" name="Rectangle 18"/>
          <p:cNvSpPr/>
          <p:nvPr/>
        </p:nvSpPr>
        <p:spPr>
          <a:xfrm>
            <a:off x="2378095" y="3272020"/>
            <a:ext cx="9465190" cy="2308324"/>
          </a:xfrm>
          <a:prstGeom prst="rect">
            <a:avLst/>
          </a:prstGeom>
          <a:ln w="12700">
            <a:solidFill>
              <a:schemeClr val="tx1"/>
            </a:solidFill>
            <a:prstDash val="dash"/>
          </a:ln>
        </p:spPr>
        <p:txBody>
          <a:bodyPr wrap="square">
            <a:spAutoFit/>
          </a:bodyPr>
          <a:lstStyle/>
          <a:p>
            <a:pPr>
              <a:spcAft>
                <a:spcPts val="0"/>
              </a:spcAft>
            </a:pPr>
            <a:r>
              <a:rPr lang="de-DE"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POST </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HTTP</a:t>
            </a:r>
            <a:r>
              <a:rPr lang="de-DE"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entityId</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3b27818ea09a46b48c7eb3fbd878349f</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Nanobox</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 Agent</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securityProfile</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SHARED_SECRET</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732559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de-DE" b="0" dirty="0" smtClean="0"/>
              <a:t>Demonstration</a:t>
            </a:r>
            <a:endParaRPr lang="en-US" b="0" dirty="0"/>
          </a:p>
        </p:txBody>
      </p:sp>
      <p:pic>
        <p:nvPicPr>
          <p:cNvPr id="4098" name="Picture 2" descr="Image result for d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580" y="2992915"/>
            <a:ext cx="4561391" cy="228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281"/>
          <p:cNvSpPr>
            <a:spLocks/>
          </p:cNvSpPr>
          <p:nvPr/>
        </p:nvSpPr>
        <p:spPr bwMode="gray">
          <a:xfrm>
            <a:off x="2651057" y="1384799"/>
            <a:ext cx="8237828"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Create Asset and Asset Type with </a:t>
            </a:r>
            <a:r>
              <a:rPr lang="en-US" sz="1399" b="1" dirty="0" err="1" smtClean="0">
                <a:solidFill>
                  <a:schemeClr val="bg1"/>
                </a:solidFill>
              </a:rPr>
              <a:t>MindSphere</a:t>
            </a:r>
            <a:r>
              <a:rPr lang="en-US" sz="1399" b="1" dirty="0" smtClean="0">
                <a:solidFill>
                  <a:schemeClr val="bg1"/>
                </a:solidFill>
              </a:rPr>
              <a:t> Asset Manager</a:t>
            </a:r>
          </a:p>
        </p:txBody>
      </p:sp>
      <p:sp>
        <p:nvSpPr>
          <p:cNvPr id="7" name="Rechteck 281"/>
          <p:cNvSpPr>
            <a:spLocks/>
          </p:cNvSpPr>
          <p:nvPr/>
        </p:nvSpPr>
        <p:spPr bwMode="gray">
          <a:xfrm>
            <a:off x="2651057" y="2081114"/>
            <a:ext cx="8237828" cy="59390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Create Asset and Asset </a:t>
            </a:r>
            <a:r>
              <a:rPr lang="en-US" sz="1399" b="1" dirty="0" smtClean="0">
                <a:solidFill>
                  <a:schemeClr val="bg1"/>
                </a:solidFill>
              </a:rPr>
              <a:t>Type with API through Postman</a:t>
            </a:r>
          </a:p>
        </p:txBody>
      </p:sp>
      <p:sp>
        <p:nvSpPr>
          <p:cNvPr id="8" name="Pentagon 7"/>
          <p:cNvSpPr/>
          <p:nvPr/>
        </p:nvSpPr>
        <p:spPr bwMode="auto">
          <a:xfrm>
            <a:off x="510974" y="1350977"/>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Provisioning</a:t>
            </a:r>
            <a:r>
              <a:rPr lang="de-DE" sz="1600" b="1" dirty="0">
                <a:solidFill>
                  <a:schemeClr val="bg1"/>
                </a:solidFill>
                <a:ea typeface="Arial Unicode MS" panose="020B0604020202020204" pitchFamily="34" charset="-128"/>
                <a:cs typeface="Arial Unicode MS" panose="020B0604020202020204" pitchFamily="34" charset="-128"/>
              </a:rPr>
              <a:t> an Agent</a:t>
            </a:r>
          </a:p>
        </p:txBody>
      </p:sp>
      <p:sp>
        <p:nvSpPr>
          <p:cNvPr id="9" name="Rectangle 8"/>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Onboarding</a:t>
            </a:r>
            <a:r>
              <a:rPr lang="de-DE" sz="1600" dirty="0">
                <a:ea typeface="Arial Unicode MS" panose="020B0604020202020204" pitchFamily="34" charset="-128"/>
                <a:cs typeface="Arial Unicode MS" panose="020B0604020202020204" pitchFamily="34" charset="-128"/>
              </a:rPr>
              <a:t> </a:t>
            </a:r>
            <a:r>
              <a:rPr lang="de-DE" sz="1600" dirty="0" smtClean="0">
                <a:ea typeface="Arial Unicode MS" panose="020B0604020202020204" pitchFamily="34" charset="-128"/>
                <a:cs typeface="Arial Unicode MS" panose="020B0604020202020204" pitchFamily="34" charset="-128"/>
              </a:rPr>
              <a:t>Agent</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600" dirty="0" smtClean="0">
                <a:ea typeface="Arial Unicode MS" panose="020B0604020202020204" pitchFamily="34" charset="-128"/>
                <a:cs typeface="Arial Unicode MS" panose="020B0604020202020204" pitchFamily="34" charset="-128"/>
              </a:rPr>
              <a:t>Create Data </a:t>
            </a:r>
            <a:r>
              <a:rPr lang="en-US" sz="1600" dirty="0">
                <a:ea typeface="Arial Unicode MS" panose="020B0604020202020204" pitchFamily="34" charset="-128"/>
                <a:cs typeface="Arial Unicode MS" panose="020B0604020202020204" pitchFamily="34" charset="-128"/>
              </a:rPr>
              <a:t>Point Mapping</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smtClean="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smtClean="0">
                <a:ea typeface="Arial Unicode MS" panose="020B0604020202020204" pitchFamily="34" charset="-128"/>
                <a:cs typeface="Arial Unicode MS" panose="020B0604020202020204" pitchFamily="34" charset="-128"/>
              </a:rPr>
              <a:t>Acquiring</a:t>
            </a:r>
            <a:r>
              <a:rPr lang="de-DE" sz="1600" dirty="0" smtClean="0">
                <a:ea typeface="Arial Unicode MS" panose="020B0604020202020204" pitchFamily="34" charset="-128"/>
                <a:cs typeface="Arial Unicode MS" panose="020B0604020202020204" pitchFamily="34" charset="-128"/>
              </a:rPr>
              <a:t> Access Token</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51336" y="4076644"/>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Get</a:t>
            </a:r>
            <a:r>
              <a:rPr lang="de-DE" sz="1600" dirty="0">
                <a:ea typeface="Arial Unicode MS" panose="020B0604020202020204" pitchFamily="34" charset="-128"/>
                <a:cs typeface="Arial Unicode MS" panose="020B0604020202020204" pitchFamily="34" charset="-128"/>
              </a:rPr>
              <a:t> 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5" name="Down Arrow 14"/>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6626961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eck 22"/>
          <p:cNvSpPr/>
          <p:nvPr/>
        </p:nvSpPr>
        <p:spPr bwMode="auto">
          <a:xfrm>
            <a:off x="4953536" y="1462933"/>
            <a:ext cx="1838091" cy="947952"/>
          </a:xfrm>
          <a:prstGeom prst="rect">
            <a:avLst/>
          </a:prstGeom>
          <a:extLst/>
        </p:spPr>
        <p:txBody>
          <a:bodyPr wrap="square" lIns="0" tIns="0" rIns="0" bIns="0">
            <a:spAutoFit/>
          </a:bodyPr>
          <a:lstStyle/>
          <a:p>
            <a:pPr algn="ctr" fontAlgn="base">
              <a:lnSpc>
                <a:spcPct val="110000"/>
              </a:lnSpc>
              <a:spcBef>
                <a:spcPct val="50000"/>
              </a:spcBef>
              <a:spcAft>
                <a:spcPct val="0"/>
              </a:spcAft>
            </a:pPr>
            <a:r>
              <a:rPr lang="en-US" sz="1600" dirty="0">
                <a:solidFill>
                  <a:srgbClr val="00646E"/>
                </a:solidFill>
                <a:latin typeface="Arial" pitchFamily="34" charset="0"/>
                <a:ea typeface="ＭＳ Ｐゴシック" charset="-128"/>
              </a:rPr>
              <a:t>Software </a:t>
            </a:r>
            <a:r>
              <a:rPr lang="en-US" sz="1600" dirty="0" smtClean="0">
                <a:solidFill>
                  <a:srgbClr val="00646E"/>
                </a:solidFill>
                <a:latin typeface="Arial" pitchFamily="34" charset="0"/>
                <a:ea typeface="ＭＳ Ｐゴシック" charset="-128"/>
              </a:rPr>
              <a:t/>
            </a:r>
            <a:br>
              <a:rPr lang="en-US" sz="1600" dirty="0" smtClean="0">
                <a:solidFill>
                  <a:srgbClr val="00646E"/>
                </a:solidFill>
                <a:latin typeface="Arial" pitchFamily="34" charset="0"/>
                <a:ea typeface="ＭＳ Ｐゴシック" charset="-128"/>
              </a:rPr>
            </a:br>
            <a:r>
              <a:rPr lang="en-US" sz="1600" dirty="0" smtClean="0">
                <a:solidFill>
                  <a:srgbClr val="00646E"/>
                </a:solidFill>
                <a:latin typeface="Arial" pitchFamily="34" charset="0"/>
                <a:ea typeface="ＭＳ Ｐゴシック" charset="-128"/>
              </a:rPr>
              <a:t>as </a:t>
            </a:r>
            <a:r>
              <a:rPr lang="en-US" sz="1600" dirty="0">
                <a:solidFill>
                  <a:srgbClr val="00646E"/>
                </a:solidFill>
                <a:latin typeface="Arial" pitchFamily="34" charset="0"/>
                <a:ea typeface="ＭＳ Ｐゴシック" charset="-128"/>
              </a:rPr>
              <a:t>a Service: </a:t>
            </a:r>
            <a:r>
              <a:rPr lang="en-US" sz="1600" dirty="0" smtClean="0">
                <a:solidFill>
                  <a:srgbClr val="00646E"/>
                </a:solidFill>
                <a:latin typeface="Arial" pitchFamily="34" charset="0"/>
                <a:ea typeface="ＭＳ Ｐゴシック" charset="-128"/>
              </a:rPr>
              <a:t/>
            </a:r>
            <a:br>
              <a:rPr lang="en-US" sz="1600" dirty="0" smtClean="0">
                <a:solidFill>
                  <a:srgbClr val="00646E"/>
                </a:solidFill>
                <a:latin typeface="Arial" pitchFamily="34" charset="0"/>
                <a:ea typeface="ＭＳ Ｐゴシック" charset="-128"/>
              </a:rPr>
            </a:br>
            <a:r>
              <a:rPr lang="en-US" sz="2400" b="1" dirty="0" smtClean="0">
                <a:solidFill>
                  <a:srgbClr val="00646E"/>
                </a:solidFill>
                <a:latin typeface="Arial" pitchFamily="34" charset="0"/>
                <a:ea typeface="ＭＳ Ｐゴシック" charset="-128"/>
              </a:rPr>
              <a:t>SaaS</a:t>
            </a:r>
            <a:endParaRPr lang="en-US" sz="1600" b="1" dirty="0">
              <a:solidFill>
                <a:srgbClr val="00646E"/>
              </a:solidFill>
              <a:latin typeface="Arial" pitchFamily="34" charset="0"/>
              <a:ea typeface="ＭＳ Ｐゴシック" charset="-128"/>
            </a:endParaRPr>
          </a:p>
        </p:txBody>
      </p:sp>
      <p:sp>
        <p:nvSpPr>
          <p:cNvPr id="33" name="Rechteck 22"/>
          <p:cNvSpPr/>
          <p:nvPr/>
        </p:nvSpPr>
        <p:spPr bwMode="auto">
          <a:xfrm>
            <a:off x="3539766" y="1462933"/>
            <a:ext cx="1838091" cy="947952"/>
          </a:xfrm>
          <a:prstGeom prst="rect">
            <a:avLst/>
          </a:prstGeom>
          <a:extLst/>
        </p:spPr>
        <p:txBody>
          <a:bodyPr wrap="square" lIns="0" tIns="0" rIns="0" bIns="0">
            <a:spAutoFit/>
          </a:bodyPr>
          <a:lstStyle/>
          <a:p>
            <a:pPr algn="ctr" fontAlgn="base">
              <a:lnSpc>
                <a:spcPct val="110000"/>
              </a:lnSpc>
              <a:spcBef>
                <a:spcPct val="50000"/>
              </a:spcBef>
              <a:spcAft>
                <a:spcPct val="0"/>
              </a:spcAft>
            </a:pPr>
            <a:r>
              <a:rPr lang="en-US" sz="1600" dirty="0">
                <a:solidFill>
                  <a:srgbClr val="00646E"/>
                </a:solidFill>
                <a:latin typeface="Arial" pitchFamily="34" charset="0"/>
                <a:ea typeface="ＭＳ Ｐゴシック" charset="-128"/>
              </a:rPr>
              <a:t>Platform </a:t>
            </a:r>
            <a:r>
              <a:rPr lang="en-US" sz="1600" dirty="0" smtClean="0">
                <a:solidFill>
                  <a:srgbClr val="00646E"/>
                </a:solidFill>
                <a:latin typeface="Arial" pitchFamily="34" charset="0"/>
                <a:ea typeface="ＭＳ Ｐゴシック" charset="-128"/>
              </a:rPr>
              <a:t/>
            </a:r>
            <a:br>
              <a:rPr lang="en-US" sz="1600" dirty="0" smtClean="0">
                <a:solidFill>
                  <a:srgbClr val="00646E"/>
                </a:solidFill>
                <a:latin typeface="Arial" pitchFamily="34" charset="0"/>
                <a:ea typeface="ＭＳ Ｐゴシック" charset="-128"/>
              </a:rPr>
            </a:br>
            <a:r>
              <a:rPr lang="en-US" sz="1600" dirty="0" smtClean="0">
                <a:solidFill>
                  <a:srgbClr val="00646E"/>
                </a:solidFill>
                <a:latin typeface="Arial" pitchFamily="34" charset="0"/>
                <a:ea typeface="ＭＳ Ｐゴシック" charset="-128"/>
              </a:rPr>
              <a:t>as </a:t>
            </a:r>
            <a:r>
              <a:rPr lang="en-US" sz="1600" dirty="0">
                <a:solidFill>
                  <a:srgbClr val="00646E"/>
                </a:solidFill>
                <a:latin typeface="Arial" pitchFamily="34" charset="0"/>
                <a:ea typeface="ＭＳ Ｐゴシック" charset="-128"/>
              </a:rPr>
              <a:t>a Service: </a:t>
            </a:r>
            <a:r>
              <a:rPr lang="en-US" sz="2400" b="1" dirty="0">
                <a:solidFill>
                  <a:srgbClr val="00646E"/>
                </a:solidFill>
                <a:latin typeface="Arial" pitchFamily="34" charset="0"/>
                <a:ea typeface="ＭＳ Ｐゴシック" charset="-128"/>
              </a:rPr>
              <a:t>PaaS</a:t>
            </a:r>
            <a:endParaRPr lang="en-US" sz="1600" b="1" dirty="0">
              <a:solidFill>
                <a:srgbClr val="00646E"/>
              </a:solidFill>
              <a:latin typeface="Arial" pitchFamily="34" charset="0"/>
              <a:ea typeface="ＭＳ Ｐゴシック" charset="-128"/>
            </a:endParaRPr>
          </a:p>
        </p:txBody>
      </p:sp>
      <p:sp>
        <p:nvSpPr>
          <p:cNvPr id="34" name="Rechteck 22"/>
          <p:cNvSpPr/>
          <p:nvPr/>
        </p:nvSpPr>
        <p:spPr bwMode="auto">
          <a:xfrm>
            <a:off x="2033326" y="1462933"/>
            <a:ext cx="1963881" cy="947952"/>
          </a:xfrm>
          <a:prstGeom prst="rect">
            <a:avLst/>
          </a:prstGeom>
          <a:extLst/>
        </p:spPr>
        <p:txBody>
          <a:bodyPr wrap="square" lIns="0" tIns="0" rIns="0" bIns="0">
            <a:spAutoFit/>
          </a:bodyPr>
          <a:lstStyle/>
          <a:p>
            <a:pPr algn="ctr" fontAlgn="base">
              <a:lnSpc>
                <a:spcPct val="110000"/>
              </a:lnSpc>
              <a:spcBef>
                <a:spcPct val="50000"/>
              </a:spcBef>
              <a:spcAft>
                <a:spcPct val="0"/>
              </a:spcAft>
            </a:pPr>
            <a:r>
              <a:rPr lang="en-US" sz="1600" dirty="0">
                <a:solidFill>
                  <a:srgbClr val="00646E"/>
                </a:solidFill>
                <a:latin typeface="Arial" pitchFamily="34" charset="0"/>
                <a:ea typeface="ＭＳ Ｐゴシック" charset="-128"/>
              </a:rPr>
              <a:t>Infrastructure as a Service: </a:t>
            </a:r>
            <a:r>
              <a:rPr lang="en-US" sz="1600" dirty="0" smtClean="0">
                <a:solidFill>
                  <a:srgbClr val="00646E"/>
                </a:solidFill>
                <a:latin typeface="Arial" pitchFamily="34" charset="0"/>
                <a:ea typeface="ＭＳ Ｐゴシック" charset="-128"/>
              </a:rPr>
              <a:t/>
            </a:r>
            <a:br>
              <a:rPr lang="en-US" sz="1600" dirty="0" smtClean="0">
                <a:solidFill>
                  <a:srgbClr val="00646E"/>
                </a:solidFill>
                <a:latin typeface="Arial" pitchFamily="34" charset="0"/>
                <a:ea typeface="ＭＳ Ｐゴシック" charset="-128"/>
              </a:rPr>
            </a:br>
            <a:r>
              <a:rPr lang="en-US" sz="2400" b="1" dirty="0" err="1" smtClean="0">
                <a:solidFill>
                  <a:srgbClr val="00646E"/>
                </a:solidFill>
                <a:latin typeface="Arial" pitchFamily="34" charset="0"/>
                <a:ea typeface="ＭＳ Ｐゴシック" charset="-128"/>
              </a:rPr>
              <a:t>Iaas</a:t>
            </a:r>
            <a:endParaRPr lang="en-US" sz="1600" b="1" dirty="0">
              <a:solidFill>
                <a:srgbClr val="00646E"/>
              </a:solidFill>
              <a:latin typeface="Arial" pitchFamily="34" charset="0"/>
              <a:ea typeface="ＭＳ Ｐゴシック" charset="-128"/>
            </a:endParaRPr>
          </a:p>
        </p:txBody>
      </p:sp>
      <p:sp>
        <p:nvSpPr>
          <p:cNvPr id="19" name="Titel 4"/>
          <p:cNvSpPr>
            <a:spLocks noGrp="1"/>
          </p:cNvSpPr>
          <p:nvPr>
            <p:ph type="title"/>
          </p:nvPr>
        </p:nvSpPr>
        <p:spPr>
          <a:xfrm>
            <a:off x="0" y="0"/>
            <a:ext cx="12192000" cy="1440000"/>
          </a:xfrm>
        </p:spPr>
        <p:txBody>
          <a:bodyPr/>
          <a:lstStyle/>
          <a:p>
            <a:r>
              <a:rPr lang="en-US" dirty="0" smtClean="0">
                <a:latin typeface="+mn-lt"/>
              </a:rPr>
              <a:t>Service Models</a:t>
            </a:r>
            <a:endParaRPr lang="en-US" dirty="0">
              <a:latin typeface="+mn-lt"/>
            </a:endParaRPr>
          </a:p>
        </p:txBody>
      </p:sp>
      <p:sp>
        <p:nvSpPr>
          <p:cNvPr id="67" name="Rectangle 66"/>
          <p:cNvSpPr>
            <a:spLocks/>
          </p:cNvSpPr>
          <p:nvPr/>
        </p:nvSpPr>
        <p:spPr bwMode="auto">
          <a:xfrm>
            <a:off x="5468325" y="2461349"/>
            <a:ext cx="900226" cy="2105992"/>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68" name="Rectangle 67"/>
          <p:cNvSpPr>
            <a:spLocks/>
          </p:cNvSpPr>
          <p:nvPr/>
        </p:nvSpPr>
        <p:spPr bwMode="auto">
          <a:xfrm>
            <a:off x="4010219" y="2805104"/>
            <a:ext cx="900225" cy="1762239"/>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69" name="Rectangle 68"/>
          <p:cNvSpPr>
            <a:spLocks/>
          </p:cNvSpPr>
          <p:nvPr/>
        </p:nvSpPr>
        <p:spPr bwMode="auto">
          <a:xfrm>
            <a:off x="2552111" y="3492611"/>
            <a:ext cx="900225" cy="1074733"/>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0" name="Rectangle 29"/>
          <p:cNvSpPr>
            <a:spLocks/>
          </p:cNvSpPr>
          <p:nvPr/>
        </p:nvSpPr>
        <p:spPr bwMode="auto">
          <a:xfrm>
            <a:off x="2552111" y="2461352"/>
            <a:ext cx="900225" cy="1031259"/>
          </a:xfrm>
          <a:prstGeom prst="rect">
            <a:avLst/>
          </a:prstGeom>
          <a:solidFill>
            <a:srgbClr val="4BB9B9"/>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1" name="Rectangle 28"/>
          <p:cNvSpPr>
            <a:spLocks/>
          </p:cNvSpPr>
          <p:nvPr/>
        </p:nvSpPr>
        <p:spPr bwMode="auto">
          <a:xfrm>
            <a:off x="4010219" y="2461350"/>
            <a:ext cx="900225" cy="343752"/>
          </a:xfrm>
          <a:prstGeom prst="rect">
            <a:avLst/>
          </a:prstGeom>
          <a:solidFill>
            <a:srgbClr val="4BB9B9"/>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2" name="Rectangle 27"/>
          <p:cNvSpPr>
            <a:spLocks/>
          </p:cNvSpPr>
          <p:nvPr/>
        </p:nvSpPr>
        <p:spPr bwMode="auto">
          <a:xfrm>
            <a:off x="7309673" y="2805104"/>
            <a:ext cx="900226" cy="1762239"/>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3" name="TextBox 18"/>
          <p:cNvSpPr txBox="1">
            <a:spLocks/>
          </p:cNvSpPr>
          <p:nvPr/>
        </p:nvSpPr>
        <p:spPr>
          <a:xfrm>
            <a:off x="6762327" y="2016233"/>
            <a:ext cx="2142367" cy="406265"/>
          </a:xfrm>
          <a:prstGeom prst="rect">
            <a:avLst/>
          </a:prstGeom>
        </p:spPr>
        <p:txBody>
          <a:bodyPr wrap="square" lIns="0" tIns="0" rIns="0" bIns="0">
            <a:spAutoFit/>
          </a:bodyPr>
          <a:lstStyle>
            <a:defPPr>
              <a:defRPr lang="en-US"/>
            </a:defPPr>
            <a:lvl1pPr algn="ctr" fontAlgn="base">
              <a:lnSpc>
                <a:spcPct val="110000"/>
              </a:lnSpc>
              <a:spcBef>
                <a:spcPct val="50000"/>
              </a:spcBef>
              <a:spcAft>
                <a:spcPct val="0"/>
              </a:spcAft>
              <a:defRPr sz="1600" b="1">
                <a:solidFill>
                  <a:srgbClr val="00646E"/>
                </a:solidFill>
                <a:latin typeface="Arial" pitchFamily="34" charset="0"/>
                <a:ea typeface="ＭＳ Ｐゴシック" charset="-128"/>
              </a:defRPr>
            </a:lvl1pPr>
          </a:lstStyle>
          <a:p>
            <a:r>
              <a:rPr lang="en-US" sz="2400" dirty="0"/>
              <a:t>MindSphere</a:t>
            </a:r>
            <a:endParaRPr lang="en-US" dirty="0"/>
          </a:p>
        </p:txBody>
      </p:sp>
      <p:sp>
        <p:nvSpPr>
          <p:cNvPr id="74" name="Rectangle 28"/>
          <p:cNvSpPr>
            <a:spLocks/>
          </p:cNvSpPr>
          <p:nvPr/>
        </p:nvSpPr>
        <p:spPr bwMode="auto">
          <a:xfrm>
            <a:off x="7532348" y="2461350"/>
            <a:ext cx="677551" cy="343752"/>
          </a:xfrm>
          <a:prstGeom prst="rect">
            <a:avLst/>
          </a:prstGeom>
          <a:solidFill>
            <a:srgbClr val="4BB9B9"/>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5" name="Rectangle 27"/>
          <p:cNvSpPr>
            <a:spLocks/>
          </p:cNvSpPr>
          <p:nvPr/>
        </p:nvSpPr>
        <p:spPr bwMode="auto">
          <a:xfrm>
            <a:off x="7309674" y="2461350"/>
            <a:ext cx="222675" cy="343752"/>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6" name="Inhaltsplatzhalter 6"/>
          <p:cNvSpPr txBox="1">
            <a:spLocks/>
          </p:cNvSpPr>
          <p:nvPr/>
        </p:nvSpPr>
        <p:spPr>
          <a:xfrm>
            <a:off x="1821908" y="1142628"/>
            <a:ext cx="6410230" cy="5024173"/>
          </a:xfrm>
          <a:prstGeom prst="rect">
            <a:avLst/>
          </a:prstGeom>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endParaRPr lang="en-US" sz="1200" b="1" kern="0" dirty="0"/>
          </a:p>
        </p:txBody>
      </p:sp>
      <p:cxnSp>
        <p:nvCxnSpPr>
          <p:cNvPr id="77" name="Straight Connector 76"/>
          <p:cNvCxnSpPr/>
          <p:nvPr/>
        </p:nvCxnSpPr>
        <p:spPr bwMode="auto">
          <a:xfrm>
            <a:off x="2400213" y="2805103"/>
            <a:ext cx="6010483" cy="0"/>
          </a:xfrm>
          <a:prstGeom prst="line">
            <a:avLst/>
          </a:prstGeom>
          <a:solidFill>
            <a:schemeClr val="tx2"/>
          </a:solidFill>
          <a:ln w="9525" cap="flat" cmpd="sng" algn="ctr">
            <a:solidFill>
              <a:srgbClr val="BECDD7"/>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8" name="TextBox 77"/>
          <p:cNvSpPr txBox="1">
            <a:spLocks/>
          </p:cNvSpPr>
          <p:nvPr/>
        </p:nvSpPr>
        <p:spPr>
          <a:xfrm>
            <a:off x="815948" y="4330294"/>
            <a:ext cx="984636"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HW</a:t>
            </a:r>
            <a:endParaRPr lang="en-US" sz="1093" kern="0" dirty="0">
              <a:solidFill>
                <a:srgbClr val="000000"/>
              </a:solidFill>
              <a:latin typeface="Arial"/>
            </a:endParaRPr>
          </a:p>
        </p:txBody>
      </p:sp>
      <p:sp>
        <p:nvSpPr>
          <p:cNvPr id="79" name="TextBox 78"/>
          <p:cNvSpPr txBox="1">
            <a:spLocks/>
          </p:cNvSpPr>
          <p:nvPr/>
        </p:nvSpPr>
        <p:spPr>
          <a:xfrm>
            <a:off x="815948" y="4019596"/>
            <a:ext cx="1398734"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Operating System</a:t>
            </a:r>
            <a:endParaRPr lang="en-US" sz="1093" kern="0" dirty="0">
              <a:solidFill>
                <a:srgbClr val="000000"/>
              </a:solidFill>
              <a:latin typeface="Arial"/>
            </a:endParaRPr>
          </a:p>
        </p:txBody>
      </p:sp>
      <p:sp>
        <p:nvSpPr>
          <p:cNvPr id="80" name="TextBox 79"/>
          <p:cNvSpPr txBox="1">
            <a:spLocks/>
          </p:cNvSpPr>
          <p:nvPr/>
        </p:nvSpPr>
        <p:spPr>
          <a:xfrm>
            <a:off x="815948" y="3636788"/>
            <a:ext cx="1398734"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Virtual machine</a:t>
            </a:r>
            <a:endParaRPr lang="en-US" sz="1093" kern="0" dirty="0">
              <a:solidFill>
                <a:srgbClr val="000000"/>
              </a:solidFill>
              <a:latin typeface="Arial"/>
            </a:endParaRPr>
          </a:p>
        </p:txBody>
      </p:sp>
      <p:sp>
        <p:nvSpPr>
          <p:cNvPr id="81" name="TextBox 80"/>
          <p:cNvSpPr txBox="1">
            <a:spLocks/>
          </p:cNvSpPr>
          <p:nvPr/>
        </p:nvSpPr>
        <p:spPr>
          <a:xfrm>
            <a:off x="815949" y="3081068"/>
            <a:ext cx="1065131"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Databases</a:t>
            </a:r>
            <a:endParaRPr lang="en-US" sz="1093" kern="0" dirty="0">
              <a:solidFill>
                <a:srgbClr val="000000"/>
              </a:solidFill>
              <a:latin typeface="Arial"/>
            </a:endParaRPr>
          </a:p>
        </p:txBody>
      </p:sp>
      <p:sp>
        <p:nvSpPr>
          <p:cNvPr id="82" name="TextBox 81"/>
          <p:cNvSpPr txBox="1">
            <a:spLocks/>
          </p:cNvSpPr>
          <p:nvPr/>
        </p:nvSpPr>
        <p:spPr>
          <a:xfrm>
            <a:off x="815948" y="3281705"/>
            <a:ext cx="984636"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Security</a:t>
            </a:r>
            <a:endParaRPr lang="en-US" sz="1093" kern="0" dirty="0">
              <a:solidFill>
                <a:srgbClr val="000000"/>
              </a:solidFill>
              <a:latin typeface="Arial"/>
            </a:endParaRPr>
          </a:p>
        </p:txBody>
      </p:sp>
      <p:sp>
        <p:nvSpPr>
          <p:cNvPr id="83" name="TextBox 82"/>
          <p:cNvSpPr txBox="1">
            <a:spLocks/>
          </p:cNvSpPr>
          <p:nvPr/>
        </p:nvSpPr>
        <p:spPr>
          <a:xfrm>
            <a:off x="815949" y="2584213"/>
            <a:ext cx="1467925"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Apps / Services</a:t>
            </a:r>
            <a:endParaRPr lang="en-US" sz="1093" kern="0" dirty="0">
              <a:solidFill>
                <a:srgbClr val="000000"/>
              </a:solidFill>
              <a:latin typeface="Arial"/>
            </a:endParaRPr>
          </a:p>
        </p:txBody>
      </p:sp>
      <p:cxnSp>
        <p:nvCxnSpPr>
          <p:cNvPr id="84" name="Straight Connector 83"/>
          <p:cNvCxnSpPr/>
          <p:nvPr/>
        </p:nvCxnSpPr>
        <p:spPr bwMode="auto">
          <a:xfrm>
            <a:off x="2400213" y="3492608"/>
            <a:ext cx="6010483" cy="0"/>
          </a:xfrm>
          <a:prstGeom prst="line">
            <a:avLst/>
          </a:prstGeom>
          <a:solidFill>
            <a:schemeClr val="tx2"/>
          </a:solidFill>
          <a:ln w="9525" cap="flat" cmpd="sng" algn="ctr">
            <a:solidFill>
              <a:srgbClr val="BECDD7"/>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Straight Connector 84"/>
          <p:cNvCxnSpPr/>
          <p:nvPr/>
        </p:nvCxnSpPr>
        <p:spPr bwMode="auto">
          <a:xfrm>
            <a:off x="2400213" y="4567340"/>
            <a:ext cx="6010483" cy="0"/>
          </a:xfrm>
          <a:prstGeom prst="line">
            <a:avLst/>
          </a:prstGeom>
          <a:solidFill>
            <a:schemeClr val="tx2"/>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6" name="TextBox 13"/>
          <p:cNvSpPr txBox="1">
            <a:spLocks/>
          </p:cNvSpPr>
          <p:nvPr/>
        </p:nvSpPr>
        <p:spPr>
          <a:xfrm>
            <a:off x="815948" y="2863129"/>
            <a:ext cx="984636"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Analytics</a:t>
            </a:r>
            <a:endParaRPr lang="en-US" sz="1093" kern="0" dirty="0">
              <a:solidFill>
                <a:srgbClr val="000000"/>
              </a:solidFill>
              <a:latin typeface="Arial"/>
            </a:endParaRPr>
          </a:p>
        </p:txBody>
      </p:sp>
      <p:cxnSp>
        <p:nvCxnSpPr>
          <p:cNvPr id="91" name="Straight Connector 26"/>
          <p:cNvCxnSpPr/>
          <p:nvPr/>
        </p:nvCxnSpPr>
        <p:spPr bwMode="auto">
          <a:xfrm flipV="1">
            <a:off x="6888597" y="2409967"/>
            <a:ext cx="0" cy="3204588"/>
          </a:xfrm>
          <a:prstGeom prst="line">
            <a:avLst/>
          </a:prstGeom>
          <a:solidFill>
            <a:schemeClr val="tx2"/>
          </a:solidFill>
          <a:ln w="9525" cap="flat" cmpd="sng" algn="ctr">
            <a:solidFill>
              <a:srgbClr val="BECDD7"/>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2" name="TextBox 18"/>
          <p:cNvSpPr txBox="1">
            <a:spLocks/>
          </p:cNvSpPr>
          <p:nvPr/>
        </p:nvSpPr>
        <p:spPr>
          <a:xfrm>
            <a:off x="7279846" y="5108926"/>
            <a:ext cx="929508" cy="504562"/>
          </a:xfrm>
          <a:prstGeom prst="rect">
            <a:avLst/>
          </a:prstGeom>
          <a:noFill/>
        </p:spPr>
        <p:txBody>
          <a:bodyPr vert="horz" wrap="square" lIns="0" tIns="0" rIns="0" bIns="0" rtlCol="0">
            <a:spAutoFit/>
          </a:bodyPr>
          <a:lstStyle/>
          <a:p>
            <a:pPr algn="ctr" defTabSz="714146">
              <a:spcBef>
                <a:spcPts val="234"/>
              </a:spcBef>
              <a:buClr>
                <a:srgbClr val="879BAA"/>
              </a:buClr>
            </a:pPr>
            <a:r>
              <a:rPr lang="en-US" sz="1093" b="1" kern="0" dirty="0">
                <a:solidFill>
                  <a:srgbClr val="000000"/>
                </a:solidFill>
                <a:latin typeface="Arial"/>
              </a:rPr>
              <a:t>Agent based device connectivity</a:t>
            </a:r>
          </a:p>
        </p:txBody>
      </p:sp>
      <p:sp>
        <p:nvSpPr>
          <p:cNvPr id="93" name="Rectangle 28"/>
          <p:cNvSpPr>
            <a:spLocks/>
          </p:cNvSpPr>
          <p:nvPr/>
        </p:nvSpPr>
        <p:spPr bwMode="auto">
          <a:xfrm>
            <a:off x="7309673" y="4899630"/>
            <a:ext cx="899681" cy="143448"/>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94" name="TextBox 18"/>
          <p:cNvSpPr txBox="1">
            <a:spLocks/>
          </p:cNvSpPr>
          <p:nvPr/>
        </p:nvSpPr>
        <p:spPr>
          <a:xfrm>
            <a:off x="7390039" y="4690524"/>
            <a:ext cx="738946" cy="144207"/>
          </a:xfrm>
          <a:prstGeom prst="rect">
            <a:avLst/>
          </a:prstGeom>
          <a:noFill/>
        </p:spPr>
        <p:txBody>
          <a:bodyPr vert="horz" wrap="square" lIns="0" tIns="0" rIns="0" bIns="0" rtlCol="0">
            <a:spAutoFit/>
          </a:bodyPr>
          <a:lstStyle/>
          <a:p>
            <a:pPr algn="ctr" defTabSz="714146">
              <a:spcBef>
                <a:spcPts val="234"/>
              </a:spcBef>
              <a:buClr>
                <a:srgbClr val="879BAA"/>
              </a:buClr>
            </a:pPr>
            <a:r>
              <a:rPr lang="en-US" sz="937" b="1" kern="0" dirty="0">
                <a:solidFill>
                  <a:srgbClr val="000000"/>
                </a:solidFill>
                <a:latin typeface="Arial"/>
              </a:rPr>
              <a:t>+</a:t>
            </a:r>
            <a:endParaRPr lang="en-US" sz="937" kern="0" dirty="0">
              <a:solidFill>
                <a:srgbClr val="000000"/>
              </a:solidFill>
              <a:latin typeface="Arial"/>
            </a:endParaRPr>
          </a:p>
        </p:txBody>
      </p:sp>
      <p:sp>
        <p:nvSpPr>
          <p:cNvPr id="102" name="Textfeld 13"/>
          <p:cNvSpPr txBox="1"/>
          <p:nvPr/>
        </p:nvSpPr>
        <p:spPr>
          <a:xfrm>
            <a:off x="9835034" y="2973261"/>
            <a:ext cx="1548000" cy="360000"/>
          </a:xfrm>
          <a:prstGeom prst="rect">
            <a:avLst/>
          </a:prstGeom>
          <a:solidFill>
            <a:srgbClr val="4BB9B9"/>
          </a:solidFill>
          <a:ln w="9525">
            <a:noFill/>
            <a:miter lim="800000"/>
            <a:headEnd/>
            <a:tailEnd/>
          </a:ln>
          <a:effectLst>
            <a:outerShdw blurRad="107950" dist="12700" dir="5400000" algn="ctr">
              <a:srgbClr val="000000"/>
            </a:outerShdw>
          </a:effectLst>
        </p:spPr>
        <p:txBody>
          <a:bodyPr wrap="square" lIns="108000" tIns="54000" rIns="108000" bIns="54000" numCol="1" spcCol="72000" rtlCol="0" anchor="ctr">
            <a:noAutofit/>
          </a:bodyPr>
          <a:lstStyle>
            <a:defPPr>
              <a:defRPr lang="de-DE"/>
            </a:defPPr>
            <a:lvl1pPr algn="ctr">
              <a:spcBef>
                <a:spcPct val="0"/>
              </a:spcBef>
              <a:buFont typeface="Wingdings" charset="0"/>
              <a:buNone/>
              <a:defRPr sz="1200" b="1">
                <a:solidFill>
                  <a:schemeClr val="bg1"/>
                </a:solidFill>
              </a:defRPr>
            </a:lvl1pPr>
          </a:lstStyle>
          <a:p>
            <a:r>
              <a:rPr lang="en-US" b="0" dirty="0"/>
              <a:t>User managed</a:t>
            </a:r>
          </a:p>
        </p:txBody>
      </p:sp>
      <p:sp>
        <p:nvSpPr>
          <p:cNvPr id="103" name="Textfeld 83"/>
          <p:cNvSpPr txBox="1"/>
          <p:nvPr/>
        </p:nvSpPr>
        <p:spPr>
          <a:xfrm>
            <a:off x="9847641" y="3436596"/>
            <a:ext cx="1548000" cy="360000"/>
          </a:xfrm>
          <a:prstGeom prst="rect">
            <a:avLst/>
          </a:prstGeom>
          <a:solidFill>
            <a:srgbClr val="00646E"/>
          </a:solidFill>
          <a:ln w="9525">
            <a:noFill/>
            <a:miter lim="800000"/>
            <a:headEnd/>
            <a:tailEnd/>
          </a:ln>
          <a:effectLst>
            <a:outerShdw blurRad="107950" dist="12700" dir="5400000" algn="ctr">
              <a:srgbClr val="000000"/>
            </a:outerShdw>
          </a:effectLst>
        </p:spPr>
        <p:txBody>
          <a:bodyPr wrap="square" lIns="108000" tIns="54000" rIns="108000" bIns="54000" numCol="1" spcCol="72000" rtlCol="0" anchor="ctr">
            <a:noAutofit/>
          </a:bodyPr>
          <a:lstStyle>
            <a:defPPr>
              <a:defRPr lang="de-DE"/>
            </a:defPPr>
            <a:lvl1pPr algn="ctr">
              <a:spcBef>
                <a:spcPct val="0"/>
              </a:spcBef>
              <a:buFont typeface="Wingdings" charset="0"/>
              <a:buNone/>
              <a:defRPr sz="1600" b="1">
                <a:solidFill>
                  <a:schemeClr val="bg1"/>
                </a:solidFill>
              </a:defRPr>
            </a:lvl1pPr>
          </a:lstStyle>
          <a:p>
            <a:r>
              <a:rPr lang="en-US" sz="1200" b="0" dirty="0"/>
              <a:t>Provider managed</a:t>
            </a:r>
          </a:p>
        </p:txBody>
      </p:sp>
    </p:spTree>
    <p:extLst>
      <p:ext uri="{BB962C8B-B14F-4D97-AF65-F5344CB8AC3E}">
        <p14:creationId xmlns:p14="http://schemas.microsoft.com/office/powerpoint/2010/main" val="181711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680905" y="3201251"/>
            <a:ext cx="5976664" cy="2232248"/>
            <a:chOff x="2353865" y="2508565"/>
            <a:chExt cx="5976664" cy="2232248"/>
          </a:xfrm>
          <a:solidFill>
            <a:srgbClr val="2387AA"/>
          </a:solidFill>
        </p:grpSpPr>
        <p:sp>
          <p:nvSpPr>
            <p:cNvPr id="40" name="Abgerundetes Rechteck 2"/>
            <p:cNvSpPr/>
            <p:nvPr/>
          </p:nvSpPr>
          <p:spPr bwMode="auto">
            <a:xfrm>
              <a:off x="2353865"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en-US" b="0" i="1" u="sng" dirty="0" smtClean="0"/>
              <a:t>Hands-On Exercise 2: Asset and Agent  </a:t>
            </a:r>
            <a:endParaRPr lang="en-US" b="0" i="1" u="sng" dirty="0"/>
          </a:p>
        </p:txBody>
      </p:sp>
      <p:sp>
        <p:nvSpPr>
          <p:cNvPr id="282" name="Rechteck 281"/>
          <p:cNvSpPr>
            <a:spLocks/>
          </p:cNvSpPr>
          <p:nvPr/>
        </p:nvSpPr>
        <p:spPr bwMode="gray">
          <a:xfrm>
            <a:off x="2680905" y="1384800"/>
            <a:ext cx="8207980"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Task 1: Create Asset and Asset Type with MindSphere Asset Manager</a:t>
            </a:r>
          </a:p>
        </p:txBody>
      </p:sp>
      <p:sp>
        <p:nvSpPr>
          <p:cNvPr id="9" name="Rechteck 281"/>
          <p:cNvSpPr>
            <a:spLocks/>
          </p:cNvSpPr>
          <p:nvPr/>
        </p:nvSpPr>
        <p:spPr bwMode="gray">
          <a:xfrm>
            <a:off x="2667417" y="2425697"/>
            <a:ext cx="8221468"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Task 3: Create Agent and associate the Agent with Asset</a:t>
            </a:r>
          </a:p>
        </p:txBody>
      </p:sp>
      <p:sp>
        <p:nvSpPr>
          <p:cNvPr id="10" name="Rechteck 281"/>
          <p:cNvSpPr>
            <a:spLocks/>
          </p:cNvSpPr>
          <p:nvPr/>
        </p:nvSpPr>
        <p:spPr bwMode="gray">
          <a:xfrm>
            <a:off x="2680905" y="1896829"/>
            <a:ext cx="8207980"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Task 2 (optional): Create Asset and Asset Type with API through Postman</a:t>
            </a:r>
          </a:p>
        </p:txBody>
      </p:sp>
      <p:sp>
        <p:nvSpPr>
          <p:cNvPr id="11" name="Pentagon 10"/>
          <p:cNvSpPr/>
          <p:nvPr/>
        </p:nvSpPr>
        <p:spPr bwMode="auto">
          <a:xfrm>
            <a:off x="510974" y="1350977"/>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Provisioning</a:t>
            </a:r>
            <a:r>
              <a:rPr lang="de-DE" sz="1600" b="1" dirty="0">
                <a:solidFill>
                  <a:schemeClr val="bg1"/>
                </a:solidFill>
                <a:ea typeface="Arial Unicode MS" panose="020B0604020202020204" pitchFamily="34" charset="-128"/>
                <a:cs typeface="Arial Unicode MS" panose="020B0604020202020204" pitchFamily="34" charset="-128"/>
              </a:rPr>
              <a:t> an Agent</a:t>
            </a:r>
          </a:p>
        </p:txBody>
      </p:sp>
      <p:sp>
        <p:nvSpPr>
          <p:cNvPr id="12" name="Rectangle 11"/>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Onboarding</a:t>
            </a:r>
            <a:r>
              <a:rPr lang="de-DE" sz="1600" dirty="0">
                <a:ea typeface="Arial Unicode MS" panose="020B0604020202020204" pitchFamily="34" charset="-128"/>
                <a:cs typeface="Arial Unicode MS" panose="020B0604020202020204" pitchFamily="34" charset="-128"/>
              </a:rPr>
              <a:t> </a:t>
            </a:r>
            <a:r>
              <a:rPr lang="de-DE" sz="1600" dirty="0" smtClean="0">
                <a:ea typeface="Arial Unicode MS" panose="020B0604020202020204" pitchFamily="34" charset="-128"/>
                <a:cs typeface="Arial Unicode MS" panose="020B0604020202020204" pitchFamily="34" charset="-128"/>
              </a:rPr>
              <a:t>Agent</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600" dirty="0" smtClean="0">
                <a:ea typeface="Arial Unicode MS" panose="020B0604020202020204" pitchFamily="34" charset="-128"/>
                <a:cs typeface="Arial Unicode MS" panose="020B0604020202020204" pitchFamily="34" charset="-128"/>
              </a:rPr>
              <a:t>Create Data </a:t>
            </a:r>
            <a:r>
              <a:rPr lang="en-US" sz="1600" dirty="0">
                <a:ea typeface="Arial Unicode MS" panose="020B0604020202020204" pitchFamily="34" charset="-128"/>
                <a:cs typeface="Arial Unicode MS" panose="020B0604020202020204" pitchFamily="34" charset="-128"/>
              </a:rPr>
              <a:t>Point Mapping</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smtClean="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smtClean="0">
                <a:ea typeface="Arial Unicode MS" panose="020B0604020202020204" pitchFamily="34" charset="-128"/>
                <a:cs typeface="Arial Unicode MS" panose="020B0604020202020204" pitchFamily="34" charset="-128"/>
              </a:rPr>
              <a:t>Acquiring</a:t>
            </a:r>
            <a:r>
              <a:rPr lang="de-DE" sz="1600" dirty="0" smtClean="0">
                <a:ea typeface="Arial Unicode MS" panose="020B0604020202020204" pitchFamily="34" charset="-128"/>
                <a:cs typeface="Arial Unicode MS" panose="020B0604020202020204" pitchFamily="34" charset="-128"/>
              </a:rPr>
              <a:t> Access Token</a:t>
            </a:r>
            <a:endParaRPr lang="de-DE" sz="1600" dirty="0">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4076644"/>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Get</a:t>
            </a:r>
            <a:r>
              <a:rPr lang="de-DE" sz="1600" dirty="0">
                <a:ea typeface="Arial Unicode MS" panose="020B0604020202020204" pitchFamily="34" charset="-128"/>
                <a:cs typeface="Arial Unicode MS" panose="020B0604020202020204" pitchFamily="34" charset="-128"/>
              </a:rPr>
              <a:t> 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8" name="Down Arrow 17"/>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435806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de-DE" b="0" i="1" u="sng" dirty="0" smtClean="0"/>
              <a:t>Hands-On </a:t>
            </a:r>
            <a:r>
              <a:rPr lang="de-DE" b="0" i="1" u="sng" dirty="0" err="1" smtClean="0"/>
              <a:t>Exercise</a:t>
            </a:r>
            <a:r>
              <a:rPr lang="de-DE" b="0" i="1" u="sng" dirty="0" smtClean="0"/>
              <a:t> 2:</a:t>
            </a:r>
            <a:r>
              <a:rPr lang="en-US" b="0" i="1" u="sng" dirty="0" smtClean="0"/>
              <a:t> </a:t>
            </a:r>
            <a:r>
              <a:rPr lang="en-US" b="0" i="1" u="sng" dirty="0"/>
              <a:t>Asset and Agent</a:t>
            </a:r>
          </a:p>
        </p:txBody>
      </p:sp>
      <p:sp>
        <p:nvSpPr>
          <p:cNvPr id="10" name="Inhaltsplatzhalter 2"/>
          <p:cNvSpPr txBox="1">
            <a:spLocks/>
          </p:cNvSpPr>
          <p:nvPr/>
        </p:nvSpPr>
        <p:spPr>
          <a:xfrm>
            <a:off x="480532" y="1819561"/>
            <a:ext cx="11527438" cy="3666839"/>
          </a:xfrm>
          <a:prstGeom prst="rect">
            <a:avLst/>
          </a:prstGeom>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00000"/>
              </a:lnSpc>
            </a:pPr>
            <a:r>
              <a:rPr lang="en-US" u="sng" dirty="0" smtClean="0">
                <a:solidFill>
                  <a:srgbClr val="00646E"/>
                </a:solidFill>
                <a:ea typeface="+mj-ea"/>
              </a:rPr>
              <a:t>Log into MindSphere Tenant</a:t>
            </a:r>
            <a:endParaRPr lang="en-US" b="1" u="sng" dirty="0">
              <a:solidFill>
                <a:srgbClr val="00646E"/>
              </a:solidFill>
              <a:ea typeface="+mj-ea"/>
            </a:endParaRPr>
          </a:p>
          <a:p>
            <a:pPr marL="285607" indent="-285607">
              <a:lnSpc>
                <a:spcPct val="100000"/>
              </a:lnSpc>
              <a:buFont typeface="Arial" pitchFamily="34" charset="0"/>
              <a:buChar char="•"/>
            </a:pPr>
            <a:r>
              <a:rPr lang="en-US" sz="1600" kern="0" dirty="0">
                <a:hlinkClick r:id="rId3"/>
              </a:rPr>
              <a:t>https</a:t>
            </a:r>
            <a:r>
              <a:rPr lang="en-US" sz="1600" kern="0" dirty="0" smtClean="0">
                <a:hlinkClick r:id="rId3"/>
              </a:rPr>
              <a:t>://academy2.eu1.mindsphere.io/</a:t>
            </a:r>
            <a:r>
              <a:rPr lang="en-US" sz="1600" kern="0" dirty="0" smtClean="0"/>
              <a:t> and open the Asset Manager</a:t>
            </a:r>
          </a:p>
          <a:p>
            <a:pPr>
              <a:lnSpc>
                <a:spcPct val="150000"/>
              </a:lnSpc>
            </a:pPr>
            <a:r>
              <a:rPr lang="en-US" u="sng" dirty="0" smtClean="0">
                <a:solidFill>
                  <a:srgbClr val="00646E"/>
                </a:solidFill>
                <a:ea typeface="+mj-ea"/>
              </a:rPr>
              <a:t>Create Aspect and Device Asset</a:t>
            </a:r>
            <a:endParaRPr lang="en-US" sz="1600" kern="0" dirty="0" smtClean="0"/>
          </a:p>
          <a:p>
            <a:pPr marL="285607" indent="-285607">
              <a:lnSpc>
                <a:spcPct val="100000"/>
              </a:lnSpc>
              <a:buFont typeface="Arial" pitchFamily="34" charset="0"/>
              <a:buChar char="•"/>
            </a:pPr>
            <a:r>
              <a:rPr lang="en-US" sz="1600" kern="0" dirty="0"/>
              <a:t>Click the tab </a:t>
            </a:r>
            <a:r>
              <a:rPr lang="en-US" sz="1600" b="1" kern="0" dirty="0" smtClean="0"/>
              <a:t>Aspect</a:t>
            </a:r>
            <a:r>
              <a:rPr lang="en-US" sz="1600" kern="0" dirty="0" smtClean="0"/>
              <a:t> and </a:t>
            </a:r>
            <a:r>
              <a:rPr lang="en-US" sz="1600" kern="0" dirty="0"/>
              <a:t>click the button </a:t>
            </a:r>
            <a:r>
              <a:rPr lang="en-US" sz="1600" b="1" kern="0" dirty="0"/>
              <a:t>New</a:t>
            </a:r>
            <a:r>
              <a:rPr lang="en-US" sz="1600" kern="0" dirty="0"/>
              <a:t>      to add new </a:t>
            </a:r>
            <a:r>
              <a:rPr lang="en-US" sz="1600" kern="0" dirty="0" smtClean="0"/>
              <a:t>aspect type.</a:t>
            </a:r>
            <a:r>
              <a:rPr lang="en-US" sz="1600" kern="0" dirty="0"/>
              <a:t>	</a:t>
            </a:r>
            <a:endParaRPr lang="en-US" sz="1600" kern="0" dirty="0" smtClean="0"/>
          </a:p>
          <a:p>
            <a:pPr marL="465048" lvl="1" indent="-285750">
              <a:lnSpc>
                <a:spcPct val="100000"/>
              </a:lnSpc>
              <a:buFont typeface="Symbol" panose="05050102010706020507" pitchFamily="18" charset="2"/>
              <a:buChar char="-"/>
            </a:pPr>
            <a:r>
              <a:rPr lang="en-US" sz="1600" kern="0" dirty="0">
                <a:latin typeface="Courier New" panose="02070309020205020404" pitchFamily="49" charset="0"/>
                <a:cs typeface="Courier New" panose="02070309020205020404" pitchFamily="49" charset="0"/>
              </a:rPr>
              <a:t>Name your Aspect with name Aspect_</a:t>
            </a:r>
            <a:r>
              <a:rPr lang="en-US" sz="1600" i="1" kern="0" dirty="0">
                <a:latin typeface="Courier New" panose="02070309020205020404" pitchFamily="49" charset="0"/>
                <a:cs typeface="Courier New" panose="02070309020205020404" pitchFamily="49" charset="0"/>
              </a:rPr>
              <a:t>&lt;your name&gt;</a:t>
            </a:r>
          </a:p>
          <a:p>
            <a:pPr marL="285607" indent="-285607">
              <a:lnSpc>
                <a:spcPct val="100000"/>
              </a:lnSpc>
              <a:buFont typeface="Arial" pitchFamily="34" charset="0"/>
              <a:buChar char="•"/>
            </a:pPr>
            <a:r>
              <a:rPr lang="en-US" sz="1600" kern="0" dirty="0" smtClean="0"/>
              <a:t>Creating Aspect containing variables with data type and unit. For example: 	</a:t>
            </a:r>
          </a:p>
          <a:p>
            <a:pPr marL="465048" lvl="1" indent="-285750">
              <a:lnSpc>
                <a:spcPct val="100000"/>
              </a:lnSpc>
              <a:buFont typeface="Symbol" panose="05050102010706020507" pitchFamily="18" charset="2"/>
              <a:buChar char="-"/>
            </a:pPr>
            <a:r>
              <a:rPr lang="en-US" sz="1600" b="1" kern="0" dirty="0" smtClean="0">
                <a:latin typeface="Courier New" panose="02070309020205020404" pitchFamily="49" charset="0"/>
                <a:cs typeface="Courier New" panose="02070309020205020404" pitchFamily="49" charset="0"/>
              </a:rPr>
              <a:t>Name</a:t>
            </a:r>
            <a:r>
              <a:rPr lang="en-US" sz="1600" kern="0" dirty="0" smtClean="0">
                <a:latin typeface="Courier New" panose="02070309020205020404" pitchFamily="49" charset="0"/>
                <a:cs typeface="Courier New" panose="02070309020205020404" pitchFamily="49" charset="0"/>
              </a:rPr>
              <a:t>: </a:t>
            </a:r>
            <a:r>
              <a:rPr lang="en-US" sz="1600" kern="0" dirty="0" err="1" smtClean="0">
                <a:latin typeface="Courier New" panose="02070309020205020404" pitchFamily="49" charset="0"/>
                <a:cs typeface="Courier New" panose="02070309020205020404" pitchFamily="49" charset="0"/>
              </a:rPr>
              <a:t>Poti</a:t>
            </a:r>
            <a:r>
              <a:rPr lang="en-US" sz="1600" kern="0" dirty="0" smtClean="0">
                <a:latin typeface="Courier New" panose="02070309020205020404" pitchFamily="49" charset="0"/>
                <a:cs typeface="Courier New" panose="02070309020205020404" pitchFamily="49" charset="0"/>
              </a:rPr>
              <a:t> 		</a:t>
            </a:r>
            <a:r>
              <a:rPr lang="en-US" sz="1600" b="1" kern="0" dirty="0" smtClean="0">
                <a:latin typeface="Courier New" panose="02070309020205020404" pitchFamily="49" charset="0"/>
                <a:cs typeface="Courier New" panose="02070309020205020404" pitchFamily="49" charset="0"/>
              </a:rPr>
              <a:t>Data type</a:t>
            </a:r>
            <a:r>
              <a:rPr lang="en-US" sz="1600" kern="0" dirty="0" smtClean="0">
                <a:latin typeface="Courier New" panose="02070309020205020404" pitchFamily="49" charset="0"/>
                <a:cs typeface="Courier New" panose="02070309020205020404" pitchFamily="49" charset="0"/>
              </a:rPr>
              <a:t>: Double 	</a:t>
            </a:r>
            <a:r>
              <a:rPr lang="en-US" sz="1600" b="1" kern="0" dirty="0" smtClean="0">
                <a:latin typeface="Courier New" panose="02070309020205020404" pitchFamily="49" charset="0"/>
                <a:cs typeface="Courier New" panose="02070309020205020404" pitchFamily="49" charset="0"/>
              </a:rPr>
              <a:t>Unit</a:t>
            </a:r>
            <a:r>
              <a:rPr lang="en-US" sz="1600" kern="0" dirty="0" smtClean="0">
                <a:latin typeface="Courier New" panose="02070309020205020404" pitchFamily="49" charset="0"/>
                <a:cs typeface="Courier New" panose="02070309020205020404" pitchFamily="49" charset="0"/>
              </a:rPr>
              <a:t>: V; </a:t>
            </a:r>
          </a:p>
          <a:p>
            <a:pPr marL="465048" lvl="1" indent="-285750">
              <a:lnSpc>
                <a:spcPct val="100000"/>
              </a:lnSpc>
              <a:buFont typeface="Symbol" panose="05050102010706020507" pitchFamily="18" charset="2"/>
              <a:buChar char="-"/>
            </a:pPr>
            <a:r>
              <a:rPr lang="en-US" sz="1600" b="1" kern="0" dirty="0">
                <a:latin typeface="Courier New" panose="02070309020205020404" pitchFamily="49" charset="0"/>
                <a:cs typeface="Courier New" panose="02070309020205020404" pitchFamily="49" charset="0"/>
              </a:rPr>
              <a:t>Name</a:t>
            </a:r>
            <a:r>
              <a:rPr lang="en-US" sz="1600" kern="0" dirty="0">
                <a:latin typeface="Courier New" panose="02070309020205020404" pitchFamily="49" charset="0"/>
                <a:cs typeface="Courier New" panose="02070309020205020404" pitchFamily="49" charset="0"/>
              </a:rPr>
              <a:t>: Temperature </a:t>
            </a:r>
            <a:r>
              <a:rPr lang="en-US" sz="1600" kern="0" dirty="0" smtClean="0">
                <a:latin typeface="Courier New" panose="02070309020205020404" pitchFamily="49" charset="0"/>
                <a:cs typeface="Courier New" panose="02070309020205020404" pitchFamily="49" charset="0"/>
              </a:rPr>
              <a:t>	</a:t>
            </a:r>
            <a:r>
              <a:rPr lang="en-US" sz="1600" b="1" kern="0" dirty="0" smtClean="0">
                <a:latin typeface="Courier New" panose="02070309020205020404" pitchFamily="49" charset="0"/>
                <a:cs typeface="Courier New" panose="02070309020205020404" pitchFamily="49" charset="0"/>
              </a:rPr>
              <a:t>Data </a:t>
            </a:r>
            <a:r>
              <a:rPr lang="en-US" sz="1600" b="1" kern="0" dirty="0">
                <a:latin typeface="Courier New" panose="02070309020205020404" pitchFamily="49" charset="0"/>
                <a:cs typeface="Courier New" panose="02070309020205020404" pitchFamily="49" charset="0"/>
              </a:rPr>
              <a:t>type</a:t>
            </a:r>
            <a:r>
              <a:rPr lang="en-US" sz="1600" kern="0" dirty="0">
                <a:latin typeface="Courier New" panose="02070309020205020404" pitchFamily="49" charset="0"/>
                <a:cs typeface="Courier New" panose="02070309020205020404" pitchFamily="49" charset="0"/>
              </a:rPr>
              <a:t>: Double </a:t>
            </a:r>
            <a:r>
              <a:rPr lang="en-US" sz="1600" kern="0" dirty="0" smtClean="0">
                <a:latin typeface="Courier New" panose="02070309020205020404" pitchFamily="49" charset="0"/>
                <a:cs typeface="Courier New" panose="02070309020205020404" pitchFamily="49" charset="0"/>
              </a:rPr>
              <a:t>	</a:t>
            </a:r>
            <a:r>
              <a:rPr lang="en-US" sz="1600" b="1" kern="0" dirty="0" smtClean="0">
                <a:latin typeface="Courier New" panose="02070309020205020404" pitchFamily="49" charset="0"/>
                <a:cs typeface="Courier New" panose="02070309020205020404" pitchFamily="49" charset="0"/>
              </a:rPr>
              <a:t>Unit</a:t>
            </a:r>
            <a:r>
              <a:rPr lang="en-US" sz="1600" kern="0" dirty="0" smtClean="0">
                <a:latin typeface="Courier New" panose="02070309020205020404" pitchFamily="49" charset="0"/>
                <a:cs typeface="Courier New" panose="02070309020205020404" pitchFamily="49" charset="0"/>
              </a:rPr>
              <a:t>: °C; </a:t>
            </a:r>
          </a:p>
          <a:p>
            <a:pPr marL="465048" lvl="1" indent="-285750">
              <a:lnSpc>
                <a:spcPct val="100000"/>
              </a:lnSpc>
              <a:buFont typeface="Symbol" panose="05050102010706020507" pitchFamily="18" charset="2"/>
              <a:buChar char="-"/>
            </a:pPr>
            <a:r>
              <a:rPr lang="en-US" sz="1600" b="1" kern="0" dirty="0">
                <a:latin typeface="Courier New" panose="02070309020205020404" pitchFamily="49" charset="0"/>
                <a:cs typeface="Courier New" panose="02070309020205020404" pitchFamily="49" charset="0"/>
              </a:rPr>
              <a:t>Name</a:t>
            </a:r>
            <a:r>
              <a:rPr lang="en-US" sz="1600" kern="0" dirty="0">
                <a:latin typeface="Courier New" panose="02070309020205020404" pitchFamily="49" charset="0"/>
                <a:cs typeface="Courier New" panose="02070309020205020404" pitchFamily="49" charset="0"/>
              </a:rPr>
              <a:t>: </a:t>
            </a:r>
            <a:r>
              <a:rPr lang="en-US" sz="1600" kern="0" dirty="0" err="1" smtClean="0">
                <a:latin typeface="Courier New" panose="02070309020205020404" pitchFamily="49" charset="0"/>
                <a:cs typeface="Courier New" panose="02070309020205020404" pitchFamily="49" charset="0"/>
              </a:rPr>
              <a:t>Ratotion</a:t>
            </a:r>
            <a:r>
              <a:rPr lang="en-US" sz="1600" kern="0" dirty="0" smtClean="0">
                <a:latin typeface="Courier New" panose="02070309020205020404" pitchFamily="49" charset="0"/>
                <a:cs typeface="Courier New" panose="02070309020205020404" pitchFamily="49" charset="0"/>
              </a:rPr>
              <a:t> 	</a:t>
            </a:r>
            <a:r>
              <a:rPr lang="en-US" sz="1600" b="1" kern="0" dirty="0" smtClean="0">
                <a:latin typeface="Courier New" panose="02070309020205020404" pitchFamily="49" charset="0"/>
                <a:cs typeface="Courier New" panose="02070309020205020404" pitchFamily="49" charset="0"/>
              </a:rPr>
              <a:t>Data </a:t>
            </a:r>
            <a:r>
              <a:rPr lang="en-US" sz="1600" b="1" kern="0" dirty="0">
                <a:latin typeface="Courier New" panose="02070309020205020404" pitchFamily="49" charset="0"/>
                <a:cs typeface="Courier New" panose="02070309020205020404" pitchFamily="49" charset="0"/>
              </a:rPr>
              <a:t>type</a:t>
            </a:r>
            <a:r>
              <a:rPr lang="en-US" sz="1600" kern="0" dirty="0">
                <a:latin typeface="Courier New" panose="02070309020205020404" pitchFamily="49" charset="0"/>
                <a:cs typeface="Courier New" panose="02070309020205020404" pitchFamily="49" charset="0"/>
              </a:rPr>
              <a:t>: Double </a:t>
            </a:r>
            <a:r>
              <a:rPr lang="en-US" sz="1600" kern="0" dirty="0" smtClean="0">
                <a:latin typeface="Courier New" panose="02070309020205020404" pitchFamily="49" charset="0"/>
                <a:cs typeface="Courier New" panose="02070309020205020404" pitchFamily="49" charset="0"/>
              </a:rPr>
              <a:t>	</a:t>
            </a:r>
            <a:r>
              <a:rPr lang="en-US" sz="1600" b="1" kern="0" dirty="0" smtClean="0">
                <a:latin typeface="Courier New" panose="02070309020205020404" pitchFamily="49" charset="0"/>
                <a:cs typeface="Courier New" panose="02070309020205020404" pitchFamily="49" charset="0"/>
              </a:rPr>
              <a:t>Unit</a:t>
            </a:r>
            <a:r>
              <a:rPr lang="en-US" sz="1600" kern="0" dirty="0" smtClean="0">
                <a:latin typeface="Courier New" panose="02070309020205020404" pitchFamily="49" charset="0"/>
                <a:cs typeface="Courier New" panose="02070309020205020404" pitchFamily="49" charset="0"/>
              </a:rPr>
              <a:t>: rpm; </a:t>
            </a:r>
          </a:p>
          <a:p>
            <a:pPr marL="285750" indent="-285750">
              <a:lnSpc>
                <a:spcPct val="100000"/>
              </a:lnSpc>
              <a:buFont typeface="Arial" panose="020B0604020202020204" pitchFamily="34" charset="0"/>
              <a:buChar char="•"/>
            </a:pPr>
            <a:r>
              <a:rPr lang="en-US" sz="1600" kern="0" dirty="0" smtClean="0"/>
              <a:t>Click the tab </a:t>
            </a:r>
            <a:r>
              <a:rPr lang="en-US" sz="1600" b="1" kern="0" dirty="0" smtClean="0"/>
              <a:t>Types</a:t>
            </a:r>
            <a:r>
              <a:rPr lang="en-US" sz="1600" kern="0" dirty="0" smtClean="0"/>
              <a:t> </a:t>
            </a:r>
            <a:r>
              <a:rPr lang="en-US" sz="1600" kern="0" dirty="0"/>
              <a:t>and </a:t>
            </a:r>
            <a:r>
              <a:rPr lang="en-US" sz="1600" kern="0" dirty="0" smtClean="0"/>
              <a:t>open the standard type </a:t>
            </a:r>
            <a:r>
              <a:rPr lang="en-US" sz="1600" b="1" kern="0" dirty="0" err="1" smtClean="0"/>
              <a:t>BasicDevice</a:t>
            </a:r>
            <a:r>
              <a:rPr lang="en-US" sz="1600" kern="0" dirty="0" smtClean="0"/>
              <a:t>. click </a:t>
            </a:r>
            <a:r>
              <a:rPr lang="en-US" sz="1600" kern="0" dirty="0"/>
              <a:t>the button </a:t>
            </a:r>
            <a:r>
              <a:rPr lang="en-US" sz="1600" b="1" kern="0" dirty="0"/>
              <a:t>New</a:t>
            </a:r>
            <a:r>
              <a:rPr lang="en-US" sz="1600" kern="0" dirty="0"/>
              <a:t>      to add new </a:t>
            </a:r>
            <a:r>
              <a:rPr lang="en-US" sz="1600" kern="0" dirty="0" smtClean="0"/>
              <a:t>asset type </a:t>
            </a:r>
            <a:r>
              <a:rPr lang="en-US" sz="1600" kern="0" dirty="0" smtClean="0">
                <a:latin typeface="Courier New" panose="02070309020205020404" pitchFamily="49" charset="0"/>
                <a:cs typeface="Courier New" panose="02070309020205020404" pitchFamily="49" charset="0"/>
              </a:rPr>
              <a:t>	</a:t>
            </a:r>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Enter the name </a:t>
            </a:r>
            <a:r>
              <a:rPr lang="en-US" sz="1600" kern="0" dirty="0">
                <a:latin typeface="Courier New" panose="02070309020205020404" pitchFamily="49" charset="0"/>
                <a:cs typeface="Courier New" panose="02070309020205020404" pitchFamily="49" charset="0"/>
              </a:rPr>
              <a:t>“</a:t>
            </a:r>
            <a:r>
              <a:rPr lang="en-US" sz="1600" kern="0" dirty="0" err="1">
                <a:latin typeface="Courier New" panose="02070309020205020404" pitchFamily="49" charset="0"/>
                <a:cs typeface="Courier New" panose="02070309020205020404" pitchFamily="49" charset="0"/>
              </a:rPr>
              <a:t>Device_Asset_Type</a:t>
            </a:r>
            <a:r>
              <a:rPr lang="en-US" sz="1600" kern="0" dirty="0">
                <a:latin typeface="Courier New" panose="02070309020205020404" pitchFamily="49" charset="0"/>
                <a:cs typeface="Courier New" panose="02070309020205020404" pitchFamily="49" charset="0"/>
              </a:rPr>
              <a:t>_</a:t>
            </a:r>
            <a:r>
              <a:rPr lang="en-US" sz="1600" i="1" kern="0" dirty="0">
                <a:latin typeface="Courier New" panose="02070309020205020404" pitchFamily="49" charset="0"/>
                <a:cs typeface="Courier New" panose="02070309020205020404" pitchFamily="49" charset="0"/>
              </a:rPr>
              <a:t>&lt;your name</a:t>
            </a:r>
            <a:r>
              <a:rPr lang="en-US" sz="1600" i="1" kern="0" dirty="0" smtClean="0">
                <a:latin typeface="Courier New" panose="02070309020205020404" pitchFamily="49" charset="0"/>
                <a:cs typeface="Courier New" panose="02070309020205020404" pitchFamily="49" charset="0"/>
              </a:rPr>
              <a:t>&gt;”</a:t>
            </a:r>
            <a:endParaRPr lang="en-US" sz="1600" kern="0" dirty="0" smtClean="0">
              <a:latin typeface="Courier New" panose="02070309020205020404" pitchFamily="49" charset="0"/>
              <a:cs typeface="Courier New" panose="02070309020205020404" pitchFamily="49" charset="0"/>
            </a:endParaRPr>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Select the </a:t>
            </a:r>
            <a:r>
              <a:rPr lang="en-US" sz="1600" kern="0" dirty="0">
                <a:latin typeface="Courier New" panose="02070309020205020404" pitchFamily="49" charset="0"/>
                <a:cs typeface="Courier New" panose="02070309020205020404" pitchFamily="49" charset="0"/>
              </a:rPr>
              <a:t>new Aspect </a:t>
            </a:r>
            <a:r>
              <a:rPr lang="en-US" sz="1600" kern="0" dirty="0" smtClean="0">
                <a:latin typeface="Courier New" panose="02070309020205020404" pitchFamily="49" charset="0"/>
                <a:cs typeface="Courier New" panose="02070309020205020404" pitchFamily="49" charset="0"/>
              </a:rPr>
              <a:t>created in the last step and click the Add button to associate the Aspect with your new Asset type.</a:t>
            </a:r>
          </a:p>
          <a:p>
            <a:pPr marL="285750" indent="-285750">
              <a:lnSpc>
                <a:spcPct val="100000"/>
              </a:lnSpc>
              <a:buFont typeface="Arial" panose="020B0604020202020204" pitchFamily="34" charset="0"/>
              <a:buChar char="•"/>
            </a:pPr>
            <a:r>
              <a:rPr lang="en-US" sz="1600" kern="0" dirty="0"/>
              <a:t>Go to the folder </a:t>
            </a:r>
            <a:r>
              <a:rPr lang="en-US" sz="1600" b="1" kern="0" dirty="0" smtClean="0"/>
              <a:t>01_MindConnect_API_Tokyo</a:t>
            </a:r>
            <a:r>
              <a:rPr lang="en-US" sz="1600" kern="0" dirty="0" smtClean="0"/>
              <a:t> </a:t>
            </a:r>
            <a:r>
              <a:rPr lang="en-US" sz="1600" kern="0" dirty="0"/>
              <a:t>and Create Asset Instance </a:t>
            </a:r>
            <a:endParaRPr lang="en-US" sz="1600" kern="0" dirty="0" smtClean="0"/>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Select the new asset type create in last step as asset type for your new asset.</a:t>
            </a:r>
            <a:endParaRPr lang="en-US" sz="1600" kern="0" dirty="0">
              <a:latin typeface="Courier New" panose="02070309020205020404" pitchFamily="49" charset="0"/>
              <a:cs typeface="Courier New" panose="02070309020205020404" pitchFamily="49" charset="0"/>
            </a:endParaRPr>
          </a:p>
          <a:p>
            <a:pPr marL="465048" lvl="1" indent="-285750">
              <a:lnSpc>
                <a:spcPct val="100000"/>
              </a:lnSpc>
              <a:buFont typeface="Symbol" panose="05050102010706020507" pitchFamily="18" charset="2"/>
              <a:buChar char="-"/>
            </a:pPr>
            <a:r>
              <a:rPr lang="en-US" sz="1600" kern="0" dirty="0">
                <a:latin typeface="Courier New" panose="02070309020205020404" pitchFamily="49" charset="0"/>
                <a:cs typeface="Courier New" panose="02070309020205020404" pitchFamily="49" charset="0"/>
              </a:rPr>
              <a:t>Enter the name “</a:t>
            </a:r>
            <a:r>
              <a:rPr lang="en-US" sz="1600" kern="0" dirty="0" err="1" smtClean="0">
                <a:latin typeface="Courier New" panose="02070309020205020404" pitchFamily="49" charset="0"/>
                <a:cs typeface="Courier New" panose="02070309020205020404" pitchFamily="49" charset="0"/>
              </a:rPr>
              <a:t>Device_Asset</a:t>
            </a:r>
            <a:r>
              <a:rPr lang="en-US" sz="1600" kern="0" dirty="0" smtClean="0">
                <a:latin typeface="Courier New" panose="02070309020205020404" pitchFamily="49" charset="0"/>
                <a:cs typeface="Courier New" panose="02070309020205020404" pitchFamily="49" charset="0"/>
              </a:rPr>
              <a:t>_</a:t>
            </a:r>
            <a:r>
              <a:rPr lang="en-US" sz="1600" i="1" kern="0" dirty="0" smtClean="0">
                <a:latin typeface="Courier New" panose="02070309020205020404" pitchFamily="49" charset="0"/>
                <a:cs typeface="Courier New" panose="02070309020205020404" pitchFamily="49" charset="0"/>
              </a:rPr>
              <a:t>&lt;</a:t>
            </a:r>
            <a:r>
              <a:rPr lang="en-US" sz="1600" i="1" kern="0" dirty="0">
                <a:latin typeface="Courier New" panose="02070309020205020404" pitchFamily="49" charset="0"/>
                <a:cs typeface="Courier New" panose="02070309020205020404" pitchFamily="49" charset="0"/>
              </a:rPr>
              <a:t>your name&gt;”</a:t>
            </a:r>
            <a:endParaRPr lang="en-US" sz="1600" kern="0" dirty="0">
              <a:latin typeface="Courier New" panose="02070309020205020404" pitchFamily="49" charset="0"/>
              <a:cs typeface="Courier New" panose="02070309020205020404" pitchFamily="49" charset="0"/>
            </a:endParaRPr>
          </a:p>
          <a:p>
            <a:pPr marL="285750" indent="-285750">
              <a:lnSpc>
                <a:spcPct val="100000"/>
              </a:lnSpc>
              <a:buFont typeface="Arial" panose="020B0604020202020204" pitchFamily="34" charset="0"/>
              <a:buChar char="•"/>
            </a:pPr>
            <a:endParaRPr lang="en-US" sz="1600" kern="0" dirty="0" smtClean="0"/>
          </a:p>
          <a:p>
            <a:pPr marL="285750" indent="-285750">
              <a:lnSpc>
                <a:spcPct val="100000"/>
              </a:lnSpc>
              <a:buFont typeface="Arial" panose="020B0604020202020204" pitchFamily="34" charset="0"/>
              <a:buChar char="•"/>
            </a:pPr>
            <a:endParaRPr lang="en-US" sz="1600" kern="0" dirty="0"/>
          </a:p>
          <a:p>
            <a:pPr>
              <a:lnSpc>
                <a:spcPct val="100000"/>
              </a:lnSpc>
            </a:pPr>
            <a:endParaRPr lang="en-US" sz="1600" kern="0" dirty="0"/>
          </a:p>
          <a:p>
            <a:pPr>
              <a:lnSpc>
                <a:spcPct val="150000"/>
              </a:lnSpc>
            </a:pPr>
            <a:r>
              <a:rPr lang="en-US" sz="1600" kern="0" dirty="0" smtClean="0"/>
              <a:t>	</a:t>
            </a:r>
            <a:endParaRPr lang="en-US" sz="1600" kern="0" dirty="0" smtClean="0">
              <a:latin typeface="Courier New" panose="02070309020205020404" pitchFamily="49" charset="0"/>
              <a:cs typeface="Courier New" panose="02070309020205020404" pitchFamily="49" charset="0"/>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4" name="Rechteck 281"/>
          <p:cNvSpPr>
            <a:spLocks/>
          </p:cNvSpPr>
          <p:nvPr/>
        </p:nvSpPr>
        <p:spPr bwMode="gray">
          <a:xfrm>
            <a:off x="480532" y="1319231"/>
            <a:ext cx="10116608" cy="412336"/>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smtClean="0">
                <a:solidFill>
                  <a:schemeClr val="bg1"/>
                </a:solidFill>
              </a:rPr>
              <a:t>Task 1: </a:t>
            </a:r>
            <a:r>
              <a:rPr lang="en-US" dirty="0" smtClean="0">
                <a:solidFill>
                  <a:schemeClr val="bg1"/>
                </a:solidFill>
              </a:rPr>
              <a:t>Launchpad and Asset Manager</a:t>
            </a:r>
            <a:endParaRPr lang="en-US" dirty="0">
              <a:solidFill>
                <a:schemeClr val="bg1"/>
              </a:solidFill>
            </a:endParaRPr>
          </a:p>
        </p:txBody>
      </p:sp>
      <p:pic>
        <p:nvPicPr>
          <p:cNvPr id="5" name="Picture 4"/>
          <p:cNvPicPr>
            <a:picLocks noChangeAspect="1"/>
          </p:cNvPicPr>
          <p:nvPr/>
        </p:nvPicPr>
        <p:blipFill>
          <a:blip r:embed="rId4"/>
          <a:stretch>
            <a:fillRect/>
          </a:stretch>
        </p:blipFill>
        <p:spPr>
          <a:xfrm>
            <a:off x="5067281" y="2824463"/>
            <a:ext cx="217996" cy="214590"/>
          </a:xfrm>
          <a:prstGeom prst="rect">
            <a:avLst/>
          </a:prstGeom>
        </p:spPr>
      </p:pic>
      <p:pic>
        <p:nvPicPr>
          <p:cNvPr id="6" name="Picture 5"/>
          <p:cNvPicPr>
            <a:picLocks noChangeAspect="1"/>
          </p:cNvPicPr>
          <p:nvPr/>
        </p:nvPicPr>
        <p:blipFill>
          <a:blip r:embed="rId4"/>
          <a:stretch>
            <a:fillRect/>
          </a:stretch>
        </p:blipFill>
        <p:spPr>
          <a:xfrm>
            <a:off x="8408849" y="4259616"/>
            <a:ext cx="217996" cy="214590"/>
          </a:xfrm>
          <a:prstGeom prst="rect">
            <a:avLst/>
          </a:prstGeom>
        </p:spPr>
      </p:pic>
    </p:spTree>
    <p:extLst>
      <p:ext uri="{BB962C8B-B14F-4D97-AF65-F5344CB8AC3E}">
        <p14:creationId xmlns:p14="http://schemas.microsoft.com/office/powerpoint/2010/main" val="35577290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2: </a:t>
            </a:r>
            <a:r>
              <a:rPr lang="en-US" b="0" i="1" u="sng" dirty="0"/>
              <a:t>Asset and Agent</a:t>
            </a:r>
          </a:p>
        </p:txBody>
      </p:sp>
      <p:sp>
        <p:nvSpPr>
          <p:cNvPr id="10" name="Inhaltsplatzhalter 2"/>
          <p:cNvSpPr txBox="1">
            <a:spLocks/>
          </p:cNvSpPr>
          <p:nvPr/>
        </p:nvSpPr>
        <p:spPr>
          <a:xfrm>
            <a:off x="480532" y="1785055"/>
            <a:ext cx="11711468" cy="5842543"/>
          </a:xfrm>
          <a:prstGeom prst="rect">
            <a:avLst/>
          </a:prstGeom>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00000"/>
              </a:lnSpc>
            </a:pPr>
            <a:r>
              <a:rPr lang="en-US" sz="1600" u="sng" dirty="0" smtClean="0">
                <a:solidFill>
                  <a:srgbClr val="00646E"/>
                </a:solidFill>
              </a:rPr>
              <a:t>Log into </a:t>
            </a:r>
            <a:r>
              <a:rPr lang="en-US" sz="1600" u="sng" dirty="0" err="1" smtClean="0">
                <a:solidFill>
                  <a:srgbClr val="00646E"/>
                </a:solidFill>
              </a:rPr>
              <a:t>MindSphere</a:t>
            </a:r>
            <a:r>
              <a:rPr lang="en-US" sz="1600" u="sng" dirty="0" smtClean="0">
                <a:solidFill>
                  <a:srgbClr val="00646E"/>
                </a:solidFill>
              </a:rPr>
              <a:t> training tenant and open the </a:t>
            </a:r>
            <a:r>
              <a:rPr lang="en-US" sz="1600" b="1" u="sng" dirty="0" smtClean="0">
                <a:solidFill>
                  <a:srgbClr val="00646E"/>
                </a:solidFill>
              </a:rPr>
              <a:t>Asset Manager</a:t>
            </a:r>
            <a:endParaRPr lang="en-US" sz="1600" b="1" u="sng" dirty="0">
              <a:solidFill>
                <a:srgbClr val="00646E"/>
              </a:solidFill>
            </a:endParaRPr>
          </a:p>
          <a:p>
            <a:pPr marL="285607" indent="-285607">
              <a:lnSpc>
                <a:spcPct val="100000"/>
              </a:lnSpc>
              <a:buFont typeface="Arial" pitchFamily="34" charset="0"/>
              <a:buChar char="•"/>
            </a:pPr>
            <a:r>
              <a:rPr lang="en-US" sz="1600" kern="0" dirty="0">
                <a:hlinkClick r:id="rId3"/>
              </a:rPr>
              <a:t>https://academy2.eu1.mindsphere.io</a:t>
            </a:r>
            <a:r>
              <a:rPr lang="en-US" sz="1600" kern="0" dirty="0"/>
              <a:t>  </a:t>
            </a:r>
            <a:r>
              <a:rPr lang="en-US" dirty="0">
                <a:solidFill>
                  <a:srgbClr val="00646E"/>
                </a:solidFill>
              </a:rPr>
              <a:t> </a:t>
            </a:r>
          </a:p>
          <a:p>
            <a:pPr>
              <a:lnSpc>
                <a:spcPct val="150000"/>
              </a:lnSpc>
            </a:pPr>
            <a:r>
              <a:rPr lang="en-US" sz="1600" u="sng" dirty="0">
                <a:solidFill>
                  <a:srgbClr val="00646E"/>
                </a:solidFill>
              </a:rPr>
              <a:t>Create Asset </a:t>
            </a:r>
            <a:r>
              <a:rPr lang="en-US" sz="1600" u="sng" dirty="0" smtClean="0">
                <a:solidFill>
                  <a:srgbClr val="00646E"/>
                </a:solidFill>
              </a:rPr>
              <a:t>Type and Asset</a:t>
            </a:r>
            <a:endParaRPr lang="en-US" sz="1600" u="sng" dirty="0">
              <a:solidFill>
                <a:srgbClr val="00646E"/>
              </a:solidFill>
            </a:endParaRPr>
          </a:p>
          <a:p>
            <a:pPr marL="285607" indent="-285607">
              <a:lnSpc>
                <a:spcPct val="100000"/>
              </a:lnSpc>
              <a:buFont typeface="Arial" pitchFamily="34" charset="0"/>
              <a:buChar char="•"/>
            </a:pPr>
            <a:r>
              <a:rPr lang="en-US" sz="1600" kern="0" dirty="0"/>
              <a:t>Click the tab </a:t>
            </a:r>
            <a:r>
              <a:rPr lang="en-US" sz="1600" b="1" kern="0" dirty="0"/>
              <a:t>Types</a:t>
            </a:r>
            <a:r>
              <a:rPr lang="en-US" sz="1600" kern="0" dirty="0"/>
              <a:t> and click the button </a:t>
            </a:r>
            <a:r>
              <a:rPr lang="en-US" sz="1600" b="1" kern="0" dirty="0"/>
              <a:t>New</a:t>
            </a:r>
            <a:r>
              <a:rPr lang="en-US" sz="1600" kern="0" dirty="0"/>
              <a:t> </a:t>
            </a:r>
            <a:r>
              <a:rPr lang="en-US" sz="1600" kern="0" dirty="0" smtClean="0"/>
              <a:t>     to </a:t>
            </a:r>
            <a:r>
              <a:rPr lang="en-US" sz="1600" kern="0" dirty="0"/>
              <a:t>add new asset type: 	</a:t>
            </a:r>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Select </a:t>
            </a:r>
            <a:r>
              <a:rPr lang="en-US" sz="1600" b="1" kern="0" dirty="0" err="1">
                <a:latin typeface="Courier New" panose="02070309020205020404" pitchFamily="49" charset="0"/>
                <a:cs typeface="Courier New" panose="02070309020205020404" pitchFamily="49" charset="0"/>
              </a:rPr>
              <a:t>core.basicagent</a:t>
            </a:r>
            <a:r>
              <a:rPr lang="en-US" sz="1600" kern="0" dirty="0">
                <a:latin typeface="Courier New" panose="02070309020205020404" pitchFamily="49" charset="0"/>
                <a:cs typeface="Courier New" panose="02070309020205020404" pitchFamily="49" charset="0"/>
              </a:rPr>
              <a:t> as the parent asset </a:t>
            </a:r>
            <a:r>
              <a:rPr lang="en-US" sz="1600" kern="0" dirty="0" smtClean="0">
                <a:latin typeface="Courier New" panose="02070309020205020404" pitchFamily="49" charset="0"/>
                <a:cs typeface="Courier New" panose="02070309020205020404" pitchFamily="49" charset="0"/>
              </a:rPr>
              <a:t>type</a:t>
            </a:r>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Enter the name “</a:t>
            </a:r>
            <a:r>
              <a:rPr lang="en-US" sz="1600" kern="0" dirty="0" err="1" smtClean="0">
                <a:latin typeface="Courier New" panose="02070309020205020404" pitchFamily="49" charset="0"/>
                <a:cs typeface="Courier New" panose="02070309020205020404" pitchFamily="49" charset="0"/>
              </a:rPr>
              <a:t>Agent_Asset_Type</a:t>
            </a:r>
            <a:r>
              <a:rPr lang="en-US" sz="1600" i="1" kern="0" dirty="0" smtClean="0">
                <a:latin typeface="Courier New" panose="02070309020205020404" pitchFamily="49" charset="0"/>
                <a:cs typeface="Courier New" panose="02070309020205020404" pitchFamily="49" charset="0"/>
              </a:rPr>
              <a:t>_&lt;</a:t>
            </a:r>
            <a:r>
              <a:rPr lang="en-US" sz="1600" i="1" kern="0" dirty="0">
                <a:latin typeface="Courier New" panose="02070309020205020404" pitchFamily="49" charset="0"/>
                <a:cs typeface="Courier New" panose="02070309020205020404" pitchFamily="49" charset="0"/>
              </a:rPr>
              <a:t>your name</a:t>
            </a:r>
            <a:r>
              <a:rPr lang="en-US" sz="1600" i="1" kern="0" dirty="0" smtClean="0">
                <a:latin typeface="Courier New" panose="02070309020205020404" pitchFamily="49" charset="0"/>
                <a:cs typeface="Courier New" panose="02070309020205020404" pitchFamily="49" charset="0"/>
              </a:rPr>
              <a:t>&gt;”</a:t>
            </a:r>
            <a:endParaRPr lang="en-US" sz="1600" kern="0" dirty="0" smtClean="0">
              <a:latin typeface="Courier New" panose="02070309020205020404" pitchFamily="49" charset="0"/>
              <a:cs typeface="Courier New" panose="02070309020205020404" pitchFamily="49" charset="0"/>
            </a:endParaRPr>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Save the new Asset Type by clicking the save button </a:t>
            </a:r>
            <a:endParaRPr lang="en-US" sz="1600" kern="0" dirty="0">
              <a:latin typeface="Courier New" panose="02070309020205020404" pitchFamily="49" charset="0"/>
              <a:cs typeface="Courier New" panose="02070309020205020404" pitchFamily="49" charset="0"/>
            </a:endParaRPr>
          </a:p>
          <a:p>
            <a:pPr marL="285607" indent="-285607">
              <a:lnSpc>
                <a:spcPct val="100000"/>
              </a:lnSpc>
              <a:buFont typeface="Arial" pitchFamily="34" charset="0"/>
              <a:buChar char="•"/>
            </a:pPr>
            <a:r>
              <a:rPr lang="en-US" sz="1600" kern="0" dirty="0" smtClean="0"/>
              <a:t>Click the tab </a:t>
            </a:r>
            <a:r>
              <a:rPr lang="en-US" sz="1600" b="1" kern="0" dirty="0" smtClean="0"/>
              <a:t>Assets</a:t>
            </a:r>
            <a:r>
              <a:rPr lang="en-US" sz="1600" kern="0" dirty="0" smtClean="0"/>
              <a:t> and select folder </a:t>
            </a:r>
            <a:r>
              <a:rPr lang="en-US" sz="1600" b="1" kern="0" dirty="0" smtClean="0"/>
              <a:t>01_MindConnect_API_Tokyo </a:t>
            </a:r>
            <a:r>
              <a:rPr lang="en-US" sz="1600" kern="0" dirty="0" smtClean="0"/>
              <a:t>as location for your new Asset: </a:t>
            </a:r>
          </a:p>
          <a:p>
            <a:pPr marL="285607" indent="-285607">
              <a:lnSpc>
                <a:spcPct val="100000"/>
              </a:lnSpc>
              <a:buFont typeface="Arial" pitchFamily="34" charset="0"/>
              <a:buChar char="•"/>
            </a:pPr>
            <a:r>
              <a:rPr lang="en-US" sz="1600" kern="0" dirty="0" smtClean="0"/>
              <a:t>Click the button </a:t>
            </a:r>
            <a:r>
              <a:rPr lang="en-US" sz="1600" b="1" kern="0" dirty="0" smtClean="0"/>
              <a:t>New</a:t>
            </a:r>
            <a:r>
              <a:rPr lang="en-US" sz="1600" kern="0" dirty="0" smtClean="0"/>
              <a:t>      to add new asset: </a:t>
            </a:r>
            <a:r>
              <a:rPr lang="en-US" sz="1600" kern="0" dirty="0"/>
              <a:t>	</a:t>
            </a:r>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Select the agent asset type you created in the last step</a:t>
            </a:r>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Enter the name “</a:t>
            </a:r>
            <a:r>
              <a:rPr lang="en-US" sz="1600" kern="0" dirty="0" err="1" smtClean="0">
                <a:latin typeface="Courier New" panose="02070309020205020404" pitchFamily="49" charset="0"/>
                <a:cs typeface="Courier New" panose="02070309020205020404" pitchFamily="49" charset="0"/>
              </a:rPr>
              <a:t>Agent_Asset</a:t>
            </a:r>
            <a:r>
              <a:rPr lang="en-US" sz="1600" i="1" kern="0" dirty="0" smtClean="0">
                <a:latin typeface="Courier New" panose="02070309020205020404" pitchFamily="49" charset="0"/>
                <a:cs typeface="Courier New" panose="02070309020205020404" pitchFamily="49" charset="0"/>
              </a:rPr>
              <a:t>_&lt;</a:t>
            </a:r>
            <a:r>
              <a:rPr lang="en-US" sz="1600" i="1" kern="0" dirty="0">
                <a:latin typeface="Courier New" panose="02070309020205020404" pitchFamily="49" charset="0"/>
                <a:cs typeface="Courier New" panose="02070309020205020404" pitchFamily="49" charset="0"/>
              </a:rPr>
              <a:t>your name&gt;”</a:t>
            </a:r>
            <a:endParaRPr lang="en-US" sz="1600" kern="0" dirty="0" smtClean="0">
              <a:latin typeface="Courier New" panose="02070309020205020404" pitchFamily="49" charset="0"/>
              <a:cs typeface="Courier New" panose="02070309020205020404" pitchFamily="49" charset="0"/>
            </a:endParaRPr>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Save the new asset </a:t>
            </a:r>
            <a:r>
              <a:rPr lang="en-US" sz="1600" kern="0" dirty="0">
                <a:latin typeface="Courier New" panose="02070309020205020404" pitchFamily="49" charset="0"/>
                <a:cs typeface="Courier New" panose="02070309020205020404" pitchFamily="49" charset="0"/>
              </a:rPr>
              <a:t>by clicking the save</a:t>
            </a:r>
            <a:r>
              <a:rPr lang="en-US" sz="1600" kern="0" dirty="0" smtClean="0">
                <a:latin typeface="Courier New" panose="02070309020205020404" pitchFamily="49" charset="0"/>
                <a:cs typeface="Courier New" panose="02070309020205020404" pitchFamily="49" charset="0"/>
              </a:rPr>
              <a:t> </a:t>
            </a:r>
            <a:r>
              <a:rPr lang="en-US" sz="1600" kern="0" dirty="0">
                <a:latin typeface="Courier New" panose="02070309020205020404" pitchFamily="49" charset="0"/>
                <a:cs typeface="Courier New" panose="02070309020205020404" pitchFamily="49" charset="0"/>
              </a:rPr>
              <a:t>button </a:t>
            </a:r>
          </a:p>
          <a:p>
            <a:pPr marL="285750" indent="-285750">
              <a:lnSpc>
                <a:spcPct val="100000"/>
              </a:lnSpc>
              <a:buFont typeface="Arial" panose="020B0604020202020204" pitchFamily="34" charset="0"/>
              <a:buChar char="•"/>
            </a:pPr>
            <a:r>
              <a:rPr lang="en-US" sz="1600" kern="0" dirty="0" smtClean="0">
                <a:solidFill>
                  <a:srgbClr val="000000"/>
                </a:solidFill>
                <a:latin typeface="Arial"/>
                <a:cs typeface="+mn-cs"/>
              </a:rPr>
              <a:t>Select the new Asset on </a:t>
            </a:r>
            <a:r>
              <a:rPr lang="en-US" sz="1600" kern="0" dirty="0" err="1" smtClean="0">
                <a:solidFill>
                  <a:srgbClr val="000000"/>
                </a:solidFill>
                <a:latin typeface="Arial"/>
                <a:cs typeface="+mn-cs"/>
              </a:rPr>
              <a:t>Mindsphere</a:t>
            </a:r>
            <a:r>
              <a:rPr lang="en-US" sz="1600" kern="0" dirty="0" smtClean="0">
                <a:solidFill>
                  <a:srgbClr val="000000"/>
                </a:solidFill>
                <a:latin typeface="Arial"/>
                <a:cs typeface="+mn-cs"/>
              </a:rPr>
              <a:t> UI and note the internal ID of your new asset, for example:</a:t>
            </a:r>
          </a:p>
          <a:p>
            <a:pPr marL="465048" lvl="1" indent="-285750">
              <a:lnSpc>
                <a:spcPct val="100000"/>
              </a:lnSpc>
              <a:buFont typeface="Arial" panose="020B0604020202020204" pitchFamily="34" charset="0"/>
              <a:buChar char="•"/>
            </a:pPr>
            <a:r>
              <a:rPr lang="en-US" sz="1400" kern="0" dirty="0">
                <a:latin typeface="Courier New" panose="02070309020205020404" pitchFamily="49" charset="0"/>
                <a:cs typeface="Courier New" panose="02070309020205020404" pitchFamily="49" charset="0"/>
              </a:rPr>
              <a:t>https</a:t>
            </a:r>
            <a:r>
              <a:rPr lang="en-US" sz="1400" kern="0" dirty="0" smtClean="0">
                <a:latin typeface="Courier New" panose="02070309020205020404" pitchFamily="49" charset="0"/>
                <a:cs typeface="Courier New" panose="02070309020205020404" pitchFamily="49" charset="0"/>
              </a:rPr>
              <a:t>://&lt;URL&gt;..../</a:t>
            </a:r>
            <a:r>
              <a:rPr lang="en-US" sz="1400" kern="0" dirty="0">
                <a:latin typeface="Courier New" panose="02070309020205020404" pitchFamily="49" charset="0"/>
                <a:cs typeface="Courier New" panose="02070309020205020404" pitchFamily="49" charset="0"/>
              </a:rPr>
              <a:t>details/asset?selected=</a:t>
            </a:r>
            <a:r>
              <a:rPr lang="en-US" sz="1400" b="1" i="1" kern="0" dirty="0">
                <a:solidFill>
                  <a:srgbClr val="FF0000"/>
                </a:solidFill>
                <a:latin typeface="Courier New" panose="02070309020205020404" pitchFamily="49" charset="0"/>
                <a:cs typeface="Courier New" panose="02070309020205020404" pitchFamily="49" charset="0"/>
              </a:rPr>
              <a:t>ecf3bc01ec8445b2b71ace859ba2bfaa</a:t>
            </a:r>
            <a:endParaRPr lang="en-US" sz="1400" b="1" i="1" kern="0" dirty="0" smtClean="0">
              <a:solidFill>
                <a:srgbClr val="FF0000"/>
              </a:solidFill>
              <a:latin typeface="Courier New" panose="02070309020205020404" pitchFamily="49" charset="0"/>
              <a:cs typeface="Courier New" panose="02070309020205020404" pitchFamily="49" charset="0"/>
            </a:endParaRPr>
          </a:p>
          <a:p>
            <a:pPr>
              <a:lnSpc>
                <a:spcPct val="150000"/>
              </a:lnSpc>
            </a:pPr>
            <a:endParaRPr lang="en-US" sz="14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sz="1600" kern="0" dirty="0"/>
          </a:p>
        </p:txBody>
      </p:sp>
      <p:sp>
        <p:nvSpPr>
          <p:cNvPr id="4" name="Rechteck 281"/>
          <p:cNvSpPr>
            <a:spLocks/>
          </p:cNvSpPr>
          <p:nvPr/>
        </p:nvSpPr>
        <p:spPr bwMode="gray">
          <a:xfrm>
            <a:off x="480532" y="1274856"/>
            <a:ext cx="10116608" cy="412336"/>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smtClean="0">
                <a:solidFill>
                  <a:schemeClr val="bg1"/>
                </a:solidFill>
              </a:rPr>
              <a:t>Task 2: </a:t>
            </a:r>
            <a:r>
              <a:rPr lang="en-US" dirty="0" smtClean="0">
                <a:solidFill>
                  <a:schemeClr val="bg1"/>
                </a:solidFill>
              </a:rPr>
              <a:t>Create Agent Asset Type and Asset</a:t>
            </a:r>
            <a:endParaRPr lang="en-US" dirty="0">
              <a:solidFill>
                <a:schemeClr val="bg1"/>
              </a:solidFill>
            </a:endParaRPr>
          </a:p>
        </p:txBody>
      </p:sp>
      <p:pic>
        <p:nvPicPr>
          <p:cNvPr id="3" name="Picture 2"/>
          <p:cNvPicPr>
            <a:picLocks noChangeAspect="1"/>
          </p:cNvPicPr>
          <p:nvPr/>
        </p:nvPicPr>
        <p:blipFill>
          <a:blip r:embed="rId4"/>
          <a:stretch>
            <a:fillRect/>
          </a:stretch>
        </p:blipFill>
        <p:spPr>
          <a:xfrm>
            <a:off x="4955138" y="2714856"/>
            <a:ext cx="217996" cy="214590"/>
          </a:xfrm>
          <a:prstGeom prst="rect">
            <a:avLst/>
          </a:prstGeom>
        </p:spPr>
      </p:pic>
      <p:pic>
        <p:nvPicPr>
          <p:cNvPr id="7" name="Picture 6"/>
          <p:cNvPicPr>
            <a:picLocks noChangeAspect="1"/>
          </p:cNvPicPr>
          <p:nvPr/>
        </p:nvPicPr>
        <p:blipFill>
          <a:blip r:embed="rId4"/>
          <a:stretch>
            <a:fillRect/>
          </a:stretch>
        </p:blipFill>
        <p:spPr>
          <a:xfrm>
            <a:off x="2796136" y="3964708"/>
            <a:ext cx="206934" cy="203701"/>
          </a:xfrm>
          <a:prstGeom prst="rect">
            <a:avLst/>
          </a:prstGeom>
        </p:spPr>
      </p:pic>
    </p:spTree>
    <p:extLst>
      <p:ext uri="{BB962C8B-B14F-4D97-AF65-F5344CB8AC3E}">
        <p14:creationId xmlns:p14="http://schemas.microsoft.com/office/powerpoint/2010/main" val="37800968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2: </a:t>
            </a:r>
            <a:r>
              <a:rPr lang="en-US" b="0" i="1" u="sng" dirty="0"/>
              <a:t>Asset and Agent</a:t>
            </a:r>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400" u="sng" dirty="0" smtClean="0">
                <a:solidFill>
                  <a:srgbClr val="00646E"/>
                </a:solidFill>
              </a:rPr>
              <a:t>Start Postman and use the REST API call to create asset type</a:t>
            </a:r>
            <a:endParaRPr lang="en-US" sz="1400" b="1" u="sng" dirty="0" smtClean="0">
              <a:solidFill>
                <a:srgbClr val="00646E"/>
              </a:solidFill>
            </a:endParaRPr>
          </a:p>
          <a:p>
            <a:pPr marL="285607" indent="-285607">
              <a:lnSpc>
                <a:spcPct val="150000"/>
              </a:lnSpc>
              <a:buFont typeface="Arial" pitchFamily="34" charset="0"/>
              <a:buChar char="•"/>
            </a:pPr>
            <a:r>
              <a:rPr lang="en-US" sz="1400" kern="0" dirty="0" smtClean="0"/>
              <a:t>Use the </a:t>
            </a:r>
            <a:r>
              <a:rPr lang="en-US" sz="1400" dirty="0" smtClean="0">
                <a:solidFill>
                  <a:srgbClr val="4B83CD"/>
                </a:solidFill>
                <a:latin typeface="Consolas" panose="020B0609020204030204" pitchFamily="49" charset="0"/>
              </a:rPr>
              <a:t>PUT</a:t>
            </a:r>
            <a:r>
              <a:rPr lang="en-US" sz="1400" kern="0" dirty="0" smtClean="0"/>
              <a:t> request to create Asset Type</a:t>
            </a:r>
          </a:p>
          <a:p>
            <a:pPr>
              <a:lnSpc>
                <a:spcPct val="150000"/>
              </a:lnSpc>
            </a:pPr>
            <a:endParaRPr lang="en-US" sz="1400" kern="0" dirty="0" smtClean="0"/>
          </a:p>
          <a:p>
            <a:pPr marL="285607" indent="-285607">
              <a:lnSpc>
                <a:spcPct val="150000"/>
              </a:lnSpc>
              <a:buFont typeface="Arial" pitchFamily="34" charset="0"/>
              <a:buChar char="•"/>
            </a:pPr>
            <a:r>
              <a:rPr lang="en-US" sz="1400" kern="0" dirty="0" smtClean="0"/>
              <a:t>Use following JSON object as body of your PUT request and send the request to create the asset type</a:t>
            </a:r>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r>
              <a:rPr lang="en-US" sz="1400" kern="0" dirty="0" smtClean="0"/>
              <a:t>Note the returned message</a:t>
            </a:r>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33832"/>
            <a:ext cx="10116608" cy="412336"/>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smtClean="0">
                <a:solidFill>
                  <a:schemeClr val="bg1"/>
                </a:solidFill>
              </a:rPr>
              <a:t>Task </a:t>
            </a:r>
            <a:r>
              <a:rPr lang="en-US" b="1" dirty="0">
                <a:solidFill>
                  <a:schemeClr val="bg1"/>
                </a:solidFill>
              </a:rPr>
              <a:t>4</a:t>
            </a:r>
            <a:r>
              <a:rPr lang="en-US" b="1" dirty="0" smtClean="0">
                <a:solidFill>
                  <a:schemeClr val="bg1"/>
                </a:solidFill>
              </a:rPr>
              <a:t> (Optional): </a:t>
            </a:r>
            <a:r>
              <a:rPr lang="en-US" dirty="0" smtClean="0">
                <a:solidFill>
                  <a:schemeClr val="bg1"/>
                </a:solidFill>
              </a:rPr>
              <a:t>Use Postman to create Asset Type and Asset</a:t>
            </a:r>
            <a:endParaRPr lang="en-US" dirty="0">
              <a:solidFill>
                <a:schemeClr val="bg1"/>
              </a:solidFill>
            </a:endParaRPr>
          </a:p>
        </p:txBody>
      </p:sp>
      <p:sp>
        <p:nvSpPr>
          <p:cNvPr id="7" name="Rectangle 6"/>
          <p:cNvSpPr/>
          <p:nvPr/>
        </p:nvSpPr>
        <p:spPr>
          <a:xfrm>
            <a:off x="772630" y="2921922"/>
            <a:ext cx="5392187" cy="3231654"/>
          </a:xfrm>
          <a:prstGeom prst="rect">
            <a:avLst/>
          </a:prstGeom>
          <a:ln w="12700">
            <a:solidFill>
              <a:schemeClr val="tx1"/>
            </a:solidFill>
            <a:prstDash val="dash"/>
          </a:ln>
        </p:spPr>
        <p:txBody>
          <a:bodyPr wrap="square">
            <a:spAutoFit/>
          </a:bodyPr>
          <a:lstStyle/>
          <a:p>
            <a:pPr>
              <a:spcAft>
                <a:spcPts val="0"/>
              </a:spcAft>
            </a:pP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en-US"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en-US" sz="1200" dirty="0" err="1"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your_asset_type_name</a:t>
            </a:r>
            <a:r>
              <a:rPr lang="en-US"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category</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dynamic</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description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en-US"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Test </a:t>
            </a:r>
            <a:r>
              <a:rPr lang="en-US"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agent for {{</a:t>
            </a:r>
            <a:r>
              <a:rPr lang="en-US"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tenant_name</a:t>
            </a:r>
            <a:r>
              <a:rPr lang="en-US"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 tenant</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parentTypeId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core.basicagent</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instantiable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true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scope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private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variables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temperature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unit</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searchable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true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length</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8" name="Rectangle 7"/>
          <p:cNvSpPr/>
          <p:nvPr/>
        </p:nvSpPr>
        <p:spPr>
          <a:xfrm>
            <a:off x="762737" y="2251845"/>
            <a:ext cx="10804159"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PUT</a:t>
            </a:r>
            <a:r>
              <a:rPr lang="en-US" sz="1400" b="1" dirty="0" smtClean="0">
                <a:solidFill>
                  <a:srgbClr val="333333"/>
                </a:solidFill>
                <a:latin typeface="Consolas" panose="020B0609020204030204" pitchFamily="49" charset="0"/>
              </a:rPr>
              <a:t> https://gateway.eu1.mindsphere.io/api/assetmanagement/v3/assettypes/</a:t>
            </a:r>
            <a:r>
              <a:rPr lang="en-US" sz="1400" b="1" i="1" dirty="0" smtClean="0">
                <a:solidFill>
                  <a:srgbClr val="879BAA"/>
                </a:solidFill>
                <a:latin typeface="Consolas" panose="020B0609020204030204" pitchFamily="49" charset="0"/>
              </a:rPr>
              <a:t>{{_tenant</a:t>
            </a:r>
            <a:r>
              <a:rPr lang="en-US" sz="1400" b="1" i="1" dirty="0">
                <a:solidFill>
                  <a:srgbClr val="879BAA"/>
                </a:solidFill>
                <a:latin typeface="Consolas" panose="020B0609020204030204" pitchFamily="49" charset="0"/>
              </a:rPr>
              <a:t>}}.{{_agent_entity_type}}</a:t>
            </a:r>
          </a:p>
        </p:txBody>
      </p:sp>
    </p:spTree>
    <p:extLst>
      <p:ext uri="{BB962C8B-B14F-4D97-AF65-F5344CB8AC3E}">
        <p14:creationId xmlns:p14="http://schemas.microsoft.com/office/powerpoint/2010/main" val="20994496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2: </a:t>
            </a:r>
            <a:r>
              <a:rPr lang="en-US" b="0" i="1" u="sng" dirty="0"/>
              <a:t>Asset and Agent</a:t>
            </a:r>
          </a:p>
        </p:txBody>
      </p:sp>
      <p:sp>
        <p:nvSpPr>
          <p:cNvPr id="10" name="Inhaltsplatzhalter 2"/>
          <p:cNvSpPr txBox="1">
            <a:spLocks/>
          </p:cNvSpPr>
          <p:nvPr/>
        </p:nvSpPr>
        <p:spPr>
          <a:xfrm>
            <a:off x="604357" y="1252261"/>
            <a:ext cx="10598594" cy="3846715"/>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Create Asset</a:t>
            </a:r>
            <a:endParaRPr lang="en-US" sz="1600" b="1" u="sng" dirty="0">
              <a:solidFill>
                <a:srgbClr val="00646E"/>
              </a:solidFill>
            </a:endParaRPr>
          </a:p>
          <a:p>
            <a:pPr marL="285607" indent="-285607">
              <a:lnSpc>
                <a:spcPct val="150000"/>
              </a:lnSpc>
              <a:buFont typeface="Arial" pitchFamily="34" charset="0"/>
              <a:buChar char="•"/>
            </a:pPr>
            <a:r>
              <a:rPr lang="en-US" sz="1600" kern="0" dirty="0" smtClean="0"/>
              <a:t>Use the </a:t>
            </a:r>
            <a:r>
              <a:rPr lang="en-US" sz="1600" b="1" dirty="0" smtClean="0">
                <a:solidFill>
                  <a:srgbClr val="4B83CD"/>
                </a:solidFill>
                <a:latin typeface="Consolas" panose="020B0609020204030204" pitchFamily="49" charset="0"/>
              </a:rPr>
              <a:t>POST</a:t>
            </a:r>
            <a:r>
              <a:rPr lang="en-US" sz="1600" dirty="0" smtClean="0">
                <a:solidFill>
                  <a:srgbClr val="4B83CD"/>
                </a:solidFill>
                <a:latin typeface="Consolas" panose="020B0609020204030204" pitchFamily="49" charset="0"/>
              </a:rPr>
              <a:t> </a:t>
            </a:r>
            <a:r>
              <a:rPr lang="en-US" sz="1600" kern="0" dirty="0" smtClean="0"/>
              <a:t>request to create Asset</a:t>
            </a:r>
          </a:p>
          <a:p>
            <a:r>
              <a:rPr lang="en-US" sz="1600" dirty="0" smtClean="0">
                <a:solidFill>
                  <a:srgbClr val="4B83CD"/>
                </a:solidFill>
                <a:latin typeface="Consolas" panose="020B0609020204030204" pitchFamily="49" charset="0"/>
              </a:rPr>
              <a:t> </a:t>
            </a:r>
            <a:endParaRPr lang="en-US" sz="1600" kern="0" dirty="0" smtClean="0"/>
          </a:p>
          <a:p>
            <a:pPr marL="285607" indent="-285607">
              <a:lnSpc>
                <a:spcPct val="150000"/>
              </a:lnSpc>
              <a:buFont typeface="Arial" pitchFamily="34" charset="0"/>
              <a:buChar char="•"/>
            </a:pPr>
            <a:r>
              <a:rPr lang="en-US" sz="1600" kern="0" dirty="0" smtClean="0"/>
              <a:t>Use following JSON object as body of your PUT request</a:t>
            </a:r>
          </a:p>
          <a:p>
            <a:pPr>
              <a:lnSpc>
                <a:spcPct val="150000"/>
              </a:lnSpc>
            </a:pPr>
            <a:endParaRPr lang="en-US" sz="1600" kern="0" dirty="0" smtClean="0"/>
          </a:p>
          <a:p>
            <a:pPr>
              <a:lnSpc>
                <a:spcPct val="150000"/>
              </a:lnSpc>
            </a:pPr>
            <a:endParaRPr lang="en-US" dirty="0" smtClean="0">
              <a:solidFill>
                <a:srgbClr val="00646E"/>
              </a:solidFill>
            </a:endParaRPr>
          </a:p>
          <a:p>
            <a:pPr>
              <a:lnSpc>
                <a:spcPct val="150000"/>
              </a:lnSpc>
            </a:pPr>
            <a:endParaRPr lang="en-US"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r>
              <a:rPr lang="en-US" sz="1600" kern="0" dirty="0"/>
              <a:t>Note the result returned by </a:t>
            </a:r>
            <a:r>
              <a:rPr lang="en-US" sz="1600" kern="0" dirty="0" smtClean="0"/>
              <a:t>MindSphere. The unique ID of asset is required for the next exercises.</a:t>
            </a:r>
          </a:p>
          <a:p>
            <a:pPr marL="285607" indent="-285607">
              <a:lnSpc>
                <a:spcPct val="100000"/>
              </a:lnSpc>
              <a:buFont typeface="Arial" pitchFamily="34" charset="0"/>
              <a:buChar char="•"/>
            </a:pPr>
            <a:r>
              <a:rPr lang="en-US" sz="1600" kern="0" dirty="0" smtClean="0"/>
              <a:t>Optional: try to update the Asset with </a:t>
            </a:r>
            <a:r>
              <a:rPr lang="en-US" sz="1600" b="1" dirty="0">
                <a:solidFill>
                  <a:srgbClr val="4B83CD"/>
                </a:solidFill>
                <a:latin typeface="Consolas" panose="020B0609020204030204" pitchFamily="49" charset="0"/>
              </a:rPr>
              <a:t>PUT</a:t>
            </a:r>
            <a:r>
              <a:rPr lang="en-US" sz="1600" kern="0" dirty="0" smtClean="0"/>
              <a:t> request, or delete the Asset with </a:t>
            </a:r>
            <a:r>
              <a:rPr lang="en-US" sz="1600" b="1" dirty="0">
                <a:solidFill>
                  <a:srgbClr val="4B83CD"/>
                </a:solidFill>
                <a:latin typeface="Consolas" panose="020B0609020204030204" pitchFamily="49" charset="0"/>
              </a:rPr>
              <a:t>DELETE</a:t>
            </a:r>
            <a:r>
              <a:rPr lang="en-US" sz="1600" kern="0" dirty="0" smtClean="0"/>
              <a:t> request. You have to however make sure that a new asset is available for the next steps.</a:t>
            </a:r>
            <a:endParaRPr lang="en-US" sz="1600" kern="0" dirty="0"/>
          </a:p>
          <a:p>
            <a:pPr marL="285607" indent="-285607">
              <a:lnSpc>
                <a:spcPct val="150000"/>
              </a:lnSpc>
              <a:buFont typeface="Arial" pitchFamily="34" charset="0"/>
              <a:buChar char="•"/>
            </a:pPr>
            <a:endParaRPr lang="en-US" kern="0" dirty="0"/>
          </a:p>
        </p:txBody>
      </p:sp>
      <p:sp>
        <p:nvSpPr>
          <p:cNvPr id="11" name="Rectangle 10"/>
          <p:cNvSpPr/>
          <p:nvPr/>
        </p:nvSpPr>
        <p:spPr>
          <a:xfrm>
            <a:off x="707367" y="2007616"/>
            <a:ext cx="7849445" cy="338554"/>
          </a:xfrm>
          <a:prstGeom prst="rect">
            <a:avLst/>
          </a:prstGeom>
          <a:ln w="19050">
            <a:solidFill>
              <a:srgbClr val="FFC000"/>
            </a:solidFill>
            <a:prstDash val="solid"/>
          </a:ln>
        </p:spPr>
        <p:txBody>
          <a:bodyPr wrap="square">
            <a:spAutoFit/>
          </a:bodyPr>
          <a:lstStyle/>
          <a:p>
            <a:pPr lvl="0"/>
            <a:r>
              <a:rPr lang="en-US" sz="1600" b="1" dirty="0" smtClean="0">
                <a:solidFill>
                  <a:srgbClr val="4B83CD"/>
                </a:solidFill>
                <a:latin typeface="Consolas" panose="020B0609020204030204" pitchFamily="49" charset="0"/>
              </a:rPr>
              <a:t>POST </a:t>
            </a:r>
            <a:r>
              <a:rPr lang="en-US" sz="1600" b="1" dirty="0" smtClean="0">
                <a:solidFill>
                  <a:srgbClr val="333333"/>
                </a:solidFill>
                <a:latin typeface="Consolas" panose="020B0609020204030204" pitchFamily="49" charset="0"/>
              </a:rPr>
              <a:t>https://gateway.eu1.mindsphere.io/api/assetmanagement/v3/assets</a:t>
            </a:r>
            <a:endParaRPr lang="en-US" sz="1600" b="1" i="1" dirty="0">
              <a:solidFill>
                <a:srgbClr val="879BAA"/>
              </a:solidFill>
              <a:latin typeface="Consolas" panose="020B0609020204030204" pitchFamily="49" charset="0"/>
            </a:endParaRPr>
          </a:p>
        </p:txBody>
      </p:sp>
      <p:sp>
        <p:nvSpPr>
          <p:cNvPr id="12" name="Rectangle 11"/>
          <p:cNvSpPr/>
          <p:nvPr/>
        </p:nvSpPr>
        <p:spPr>
          <a:xfrm>
            <a:off x="707367" y="2692261"/>
            <a:ext cx="5281056" cy="1169551"/>
          </a:xfrm>
          <a:prstGeom prst="rect">
            <a:avLst/>
          </a:prstGeom>
          <a:ln w="12700">
            <a:solidFill>
              <a:schemeClr val="tx1"/>
            </a:solidFill>
            <a:prstDash val="dash"/>
          </a:ln>
        </p:spPr>
        <p:txBody>
          <a:bodyPr wrap="square">
            <a:spAutoFit/>
          </a:bodyPr>
          <a:lstStyle/>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entity_name</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typeId</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tenant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agent_entity_type</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parentId</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a:t>
            </a:r>
            <a:r>
              <a:rPr lang="de-DE" sz="1400" dirty="0" err="1"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location_new_asset</a:t>
            </a:r>
            <a:r>
              <a:rPr lang="de-DE" sz="14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776649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2: </a:t>
            </a:r>
            <a:r>
              <a:rPr lang="en-US" b="0" i="1" u="sng" dirty="0"/>
              <a:t>Asset and Agent</a:t>
            </a:r>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Start Postman and use the REST API call to create agent</a:t>
            </a:r>
            <a:endParaRPr lang="en-US" sz="1600" b="1" u="sng" dirty="0" smtClean="0">
              <a:solidFill>
                <a:srgbClr val="00646E"/>
              </a:solidFill>
            </a:endParaRPr>
          </a:p>
          <a:p>
            <a:pPr marL="285607" indent="-285607">
              <a:lnSpc>
                <a:spcPct val="150000"/>
              </a:lnSpc>
              <a:buFont typeface="Arial" pitchFamily="34" charset="0"/>
              <a:buChar char="•"/>
            </a:pPr>
            <a:r>
              <a:rPr lang="en-US" sz="1600" kern="0" dirty="0" smtClean="0"/>
              <a:t>Use the </a:t>
            </a:r>
            <a:r>
              <a:rPr lang="en-US" sz="1600" dirty="0" smtClean="0">
                <a:solidFill>
                  <a:srgbClr val="4B83CD"/>
                </a:solidFill>
                <a:latin typeface="Consolas" panose="020B0609020204030204" pitchFamily="49" charset="0"/>
              </a:rPr>
              <a:t>POST </a:t>
            </a:r>
            <a:r>
              <a:rPr lang="en-US" sz="1600" kern="0" dirty="0" smtClean="0"/>
              <a:t>request to create agent</a:t>
            </a:r>
          </a:p>
          <a:p>
            <a:pPr>
              <a:lnSpc>
                <a:spcPct val="150000"/>
              </a:lnSpc>
            </a:pPr>
            <a:endParaRPr lang="en-US" sz="1600" kern="0" dirty="0" smtClean="0"/>
          </a:p>
          <a:p>
            <a:pPr marL="285607" indent="-285607">
              <a:lnSpc>
                <a:spcPct val="150000"/>
              </a:lnSpc>
              <a:buFont typeface="Arial" pitchFamily="34" charset="0"/>
              <a:buChar char="•"/>
            </a:pPr>
            <a:r>
              <a:rPr lang="en-US" sz="1600" kern="0" dirty="0" smtClean="0"/>
              <a:t>Use following JSON object as body of your PUT request and send the request to create the asset type</a:t>
            </a:r>
          </a:p>
          <a:p>
            <a:pPr marL="285607" indent="-285607">
              <a:lnSpc>
                <a:spcPct val="150000"/>
              </a:lnSpc>
              <a:buFont typeface="Arial" pitchFamily="34" charset="0"/>
              <a:buChar char="•"/>
            </a:pPr>
            <a:endParaRPr lang="en-US" sz="1600" kern="0" dirty="0"/>
          </a:p>
          <a:p>
            <a:pPr marL="285607" indent="-285607">
              <a:lnSpc>
                <a:spcPct val="150000"/>
              </a:lnSpc>
              <a:buFont typeface="Arial" pitchFamily="34" charset="0"/>
              <a:buChar char="•"/>
            </a:pPr>
            <a:endParaRPr lang="en-US" sz="1600" kern="0" dirty="0" smtClean="0"/>
          </a:p>
          <a:p>
            <a:pPr>
              <a:lnSpc>
                <a:spcPct val="150000"/>
              </a:lnSpc>
            </a:pPr>
            <a:endParaRPr lang="en-US" sz="1600" kern="0" dirty="0" smtClean="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r>
              <a:rPr lang="en-US" sz="1600" kern="0" dirty="0" smtClean="0"/>
              <a:t>Note the result returned by MindSphere. </a:t>
            </a:r>
            <a:r>
              <a:rPr lang="en-US" sz="1600" kern="0" dirty="0"/>
              <a:t>The unique </a:t>
            </a:r>
            <a:r>
              <a:rPr lang="en-US" sz="1600" kern="0" dirty="0" smtClean="0"/>
              <a:t>ID of agent </a:t>
            </a:r>
            <a:r>
              <a:rPr lang="en-US" sz="1600" kern="0" dirty="0"/>
              <a:t>is required for the next </a:t>
            </a:r>
            <a:r>
              <a:rPr lang="en-US" sz="1600" kern="0" dirty="0" smtClean="0"/>
              <a:t>exercises.</a:t>
            </a:r>
          </a:p>
          <a:p>
            <a:pPr marL="285607" indent="-285607">
              <a:lnSpc>
                <a:spcPct val="100000"/>
              </a:lnSpc>
              <a:buFont typeface="Arial" pitchFamily="34" charset="0"/>
              <a:buChar char="•"/>
            </a:pPr>
            <a:r>
              <a:rPr lang="en-US" sz="1600" kern="0" dirty="0"/>
              <a:t>Optional: try to update the </a:t>
            </a:r>
            <a:r>
              <a:rPr lang="en-US" sz="1600" kern="0" dirty="0" smtClean="0"/>
              <a:t>Agent with </a:t>
            </a:r>
            <a:r>
              <a:rPr lang="en-US" sz="1600" b="1" dirty="0">
                <a:solidFill>
                  <a:srgbClr val="4B83CD"/>
                </a:solidFill>
                <a:latin typeface="Consolas" panose="020B0609020204030204" pitchFamily="49" charset="0"/>
              </a:rPr>
              <a:t>PUT</a:t>
            </a:r>
            <a:r>
              <a:rPr lang="en-US" sz="1600" kern="0" dirty="0"/>
              <a:t> request, or delete the </a:t>
            </a:r>
            <a:r>
              <a:rPr lang="en-US" sz="1600" kern="0" dirty="0" smtClean="0"/>
              <a:t>Agent with </a:t>
            </a:r>
            <a:r>
              <a:rPr lang="en-US" sz="1600" b="1" dirty="0">
                <a:solidFill>
                  <a:srgbClr val="4B83CD"/>
                </a:solidFill>
                <a:latin typeface="Consolas" panose="020B0609020204030204" pitchFamily="49" charset="0"/>
              </a:rPr>
              <a:t>DELETE</a:t>
            </a:r>
            <a:r>
              <a:rPr lang="en-US" sz="1600" kern="0" dirty="0"/>
              <a:t> request</a:t>
            </a:r>
            <a:r>
              <a:rPr lang="en-US" sz="1600" kern="0" dirty="0" smtClean="0"/>
              <a:t>. </a:t>
            </a:r>
            <a:r>
              <a:rPr lang="en-US" sz="1600" kern="0" dirty="0"/>
              <a:t>Y</a:t>
            </a:r>
            <a:r>
              <a:rPr lang="en-US" sz="1600" kern="0" dirty="0" smtClean="0"/>
              <a:t>ou </a:t>
            </a:r>
            <a:r>
              <a:rPr lang="en-US" sz="1600" kern="0" dirty="0"/>
              <a:t>have to </a:t>
            </a:r>
            <a:r>
              <a:rPr lang="en-US" sz="1600" kern="0" dirty="0" smtClean="0"/>
              <a:t>however make </a:t>
            </a:r>
            <a:r>
              <a:rPr lang="en-US" sz="1600" kern="0" dirty="0"/>
              <a:t>sure that a new </a:t>
            </a:r>
            <a:r>
              <a:rPr lang="en-US" sz="1600" kern="0" dirty="0" smtClean="0"/>
              <a:t>agent is </a:t>
            </a:r>
            <a:r>
              <a:rPr lang="en-US" sz="1600" kern="0" dirty="0"/>
              <a:t>available for the next steps.</a:t>
            </a:r>
          </a:p>
          <a:p>
            <a:pPr marL="285607" indent="-285607">
              <a:lnSpc>
                <a:spcPct val="150000"/>
              </a:lnSpc>
              <a:buFont typeface="Arial" pitchFamily="34" charset="0"/>
              <a:buChar char="•"/>
            </a:pPr>
            <a:endParaRPr lang="en-US" sz="16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r>
              <a:rPr lang="en-US" sz="1400" kern="0" dirty="0" smtClean="0"/>
              <a:t>Note the returned message</a:t>
            </a:r>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3383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smtClean="0">
                <a:solidFill>
                  <a:schemeClr val="bg1"/>
                </a:solidFill>
              </a:rPr>
              <a:t>Task 5: </a:t>
            </a:r>
            <a:r>
              <a:rPr lang="en-US" dirty="0" smtClean="0">
                <a:solidFill>
                  <a:schemeClr val="bg1"/>
                </a:solidFill>
              </a:rPr>
              <a:t>Use Postman to create Agent</a:t>
            </a:r>
            <a:endParaRPr lang="en-US" dirty="0">
              <a:solidFill>
                <a:schemeClr val="bg1"/>
              </a:solidFill>
            </a:endParaRPr>
          </a:p>
        </p:txBody>
      </p:sp>
      <p:sp>
        <p:nvSpPr>
          <p:cNvPr id="7" name="Rectangle 6"/>
          <p:cNvSpPr/>
          <p:nvPr/>
        </p:nvSpPr>
        <p:spPr>
          <a:xfrm>
            <a:off x="762738" y="3155004"/>
            <a:ext cx="5392187" cy="1323439"/>
          </a:xfrm>
          <a:prstGeom prst="rect">
            <a:avLst/>
          </a:prstGeom>
          <a:ln w="12700">
            <a:solidFill>
              <a:schemeClr val="tx1"/>
            </a:solidFill>
            <a:prstDash val="dash"/>
          </a:ln>
        </p:spPr>
        <p:txBody>
          <a:bodyPr wrap="square">
            <a:spAutoFit/>
          </a:bodyPr>
          <a:lstStyle/>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entityId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asset_id</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agent_name</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securityProfile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SHARED_SECRET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8" name="Rectangle 7"/>
          <p:cNvSpPr/>
          <p:nvPr/>
        </p:nvSpPr>
        <p:spPr>
          <a:xfrm>
            <a:off x="762738" y="2326227"/>
            <a:ext cx="7933028" cy="338554"/>
          </a:xfrm>
          <a:prstGeom prst="rect">
            <a:avLst/>
          </a:prstGeom>
          <a:ln w="19050">
            <a:solidFill>
              <a:srgbClr val="FFC000"/>
            </a:solidFill>
            <a:prstDash val="solid"/>
          </a:ln>
        </p:spPr>
        <p:txBody>
          <a:bodyPr wrap="square">
            <a:spAutoFit/>
          </a:bodyPr>
          <a:lstStyle/>
          <a:p>
            <a:pPr lvl="0"/>
            <a:r>
              <a:rPr lang="en-US" sz="1600" b="1" dirty="0" smtClean="0">
                <a:solidFill>
                  <a:srgbClr val="4B83CD"/>
                </a:solidFill>
                <a:latin typeface="Consolas" panose="020B0609020204030204" pitchFamily="49" charset="0"/>
              </a:rPr>
              <a:t>POST </a:t>
            </a:r>
            <a:r>
              <a:rPr lang="en-US" sz="1600" b="1" dirty="0" smtClean="0">
                <a:solidFill>
                  <a:srgbClr val="333333"/>
                </a:solidFill>
                <a:latin typeface="Consolas" panose="020B0609020204030204" pitchFamily="49" charset="0"/>
              </a:rPr>
              <a:t>https</a:t>
            </a:r>
            <a:r>
              <a:rPr lang="en-US" sz="1600" b="1" dirty="0">
                <a:solidFill>
                  <a:srgbClr val="333333"/>
                </a:solidFill>
                <a:latin typeface="Consolas" panose="020B0609020204030204" pitchFamily="49" charset="0"/>
              </a:rPr>
              <a:t>://gateway.eu1.mindsphere.io/api/agentmanagement/v3/agents</a:t>
            </a:r>
            <a:endParaRPr lang="en-US" sz="1600" b="1" i="1" dirty="0">
              <a:solidFill>
                <a:srgbClr val="879BAA"/>
              </a:solidFill>
              <a:latin typeface="Consolas" panose="020B0609020204030204" pitchFamily="49" charset="0"/>
            </a:endParaRPr>
          </a:p>
        </p:txBody>
      </p:sp>
    </p:spTree>
    <p:extLst>
      <p:ext uri="{BB962C8B-B14F-4D97-AF65-F5344CB8AC3E}">
        <p14:creationId xmlns:p14="http://schemas.microsoft.com/office/powerpoint/2010/main" val="4160973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de-DE" b="0" dirty="0" err="1"/>
              <a:t>Acquiring</a:t>
            </a:r>
            <a:r>
              <a:rPr lang="de-DE" b="0" dirty="0"/>
              <a:t> Boarding </a:t>
            </a:r>
            <a:r>
              <a:rPr lang="de-DE" b="0" dirty="0" err="1"/>
              <a:t>Configuration</a:t>
            </a:r>
            <a:endParaRPr lang="de-DE" b="0" dirty="0"/>
          </a:p>
        </p:txBody>
      </p:sp>
      <p:sp>
        <p:nvSpPr>
          <p:cNvPr id="3" name="Rechteck 2"/>
          <p:cNvSpPr/>
          <p:nvPr/>
        </p:nvSpPr>
        <p:spPr>
          <a:xfrm>
            <a:off x="2713703" y="1332501"/>
            <a:ext cx="8901354" cy="1200329"/>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Upon successful creation </a:t>
            </a:r>
            <a:r>
              <a:rPr lang="en-US" dirty="0" smtClean="0"/>
              <a:t>the Agent a </a:t>
            </a:r>
            <a:r>
              <a:rPr lang="en-US" b="1" dirty="0"/>
              <a:t>201 CREATED </a:t>
            </a:r>
            <a:r>
              <a:rPr lang="en-US" dirty="0"/>
              <a:t>response received. With </a:t>
            </a:r>
            <a:r>
              <a:rPr lang="en-US" dirty="0" smtClean="0"/>
              <a:t>JSON </a:t>
            </a:r>
            <a:r>
              <a:rPr lang="en-US" dirty="0"/>
              <a:t>body holding additional data about the newly provisioned </a:t>
            </a:r>
            <a:r>
              <a:rPr lang="en-US" dirty="0" smtClean="0"/>
              <a:t>Agent. </a:t>
            </a:r>
            <a:r>
              <a:rPr lang="en-US" dirty="0"/>
              <a:t>Initially, the boarding status of the newly created agent is </a:t>
            </a:r>
            <a:r>
              <a:rPr lang="en-US" b="1" dirty="0"/>
              <a:t>NOT_ONBOARDED</a:t>
            </a:r>
            <a:r>
              <a:rPr lang="en-US" dirty="0"/>
              <a:t>. The Agent Management creates the onboarding configuration for the related </a:t>
            </a:r>
            <a:r>
              <a:rPr lang="en-US" dirty="0" smtClean="0"/>
              <a:t>agent. </a:t>
            </a:r>
          </a:p>
        </p:txBody>
      </p:sp>
      <p:sp>
        <p:nvSpPr>
          <p:cNvPr id="6" name="Pentagon 5"/>
          <p:cNvSpPr/>
          <p:nvPr/>
        </p:nvSpPr>
        <p:spPr bwMode="auto">
          <a:xfrm>
            <a:off x="551336" y="2014251"/>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Get Boarding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544280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7" y="4054482"/>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40822" y="2694609"/>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3" name="Down Arrow 12"/>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6" name="Rectangle 15"/>
          <p:cNvSpPr/>
          <p:nvPr/>
        </p:nvSpPr>
        <p:spPr>
          <a:xfrm>
            <a:off x="2713702" y="2840712"/>
            <a:ext cx="8901355" cy="2862322"/>
          </a:xfrm>
          <a:prstGeom prst="rect">
            <a:avLst/>
          </a:prstGeom>
          <a:ln>
            <a:solidFill>
              <a:schemeClr val="tx1"/>
            </a:solidFill>
            <a:prstDash val="dash"/>
          </a:ln>
        </p:spPr>
        <p:txBody>
          <a:bodyPr wrap="square">
            <a:spAutoFit/>
          </a:bodyPr>
          <a:lstStyle/>
          <a:p>
            <a:r>
              <a:rPr lang="de-DE" dirty="0">
                <a:solidFill>
                  <a:srgbClr val="333333"/>
                </a:solidFill>
                <a:latin typeface="Consolas" panose="020B0609020204030204" pitchFamily="49" charset="0"/>
              </a:rPr>
              <a:t>HTTP/</a:t>
            </a:r>
            <a:r>
              <a:rPr lang="de-DE" dirty="0">
                <a:solidFill>
                  <a:srgbClr val="AB6526"/>
                </a:solidFill>
                <a:latin typeface="Consolas" panose="020B0609020204030204" pitchFamily="49" charset="0"/>
              </a:rPr>
              <a:t>1.1</a:t>
            </a:r>
            <a:r>
              <a:rPr lang="de-DE" dirty="0">
                <a:solidFill>
                  <a:srgbClr val="333333"/>
                </a:solidFill>
                <a:latin typeface="Consolas" panose="020B0609020204030204" pitchFamily="49" charset="0"/>
              </a:rPr>
              <a:t> </a:t>
            </a:r>
            <a:r>
              <a:rPr lang="de-DE" dirty="0">
                <a:solidFill>
                  <a:srgbClr val="AB6526"/>
                </a:solidFill>
                <a:latin typeface="Consolas" panose="020B0609020204030204" pitchFamily="49" charset="0"/>
              </a:rPr>
              <a:t>201</a:t>
            </a:r>
            <a:r>
              <a:rPr lang="de-DE" dirty="0">
                <a:solidFill>
                  <a:srgbClr val="333333"/>
                </a:solidFill>
                <a:latin typeface="Consolas" panose="020B0609020204030204" pitchFamily="49" charset="0"/>
              </a:rPr>
              <a:t> </a:t>
            </a:r>
            <a:r>
              <a:rPr lang="de-DE" dirty="0" err="1">
                <a:solidFill>
                  <a:srgbClr val="333333"/>
                </a:solidFill>
                <a:latin typeface="Consolas" panose="020B0609020204030204" pitchFamily="49" charset="0"/>
              </a:rPr>
              <a:t>Created</a:t>
            </a:r>
            <a:endParaRPr lang="de-DE" dirty="0">
              <a:solidFill>
                <a:srgbClr val="333333"/>
              </a:solidFill>
              <a:latin typeface="Consolas" panose="020B0609020204030204" pitchFamily="49" charset="0"/>
            </a:endParaRPr>
          </a:p>
          <a:p>
            <a:r>
              <a:rPr lang="de-DE" dirty="0">
                <a:solidFill>
                  <a:srgbClr val="333333"/>
                </a:solidFill>
                <a:latin typeface="Consolas" panose="020B0609020204030204" pitchFamily="49" charset="0"/>
              </a:rPr>
              <a:t>Content-Type: </a:t>
            </a:r>
            <a:r>
              <a:rPr lang="de-DE" dirty="0" err="1">
                <a:solidFill>
                  <a:srgbClr val="333333"/>
                </a:solidFill>
                <a:latin typeface="Consolas" panose="020B0609020204030204" pitchFamily="49" charset="0"/>
              </a:rPr>
              <a:t>Application</a:t>
            </a:r>
            <a:r>
              <a:rPr lang="de-DE" dirty="0">
                <a:solidFill>
                  <a:srgbClr val="333333"/>
                </a:solidFill>
                <a:latin typeface="Consolas" panose="020B0609020204030204" pitchFamily="49" charset="0"/>
              </a:rPr>
              <a:t>/</a:t>
            </a:r>
            <a:r>
              <a:rPr lang="de-DE" dirty="0" err="1">
                <a:solidFill>
                  <a:srgbClr val="333333"/>
                </a:solidFill>
                <a:latin typeface="Consolas" panose="020B0609020204030204" pitchFamily="49" charset="0"/>
              </a:rPr>
              <a:t>Json</a:t>
            </a:r>
            <a:endParaRPr lang="de-DE" dirty="0">
              <a:solidFill>
                <a:srgbClr val="333333"/>
              </a:solidFill>
              <a:latin typeface="Consolas" panose="020B0609020204030204" pitchFamily="49" charset="0"/>
            </a:endParaRPr>
          </a:p>
          <a:p>
            <a:r>
              <a:rPr lang="de-DE" dirty="0">
                <a:solidFill>
                  <a:srgbClr val="333333"/>
                </a:solidFill>
                <a:latin typeface="Consolas" panose="020B0609020204030204" pitchFamily="49" charset="0"/>
              </a:rPr>
              <a:t>...</a:t>
            </a:r>
          </a:p>
          <a:p>
            <a:r>
              <a:rPr lang="de-DE" dirty="0">
                <a:solidFill>
                  <a:srgbClr val="777777"/>
                </a:solidFill>
                <a:latin typeface="Consolas" panose="020B0609020204030204" pitchFamily="49" charset="0"/>
              </a:rPr>
              <a:t>{</a:t>
            </a:r>
            <a:endParaRPr lang="de-DE" dirty="0">
              <a:solidFill>
                <a:srgbClr val="333333"/>
              </a:solidFill>
              <a:latin typeface="Consolas" panose="020B0609020204030204" pitchFamily="49" charset="0"/>
            </a:endParaRPr>
          </a:p>
          <a:p>
            <a:r>
              <a:rPr lang="de-DE" dirty="0">
                <a:solidFill>
                  <a:srgbClr val="777777"/>
                </a:solidFill>
                <a:latin typeface="Consolas" panose="020B0609020204030204" pitchFamily="49" charset="0"/>
              </a:rPr>
              <a:t> </a:t>
            </a:r>
            <a:r>
              <a:rPr lang="de-DE" dirty="0" smtClean="0">
                <a:solidFill>
                  <a:srgbClr val="777777"/>
                </a:solidFill>
                <a:latin typeface="Consolas" panose="020B0609020204030204" pitchFamily="49" charset="0"/>
              </a:rPr>
              <a:t> "</a:t>
            </a:r>
            <a:r>
              <a:rPr lang="de-DE" dirty="0" err="1">
                <a:solidFill>
                  <a:srgbClr val="AB6526"/>
                </a:solidFill>
                <a:latin typeface="Consolas" panose="020B0609020204030204" pitchFamily="49" charset="0"/>
              </a:rPr>
              <a:t>id</a:t>
            </a:r>
            <a:r>
              <a:rPr lang="de-DE" dirty="0">
                <a:solidFill>
                  <a:srgbClr val="777777"/>
                </a:solidFill>
                <a:latin typeface="Consolas" panose="020B0609020204030204" pitchFamily="49" charset="0"/>
              </a:rPr>
              <a:t>":</a:t>
            </a:r>
            <a:r>
              <a:rPr lang="de-DE" dirty="0">
                <a:solidFill>
                  <a:srgbClr val="333333"/>
                </a:solidFill>
                <a:latin typeface="Consolas" panose="020B0609020204030204" pitchFamily="49" charset="0"/>
              </a:rPr>
              <a:t> </a:t>
            </a:r>
            <a:r>
              <a:rPr lang="de-DE" dirty="0">
                <a:solidFill>
                  <a:srgbClr val="777777"/>
                </a:solidFill>
                <a:latin typeface="Consolas" panose="020B0609020204030204" pitchFamily="49" charset="0"/>
              </a:rPr>
              <a:t>"</a:t>
            </a:r>
            <a:r>
              <a:rPr lang="de-DE" dirty="0">
                <a:solidFill>
                  <a:srgbClr val="448C27"/>
                </a:solidFill>
                <a:latin typeface="Consolas" panose="020B0609020204030204" pitchFamily="49" charset="0"/>
              </a:rPr>
              <a:t>3b27818ea09a46b48c7eb3fbd878349f</a:t>
            </a:r>
            <a:r>
              <a:rPr lang="de-DE" dirty="0">
                <a:solidFill>
                  <a:srgbClr val="777777"/>
                </a:solidFill>
                <a:latin typeface="Consolas" panose="020B0609020204030204" pitchFamily="49" charset="0"/>
              </a:rPr>
              <a:t>",</a:t>
            </a:r>
            <a:endParaRPr lang="de-DE" dirty="0">
              <a:solidFill>
                <a:srgbClr val="333333"/>
              </a:solidFill>
              <a:latin typeface="Consolas" panose="020B0609020204030204" pitchFamily="49" charset="0"/>
            </a:endParaRPr>
          </a:p>
          <a:p>
            <a:r>
              <a:rPr lang="de-DE" dirty="0" smtClean="0">
                <a:solidFill>
                  <a:srgbClr val="777777"/>
                </a:solidFill>
                <a:latin typeface="Consolas" panose="020B0609020204030204" pitchFamily="49" charset="0"/>
              </a:rPr>
              <a:t>  "</a:t>
            </a:r>
            <a:r>
              <a:rPr lang="de-DE" dirty="0" err="1">
                <a:solidFill>
                  <a:srgbClr val="AB6526"/>
                </a:solidFill>
                <a:latin typeface="Consolas" panose="020B0609020204030204" pitchFamily="49" charset="0"/>
              </a:rPr>
              <a:t>eTag</a:t>
            </a:r>
            <a:r>
              <a:rPr lang="de-DE" dirty="0">
                <a:solidFill>
                  <a:srgbClr val="777777"/>
                </a:solidFill>
                <a:latin typeface="Consolas" panose="020B0609020204030204" pitchFamily="49" charset="0"/>
              </a:rPr>
              <a:t>":</a:t>
            </a:r>
            <a:r>
              <a:rPr lang="de-DE" dirty="0">
                <a:solidFill>
                  <a:srgbClr val="333333"/>
                </a:solidFill>
                <a:latin typeface="Consolas" panose="020B0609020204030204" pitchFamily="49" charset="0"/>
              </a:rPr>
              <a:t> </a:t>
            </a:r>
            <a:r>
              <a:rPr lang="de-DE" dirty="0">
                <a:solidFill>
                  <a:srgbClr val="777777"/>
                </a:solidFill>
                <a:latin typeface="Consolas" panose="020B0609020204030204" pitchFamily="49" charset="0"/>
              </a:rPr>
              <a:t>"</a:t>
            </a:r>
            <a:r>
              <a:rPr lang="de-DE" dirty="0">
                <a:solidFill>
                  <a:srgbClr val="448C27"/>
                </a:solidFill>
                <a:latin typeface="Consolas" panose="020B0609020204030204" pitchFamily="49" charset="0"/>
              </a:rPr>
              <a:t>2</a:t>
            </a:r>
            <a:r>
              <a:rPr lang="de-DE" dirty="0" smtClean="0">
                <a:solidFill>
                  <a:srgbClr val="777777"/>
                </a:solidFill>
                <a:latin typeface="Consolas" panose="020B0609020204030204" pitchFamily="49" charset="0"/>
              </a:rPr>
              <a:t>",</a:t>
            </a:r>
            <a:endParaRPr lang="de-DE" dirty="0">
              <a:solidFill>
                <a:srgbClr val="333333"/>
              </a:solidFill>
              <a:latin typeface="Consolas" panose="020B0609020204030204" pitchFamily="49" charset="0"/>
            </a:endParaRPr>
          </a:p>
          <a:p>
            <a:r>
              <a:rPr lang="de-DE" dirty="0" smtClean="0">
                <a:solidFill>
                  <a:srgbClr val="777777"/>
                </a:solidFill>
                <a:latin typeface="Consolas" panose="020B0609020204030204" pitchFamily="49" charset="0"/>
              </a:rPr>
              <a:t>  "</a:t>
            </a:r>
            <a:r>
              <a:rPr lang="de-DE" dirty="0" err="1">
                <a:solidFill>
                  <a:srgbClr val="AB6526"/>
                </a:solidFill>
                <a:latin typeface="Consolas" panose="020B0609020204030204" pitchFamily="49" charset="0"/>
              </a:rPr>
              <a:t>entityId</a:t>
            </a:r>
            <a:r>
              <a:rPr lang="de-DE" dirty="0">
                <a:solidFill>
                  <a:srgbClr val="777777"/>
                </a:solidFill>
                <a:latin typeface="Consolas" panose="020B0609020204030204" pitchFamily="49" charset="0"/>
              </a:rPr>
              <a:t>":</a:t>
            </a:r>
            <a:r>
              <a:rPr lang="de-DE" dirty="0">
                <a:solidFill>
                  <a:srgbClr val="333333"/>
                </a:solidFill>
                <a:latin typeface="Consolas" panose="020B0609020204030204" pitchFamily="49" charset="0"/>
              </a:rPr>
              <a:t> </a:t>
            </a:r>
            <a:r>
              <a:rPr lang="de-DE" dirty="0">
                <a:solidFill>
                  <a:srgbClr val="777777"/>
                </a:solidFill>
                <a:latin typeface="Consolas" panose="020B0609020204030204" pitchFamily="49" charset="0"/>
              </a:rPr>
              <a:t>"</a:t>
            </a:r>
            <a:r>
              <a:rPr lang="de-DE" dirty="0">
                <a:solidFill>
                  <a:srgbClr val="448C27"/>
                </a:solidFill>
                <a:latin typeface="Consolas" panose="020B0609020204030204" pitchFamily="49" charset="0"/>
              </a:rPr>
              <a:t>3b27818ea09a46b48c7eb3fbd878349f</a:t>
            </a:r>
            <a:r>
              <a:rPr lang="de-DE" dirty="0">
                <a:solidFill>
                  <a:srgbClr val="777777"/>
                </a:solidFill>
                <a:latin typeface="Consolas" panose="020B0609020204030204" pitchFamily="49" charset="0"/>
              </a:rPr>
              <a:t>",</a:t>
            </a:r>
            <a:endParaRPr lang="de-DE" dirty="0">
              <a:solidFill>
                <a:srgbClr val="333333"/>
              </a:solidFill>
              <a:latin typeface="Consolas" panose="020B0609020204030204" pitchFamily="49" charset="0"/>
            </a:endParaRPr>
          </a:p>
          <a:p>
            <a:r>
              <a:rPr lang="de-DE" dirty="0" smtClean="0">
                <a:solidFill>
                  <a:srgbClr val="777777"/>
                </a:solidFill>
                <a:latin typeface="Consolas" panose="020B0609020204030204" pitchFamily="49" charset="0"/>
              </a:rPr>
              <a:t>  "</a:t>
            </a:r>
            <a:r>
              <a:rPr lang="de-DE" dirty="0" err="1">
                <a:solidFill>
                  <a:srgbClr val="AB6526"/>
                </a:solidFill>
                <a:latin typeface="Consolas" panose="020B0609020204030204" pitchFamily="49" charset="0"/>
              </a:rPr>
              <a:t>name</a:t>
            </a:r>
            <a:r>
              <a:rPr lang="de-DE" dirty="0">
                <a:solidFill>
                  <a:srgbClr val="777777"/>
                </a:solidFill>
                <a:latin typeface="Consolas" panose="020B0609020204030204" pitchFamily="49" charset="0"/>
              </a:rPr>
              <a:t>":</a:t>
            </a:r>
            <a:r>
              <a:rPr lang="de-DE" dirty="0">
                <a:solidFill>
                  <a:srgbClr val="333333"/>
                </a:solidFill>
                <a:latin typeface="Consolas" panose="020B0609020204030204" pitchFamily="49" charset="0"/>
              </a:rPr>
              <a:t> </a:t>
            </a:r>
            <a:r>
              <a:rPr lang="de-DE" dirty="0">
                <a:solidFill>
                  <a:srgbClr val="777777"/>
                </a:solidFill>
                <a:latin typeface="Consolas" panose="020B0609020204030204" pitchFamily="49" charset="0"/>
              </a:rPr>
              <a:t>"</a:t>
            </a:r>
            <a:r>
              <a:rPr lang="de-DE" dirty="0" err="1">
                <a:solidFill>
                  <a:srgbClr val="448C27"/>
                </a:solidFill>
                <a:latin typeface="Consolas" panose="020B0609020204030204" pitchFamily="49" charset="0"/>
              </a:rPr>
              <a:t>Nanobox</a:t>
            </a:r>
            <a:r>
              <a:rPr lang="de-DE" dirty="0">
                <a:solidFill>
                  <a:srgbClr val="448C27"/>
                </a:solidFill>
                <a:latin typeface="Consolas" panose="020B0609020204030204" pitchFamily="49" charset="0"/>
              </a:rPr>
              <a:t> Agent</a:t>
            </a:r>
            <a:r>
              <a:rPr lang="de-DE" dirty="0" smtClean="0">
                <a:solidFill>
                  <a:srgbClr val="777777"/>
                </a:solidFill>
                <a:latin typeface="Consolas" panose="020B0609020204030204" pitchFamily="49" charset="0"/>
              </a:rPr>
              <a:t>",</a:t>
            </a:r>
            <a:endParaRPr lang="de-DE" dirty="0" smtClean="0">
              <a:solidFill>
                <a:srgbClr val="333333"/>
              </a:solidFill>
              <a:latin typeface="Consolas" panose="020B0609020204030204" pitchFamily="49" charset="0"/>
            </a:endParaRPr>
          </a:p>
          <a:p>
            <a:r>
              <a:rPr lang="de-DE" dirty="0" smtClean="0">
                <a:solidFill>
                  <a:srgbClr val="777777"/>
                </a:solidFill>
                <a:latin typeface="Consolas" panose="020B0609020204030204" pitchFamily="49" charset="0"/>
              </a:rPr>
              <a:t>  "</a:t>
            </a:r>
            <a:r>
              <a:rPr lang="de-DE" dirty="0" err="1">
                <a:solidFill>
                  <a:srgbClr val="AB6526"/>
                </a:solidFill>
                <a:latin typeface="Consolas" panose="020B0609020204030204" pitchFamily="49" charset="0"/>
              </a:rPr>
              <a:t>securityProfile</a:t>
            </a:r>
            <a:r>
              <a:rPr lang="de-DE" dirty="0">
                <a:solidFill>
                  <a:srgbClr val="777777"/>
                </a:solidFill>
                <a:latin typeface="Consolas" panose="020B0609020204030204" pitchFamily="49" charset="0"/>
              </a:rPr>
              <a:t>":</a:t>
            </a:r>
            <a:r>
              <a:rPr lang="de-DE" dirty="0">
                <a:solidFill>
                  <a:srgbClr val="333333"/>
                </a:solidFill>
                <a:latin typeface="Consolas" panose="020B0609020204030204" pitchFamily="49" charset="0"/>
              </a:rPr>
              <a:t> </a:t>
            </a:r>
            <a:r>
              <a:rPr lang="de-DE" dirty="0">
                <a:solidFill>
                  <a:srgbClr val="777777"/>
                </a:solidFill>
                <a:latin typeface="Consolas" panose="020B0609020204030204" pitchFamily="49" charset="0"/>
              </a:rPr>
              <a:t>"</a:t>
            </a:r>
            <a:r>
              <a:rPr lang="de-DE" dirty="0">
                <a:solidFill>
                  <a:srgbClr val="448C27"/>
                </a:solidFill>
                <a:latin typeface="Consolas" panose="020B0609020204030204" pitchFamily="49" charset="0"/>
              </a:rPr>
              <a:t>SHARED_SECRET</a:t>
            </a:r>
            <a:r>
              <a:rPr lang="de-DE" dirty="0">
                <a:solidFill>
                  <a:srgbClr val="777777"/>
                </a:solidFill>
                <a:latin typeface="Consolas" panose="020B0609020204030204" pitchFamily="49" charset="0"/>
              </a:rPr>
              <a:t>"</a:t>
            </a:r>
            <a:endParaRPr lang="de-DE" dirty="0">
              <a:solidFill>
                <a:srgbClr val="333333"/>
              </a:solidFill>
              <a:latin typeface="Consolas" panose="020B0609020204030204" pitchFamily="49" charset="0"/>
            </a:endParaRPr>
          </a:p>
          <a:p>
            <a:r>
              <a:rPr lang="de-DE" dirty="0">
                <a:solidFill>
                  <a:srgbClr val="777777"/>
                </a:solidFill>
                <a:latin typeface="Consolas" panose="020B0609020204030204" pitchFamily="49" charset="0"/>
              </a:rPr>
              <a:t>}</a:t>
            </a:r>
            <a:endParaRPr lang="de-DE"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12174618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de-DE" b="0" dirty="0" err="1"/>
              <a:t>Acquiring</a:t>
            </a:r>
            <a:r>
              <a:rPr lang="de-DE" b="0" dirty="0"/>
              <a:t> Boarding </a:t>
            </a:r>
            <a:r>
              <a:rPr lang="de-DE" b="0" dirty="0" err="1"/>
              <a:t>Configuration</a:t>
            </a:r>
            <a:endParaRPr lang="de-DE" b="0" dirty="0"/>
          </a:p>
        </p:txBody>
      </p:sp>
      <p:sp>
        <p:nvSpPr>
          <p:cNvPr id="3" name="Rechteck 2"/>
          <p:cNvSpPr/>
          <p:nvPr/>
        </p:nvSpPr>
        <p:spPr>
          <a:xfrm>
            <a:off x="2527774" y="1347597"/>
            <a:ext cx="9235601" cy="2031325"/>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solidFill>
                  <a:srgbClr val="000000"/>
                </a:solidFill>
                <a:latin typeface="Arial" panose="020B0604020202020204" pitchFamily="34" charset="0"/>
              </a:rPr>
              <a:t>After agent creation, agent needs to acquire </a:t>
            </a:r>
            <a:r>
              <a:rPr lang="en-US" b="1" dirty="0">
                <a:solidFill>
                  <a:srgbClr val="000000"/>
                </a:solidFill>
                <a:latin typeface="Arial" panose="020B0604020202020204" pitchFamily="34" charset="0"/>
              </a:rPr>
              <a:t>boarding configuration </a:t>
            </a:r>
            <a:r>
              <a:rPr lang="en-US" dirty="0">
                <a:solidFill>
                  <a:srgbClr val="000000"/>
                </a:solidFill>
                <a:latin typeface="Arial" panose="020B0604020202020204" pitchFamily="34" charset="0"/>
              </a:rPr>
              <a:t>in order to board to MindSphere. if agent is not boarded, it can not use </a:t>
            </a:r>
            <a:r>
              <a:rPr lang="en-US" dirty="0" smtClean="0">
                <a:solidFill>
                  <a:srgbClr val="000000"/>
                </a:solidFill>
                <a:latin typeface="Arial" panose="020B0604020202020204" pitchFamily="34" charset="0"/>
              </a:rPr>
              <a:t>any of </a:t>
            </a:r>
            <a:r>
              <a:rPr lang="en-US" dirty="0">
                <a:solidFill>
                  <a:srgbClr val="000000"/>
                </a:solidFill>
                <a:latin typeface="Arial" panose="020B0604020202020204" pitchFamily="34" charset="0"/>
              </a:rPr>
              <a:t>the services offered by </a:t>
            </a:r>
            <a:r>
              <a:rPr lang="en-US" dirty="0" err="1">
                <a:solidFill>
                  <a:srgbClr val="000000"/>
                </a:solidFill>
                <a:latin typeface="Arial" panose="020B0604020202020204" pitchFamily="34" charset="0"/>
              </a:rPr>
              <a:t>Mindsphere</a:t>
            </a:r>
            <a:r>
              <a:rPr lang="en-US" dirty="0">
                <a:solidFill>
                  <a:srgbClr val="000000"/>
                </a:solidFill>
                <a:latin typeface="Arial" panose="020B0604020202020204" pitchFamily="34" charset="0"/>
              </a:rPr>
              <a:t>. Boarding functionality is provided by </a:t>
            </a:r>
            <a:r>
              <a:rPr lang="en-US" b="1" dirty="0">
                <a:solidFill>
                  <a:srgbClr val="000000"/>
                </a:solidFill>
                <a:latin typeface="Arial" panose="020B0604020202020204" pitchFamily="34" charset="0"/>
              </a:rPr>
              <a:t>Boarding </a:t>
            </a:r>
            <a:r>
              <a:rPr lang="en-US" dirty="0">
                <a:solidFill>
                  <a:srgbClr val="000000"/>
                </a:solidFill>
                <a:latin typeface="Arial" panose="020B0604020202020204" pitchFamily="34" charset="0"/>
              </a:rPr>
              <a:t>endpoint</a:t>
            </a:r>
            <a:r>
              <a:rPr lang="en-US" dirty="0" smtClean="0">
                <a:solidFill>
                  <a:srgbClr val="000000"/>
                </a:solidFill>
                <a:latin typeface="Arial" panose="020B0604020202020204" pitchFamily="34" charset="0"/>
              </a:rPr>
              <a:t>.</a:t>
            </a:r>
          </a:p>
          <a:p>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Sending an </a:t>
            </a:r>
            <a:r>
              <a:rPr lang="en-US" b="1" dirty="0">
                <a:solidFill>
                  <a:srgbClr val="000000"/>
                </a:solidFill>
                <a:latin typeface="Arial" panose="020B0604020202020204" pitchFamily="34" charset="0"/>
              </a:rPr>
              <a:t>HTTP GET </a:t>
            </a:r>
            <a:r>
              <a:rPr lang="en-US" dirty="0">
                <a:solidFill>
                  <a:srgbClr val="000000"/>
                </a:solidFill>
                <a:latin typeface="Arial" panose="020B0604020202020204" pitchFamily="34" charset="0"/>
              </a:rPr>
              <a:t>request </a:t>
            </a:r>
            <a:r>
              <a:rPr lang="en-US" b="1" dirty="0" smtClean="0">
                <a:solidFill>
                  <a:srgbClr val="FF475D"/>
                </a:solidFill>
                <a:latin typeface="Arial" panose="020B0604020202020204" pitchFamily="34" charset="0"/>
              </a:rPr>
              <a:t>&lt;&lt;URL&gt;&gt;</a:t>
            </a:r>
            <a:r>
              <a:rPr lang="en-US" b="1" dirty="0" smtClean="0">
                <a:solidFill>
                  <a:srgbClr val="505050"/>
                </a:solidFill>
                <a:latin typeface="Arial" panose="020B0604020202020204" pitchFamily="34" charset="0"/>
              </a:rPr>
              <a:t>/</a:t>
            </a:r>
            <a:r>
              <a:rPr lang="en-US" b="1" dirty="0" err="1">
                <a:solidFill>
                  <a:srgbClr val="505050"/>
                </a:solidFill>
                <a:latin typeface="Arial" panose="020B0604020202020204" pitchFamily="34" charset="0"/>
              </a:rPr>
              <a:t>api</a:t>
            </a:r>
            <a:r>
              <a:rPr lang="en-US" b="1" dirty="0">
                <a:solidFill>
                  <a:srgbClr val="505050"/>
                </a:solidFill>
                <a:latin typeface="Arial" panose="020B0604020202020204" pitchFamily="34" charset="0"/>
              </a:rPr>
              <a:t>/</a:t>
            </a:r>
            <a:r>
              <a:rPr lang="en-US" b="1" dirty="0" err="1">
                <a:solidFill>
                  <a:srgbClr val="505050"/>
                </a:solidFill>
                <a:latin typeface="Arial" panose="020B0604020202020204" pitchFamily="34" charset="0"/>
              </a:rPr>
              <a:t>agentmanagement</a:t>
            </a:r>
            <a:r>
              <a:rPr lang="en-US" b="1" dirty="0">
                <a:solidFill>
                  <a:srgbClr val="505050"/>
                </a:solidFill>
                <a:latin typeface="Arial" panose="020B0604020202020204" pitchFamily="34" charset="0"/>
              </a:rPr>
              <a:t>/v3/agents/</a:t>
            </a:r>
            <a:r>
              <a:rPr lang="en-US" b="1" dirty="0">
                <a:solidFill>
                  <a:srgbClr val="FF475D"/>
                </a:solidFill>
                <a:latin typeface="Arial" panose="020B0604020202020204" pitchFamily="34" charset="0"/>
              </a:rPr>
              <a:t>{{</a:t>
            </a:r>
            <a:r>
              <a:rPr lang="en-US" b="1" dirty="0" err="1">
                <a:solidFill>
                  <a:srgbClr val="FF475D"/>
                </a:solidFill>
                <a:latin typeface="Arial" panose="020B0604020202020204" pitchFamily="34" charset="0"/>
              </a:rPr>
              <a:t>agent_id</a:t>
            </a:r>
            <a:r>
              <a:rPr lang="en-US" b="1" dirty="0">
                <a:solidFill>
                  <a:srgbClr val="FF475D"/>
                </a:solidFill>
                <a:latin typeface="Arial" panose="020B0604020202020204" pitchFamily="34" charset="0"/>
              </a:rPr>
              <a:t>}}</a:t>
            </a:r>
            <a:r>
              <a:rPr lang="en-US" b="1" dirty="0">
                <a:solidFill>
                  <a:srgbClr val="505050"/>
                </a:solidFill>
                <a:latin typeface="Arial" panose="020B0604020202020204" pitchFamily="34" charset="0"/>
              </a:rPr>
              <a:t>/boarding/configuration </a:t>
            </a:r>
            <a:endParaRPr lang="en-US" b="1" dirty="0" smtClean="0">
              <a:solidFill>
                <a:srgbClr val="505050"/>
              </a:solidFill>
              <a:latin typeface="Arial" panose="020B0604020202020204" pitchFamily="34" charset="0"/>
            </a:endParaRPr>
          </a:p>
          <a:p>
            <a:r>
              <a:rPr lang="en-US" dirty="0" smtClean="0">
                <a:solidFill>
                  <a:srgbClr val="000000"/>
                </a:solidFill>
                <a:latin typeface="Arial" panose="020B0604020202020204" pitchFamily="34" charset="0"/>
              </a:rPr>
              <a:t>with </a:t>
            </a:r>
            <a:r>
              <a:rPr lang="en-US" dirty="0">
                <a:solidFill>
                  <a:srgbClr val="000000"/>
                </a:solidFill>
                <a:latin typeface="Arial" panose="020B0604020202020204" pitchFamily="34" charset="0"/>
              </a:rPr>
              <a:t>an </a:t>
            </a:r>
            <a:r>
              <a:rPr lang="en-US" dirty="0" smtClean="0">
                <a:solidFill>
                  <a:srgbClr val="000000"/>
                </a:solidFill>
                <a:latin typeface="Arial" panose="020B0604020202020204" pitchFamily="34" charset="0"/>
              </a:rPr>
              <a:t>agent Id </a:t>
            </a:r>
            <a:r>
              <a:rPr lang="en-US" dirty="0">
                <a:solidFill>
                  <a:srgbClr val="000000"/>
                </a:solidFill>
                <a:latin typeface="Arial" panose="020B0604020202020204" pitchFamily="34" charset="0"/>
              </a:rPr>
              <a:t>in the query parameter; returns following information:</a:t>
            </a:r>
            <a:endParaRPr lang="en-US" dirty="0" smtClean="0"/>
          </a:p>
        </p:txBody>
      </p:sp>
      <p:sp>
        <p:nvSpPr>
          <p:cNvPr id="14" name="Pentagon 13"/>
          <p:cNvSpPr/>
          <p:nvPr/>
        </p:nvSpPr>
        <p:spPr bwMode="auto">
          <a:xfrm>
            <a:off x="551336" y="2014251"/>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Get Boarding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51336" y="544280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7" y="4054482"/>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20" name="Rectangle 19"/>
          <p:cNvSpPr/>
          <p:nvPr/>
        </p:nvSpPr>
        <p:spPr bwMode="auto">
          <a:xfrm>
            <a:off x="540822" y="2694609"/>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21" name="Down Arrow 2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graphicFrame>
        <p:nvGraphicFramePr>
          <p:cNvPr id="22" name="Tabelle 2"/>
          <p:cNvGraphicFramePr>
            <a:graphicFrameLocks noGrp="1"/>
          </p:cNvGraphicFramePr>
          <p:nvPr>
            <p:extLst>
              <p:ext uri="{D42A27DB-BD31-4B8C-83A1-F6EECF244321}">
                <p14:modId xmlns:p14="http://schemas.microsoft.com/office/powerpoint/2010/main" val="3855157354"/>
              </p:ext>
            </p:extLst>
          </p:nvPr>
        </p:nvGraphicFramePr>
        <p:xfrm>
          <a:off x="2527771" y="3552825"/>
          <a:ext cx="9235603" cy="2658092"/>
        </p:xfrm>
        <a:graphic>
          <a:graphicData uri="http://schemas.openxmlformats.org/drawingml/2006/table">
            <a:tbl>
              <a:tblPr>
                <a:tableStyleId>{BC89EF96-8CEA-46FF-86C4-4CE0E7609802}</a:tableStyleId>
              </a:tblPr>
              <a:tblGrid>
                <a:gridCol w="1787054">
                  <a:extLst>
                    <a:ext uri="{9D8B030D-6E8A-4147-A177-3AD203B41FA5}">
                      <a16:colId xmlns:a16="http://schemas.microsoft.com/office/drawing/2014/main" xmlns="" val="20000"/>
                    </a:ext>
                  </a:extLst>
                </a:gridCol>
                <a:gridCol w="3238500">
                  <a:extLst>
                    <a:ext uri="{9D8B030D-6E8A-4147-A177-3AD203B41FA5}">
                      <a16:colId xmlns:a16="http://schemas.microsoft.com/office/drawing/2014/main" xmlns="" val="20001"/>
                    </a:ext>
                  </a:extLst>
                </a:gridCol>
                <a:gridCol w="4210049">
                  <a:extLst>
                    <a:ext uri="{9D8B030D-6E8A-4147-A177-3AD203B41FA5}">
                      <a16:colId xmlns:a16="http://schemas.microsoft.com/office/drawing/2014/main" xmlns="" val="20002"/>
                    </a:ext>
                  </a:extLst>
                </a:gridCol>
              </a:tblGrid>
              <a:tr h="457532">
                <a:tc>
                  <a:txBody>
                    <a:bodyPr/>
                    <a:lstStyle/>
                    <a:p>
                      <a:pPr algn="l" fontAlgn="b"/>
                      <a:r>
                        <a:rPr lang="en-US" sz="1200" b="1" u="none" strike="noStrike" dirty="0" smtClean="0">
                          <a:solidFill>
                            <a:schemeClr val="bg1"/>
                          </a:solidFill>
                          <a:effectLst/>
                        </a:rPr>
                        <a:t>Parameter</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smtClean="0">
                          <a:solidFill>
                            <a:schemeClr val="bg1"/>
                          </a:solidFill>
                          <a:effectLst/>
                        </a:rPr>
                        <a:t>Description</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smtClean="0">
                          <a:solidFill>
                            <a:schemeClr val="bg1"/>
                          </a:solidFill>
                          <a:effectLst/>
                        </a:rPr>
                        <a:t>Remarks</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extLst>
                  <a:ext uri="{0D108BD9-81ED-4DB2-BD59-A6C34878D82A}">
                    <a16:rowId xmlns:a16="http://schemas.microsoft.com/office/drawing/2014/main" xmlns="" val="10000"/>
                  </a:ext>
                </a:extLst>
              </a:tr>
              <a:tr h="3161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kern="1200" dirty="0" err="1" smtClean="0">
                          <a:solidFill>
                            <a:schemeClr val="tx1"/>
                          </a:solidFill>
                          <a:effectLst/>
                          <a:latin typeface="+mn-lt"/>
                          <a:ea typeface="+mn-ea"/>
                          <a:cs typeface="Arial" panose="020B0604020202020204" pitchFamily="34" charset="0"/>
                        </a:rPr>
                        <a:t>baseUrl</a:t>
                      </a:r>
                      <a:endParaRPr lang="en-US" sz="1200" b="0" i="0" u="none" strike="noStrike" dirty="0">
                        <a:solidFill>
                          <a:srgbClr val="000000"/>
                        </a:solidFill>
                        <a:effectLst/>
                        <a:latin typeface="+mn-lt"/>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b" latinLnBrk="0" hangingPunct="1"/>
                      <a:r>
                        <a:rPr lang="en-US" sz="1200" b="0" i="0" kern="1200" dirty="0" smtClean="0">
                          <a:solidFill>
                            <a:schemeClr val="tx1"/>
                          </a:solidFill>
                          <a:latin typeface="+mn-lt"/>
                          <a:ea typeface="+mn-ea"/>
                          <a:cs typeface="Arial" panose="020B0604020202020204" pitchFamily="34" charset="0"/>
                        </a:rPr>
                        <a:t>Holds the </a:t>
                      </a:r>
                      <a:r>
                        <a:rPr lang="en-US" sz="1200" b="0" i="0" kern="1200" dirty="0" err="1" smtClean="0">
                          <a:solidFill>
                            <a:schemeClr val="tx1"/>
                          </a:solidFill>
                          <a:latin typeface="+mn-lt"/>
                          <a:ea typeface="+mn-ea"/>
                          <a:cs typeface="Arial" panose="020B0604020202020204" pitchFamily="34" charset="0"/>
                        </a:rPr>
                        <a:t>southgate</a:t>
                      </a:r>
                      <a:r>
                        <a:rPr lang="en-US" sz="1200" b="0" i="0" kern="1200" dirty="0" smtClean="0">
                          <a:solidFill>
                            <a:schemeClr val="tx1"/>
                          </a:solidFill>
                          <a:latin typeface="+mn-lt"/>
                          <a:ea typeface="+mn-ea"/>
                          <a:cs typeface="Arial" panose="020B0604020202020204" pitchFamily="34" charset="0"/>
                        </a:rPr>
                        <a:t> </a:t>
                      </a:r>
                      <a:r>
                        <a:rPr lang="en-US" sz="1200" b="0" i="0" kern="1200" dirty="0" err="1" smtClean="0">
                          <a:solidFill>
                            <a:schemeClr val="tx1"/>
                          </a:solidFill>
                          <a:latin typeface="+mn-lt"/>
                          <a:ea typeface="+mn-ea"/>
                          <a:cs typeface="Arial" panose="020B0604020202020204" pitchFamily="34" charset="0"/>
                        </a:rPr>
                        <a:t>url</a:t>
                      </a:r>
                      <a:endParaRPr lang="en-US" sz="12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l" defTabSz="914400" rtl="0" eaLnBrk="1" fontAlgn="b" latinLnBrk="0" hangingPunct="1"/>
                      <a:r>
                        <a:rPr lang="en-US" sz="1200" b="0" i="0" kern="1200" dirty="0">
                          <a:solidFill>
                            <a:schemeClr val="tx1"/>
                          </a:solidFill>
                          <a:latin typeface="+mn-lt"/>
                          <a:ea typeface="+mn-ea"/>
                          <a:cs typeface="Arial" panose="020B0604020202020204" pitchFamily="34" charset="0"/>
                        </a:rPr>
                        <a:t>10 GB</a:t>
                      </a: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185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err="1" smtClean="0">
                          <a:solidFill>
                            <a:schemeClr val="tx1"/>
                          </a:solidFill>
                          <a:effectLst/>
                          <a:latin typeface="+mn-lt"/>
                          <a:ea typeface="+mn-ea"/>
                          <a:cs typeface="Arial" panose="020B0604020202020204" pitchFamily="34" charset="0"/>
                        </a:rPr>
                        <a:t>iat</a:t>
                      </a:r>
                      <a:endParaRPr lang="en-US" sz="1200" b="0" i="0" u="none" strike="noStrike" kern="1200" dirty="0" smtClean="0">
                        <a:solidFill>
                          <a:schemeClr val="tx1"/>
                        </a:solidFill>
                        <a:effectLst/>
                        <a:latin typeface="+mn-lt"/>
                        <a:ea typeface="+mn-ea"/>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smtClean="0">
                          <a:latin typeface="Arial" panose="020B0604020202020204" pitchFamily="34" charset="0"/>
                          <a:cs typeface="Arial" panose="020B0604020202020204" pitchFamily="34" charset="0"/>
                        </a:rPr>
                        <a:t>Initial Access Token, A JSON Web Token that is being signed by the </a:t>
                      </a:r>
                      <a:r>
                        <a:rPr lang="en-US" sz="1200" b="0" i="0" dirty="0" err="1" smtClean="0">
                          <a:latin typeface="Arial" panose="020B0604020202020204" pitchFamily="34" charset="0"/>
                          <a:cs typeface="Arial" panose="020B0604020202020204" pitchFamily="34" charset="0"/>
                        </a:rPr>
                        <a:t>AgentIAM</a:t>
                      </a:r>
                      <a:r>
                        <a:rPr lang="en-US" sz="1200" b="0" i="0" dirty="0" smtClean="0">
                          <a:latin typeface="Arial" panose="020B0604020202020204" pitchFamily="34" charset="0"/>
                          <a:cs typeface="Arial" panose="020B0604020202020204" pitchFamily="34" charset="0"/>
                        </a:rPr>
                        <a:t>, required to do initial registration.</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IAT are subject to expiration and by default they have 7 days of validity, if IAT expired; Agent needs to call this endpoint to acquire a new configuration.</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1616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err="1" smtClean="0">
                          <a:solidFill>
                            <a:schemeClr val="tx1"/>
                          </a:solidFill>
                          <a:effectLst/>
                          <a:latin typeface="+mn-lt"/>
                          <a:ea typeface="+mn-ea"/>
                          <a:cs typeface="Arial" panose="020B0604020202020204" pitchFamily="34" charset="0"/>
                        </a:rPr>
                        <a:t>clientCredentialProfile</a:t>
                      </a:r>
                      <a:endParaRPr lang="en-US" sz="1050" b="0" i="0" u="none" strike="noStrike" kern="1200" dirty="0">
                        <a:solidFill>
                          <a:schemeClr val="tx1"/>
                        </a:solidFill>
                        <a:effectLst/>
                        <a:latin typeface="+mn-lt"/>
                        <a:ea typeface="+mn-ea"/>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smtClean="0">
                          <a:latin typeface="Arial" panose="020B0604020202020204" pitchFamily="34" charset="0"/>
                          <a:cs typeface="Arial" panose="020B0604020202020204" pitchFamily="34" charset="0"/>
                        </a:rPr>
                        <a:t>Agents security profile, set during</a:t>
                      </a:r>
                    </a:p>
                    <a:p>
                      <a:pPr algn="l"/>
                      <a:r>
                        <a:rPr lang="en-US" sz="1200" b="0" i="0" dirty="0" smtClean="0">
                          <a:latin typeface="Arial" panose="020B0604020202020204" pitchFamily="34" charset="0"/>
                          <a:cs typeface="Arial" panose="020B0604020202020204" pitchFamily="34" charset="0"/>
                        </a:rPr>
                        <a:t>provisioning step.</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RSA_3072, SHARED_SECRET</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218576">
                <a:tc>
                  <a:txBody>
                    <a:bodyPr/>
                    <a:lstStyle/>
                    <a:p>
                      <a:pPr marL="0" algn="l" defTabSz="914400" rtl="0" eaLnBrk="1" fontAlgn="b" latinLnBrk="0" hangingPunct="1"/>
                      <a:r>
                        <a:rPr lang="en-US" sz="1200" b="0" i="0" u="none" strike="noStrike" kern="1200" dirty="0" err="1" smtClean="0">
                          <a:solidFill>
                            <a:schemeClr val="tx1"/>
                          </a:solidFill>
                          <a:effectLst/>
                          <a:latin typeface="+mn-lt"/>
                          <a:ea typeface="+mn-ea"/>
                          <a:cs typeface="Arial" panose="020B0604020202020204" pitchFamily="34" charset="0"/>
                        </a:rPr>
                        <a:t>clientId</a:t>
                      </a:r>
                      <a:endParaRPr lang="en-US" sz="1200" b="0" i="0" u="none" strike="noStrike" kern="1200" dirty="0">
                        <a:solidFill>
                          <a:schemeClr val="tx1"/>
                        </a:solidFill>
                        <a:effectLst/>
                        <a:latin typeface="+mn-lt"/>
                        <a:ea typeface="+mn-ea"/>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smtClean="0">
                          <a:latin typeface="Arial" panose="020B0604020202020204" pitchFamily="34" charset="0"/>
                          <a:cs typeface="Arial" panose="020B0604020202020204" pitchFamily="34" charset="0"/>
                        </a:rPr>
                        <a:t>Agent Id</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2185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Arial" panose="020B0604020202020204" pitchFamily="34" charset="0"/>
                        </a:rPr>
                        <a:t>tenant</a:t>
                      </a:r>
                      <a:endParaRPr lang="en-US" sz="1200" b="0" i="0" u="none" strike="noStrike" kern="1200" baseline="30000" dirty="0" smtClean="0">
                        <a:solidFill>
                          <a:schemeClr val="tx1"/>
                        </a:solidFill>
                        <a:effectLst/>
                        <a:latin typeface="+mn-lt"/>
                        <a:ea typeface="+mn-ea"/>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smtClean="0">
                          <a:latin typeface="Arial" panose="020B0604020202020204" pitchFamily="34" charset="0"/>
                          <a:cs typeface="Arial" panose="020B0604020202020204" pitchFamily="34" charset="0"/>
                        </a:rPr>
                        <a:t>Agents tenant</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3161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Arial" panose="020B0604020202020204" pitchFamily="34" charset="0"/>
                        </a:rPr>
                        <a:t>expiration</a:t>
                      </a:r>
                      <a:endParaRPr lang="en-US" sz="1200" b="0" i="0" u="none" strike="noStrike" baseline="30000" dirty="0">
                        <a:solidFill>
                          <a:srgbClr val="000000"/>
                        </a:solidFill>
                        <a:effectLst/>
                        <a:latin typeface="+mn-lt"/>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smtClean="0">
                          <a:latin typeface="Arial" panose="020B0604020202020204" pitchFamily="34" charset="0"/>
                          <a:cs typeface="Arial" panose="020B0604020202020204" pitchFamily="34" charset="0"/>
                        </a:rPr>
                        <a:t>Holds IAT expiration time</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Default value is 7 days</a:t>
                      </a:r>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0817220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de-DE" b="0" dirty="0" err="1"/>
              <a:t>Acquiring</a:t>
            </a:r>
            <a:r>
              <a:rPr lang="de-DE" b="0" dirty="0"/>
              <a:t> Boarding </a:t>
            </a:r>
            <a:r>
              <a:rPr lang="de-DE" b="0" dirty="0" err="1"/>
              <a:t>Configuration</a:t>
            </a:r>
            <a:endParaRPr lang="de-DE" b="0" dirty="0"/>
          </a:p>
        </p:txBody>
      </p:sp>
      <p:sp>
        <p:nvSpPr>
          <p:cNvPr id="6" name="Pentagon 5"/>
          <p:cNvSpPr/>
          <p:nvPr/>
        </p:nvSpPr>
        <p:spPr bwMode="auto">
          <a:xfrm>
            <a:off x="570386" y="1962060"/>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Get Boarding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70386" y="332805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70386" y="46964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70386" y="539060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70387" y="4002291"/>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70386" y="1295406"/>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9872" y="2642418"/>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3" name="Down Arrow 12"/>
          <p:cNvSpPr/>
          <p:nvPr/>
        </p:nvSpPr>
        <p:spPr bwMode="auto">
          <a:xfrm>
            <a:off x="257062" y="1164134"/>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4" name="Rectangle 3"/>
          <p:cNvSpPr/>
          <p:nvPr/>
        </p:nvSpPr>
        <p:spPr>
          <a:xfrm>
            <a:off x="2525797" y="1164134"/>
            <a:ext cx="9546852" cy="5324535"/>
          </a:xfrm>
          <a:prstGeom prst="rect">
            <a:avLst/>
          </a:prstGeom>
          <a:ln w="12700">
            <a:solidFill>
              <a:schemeClr val="tx1"/>
            </a:solidFill>
            <a:prstDash val="lgDash"/>
          </a:ln>
        </p:spPr>
        <p:txBody>
          <a:bodyPr wrap="square">
            <a:spAutoFit/>
          </a:bodyPr>
          <a:lstStyle/>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content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baseUrl</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https://southgate.eu-central.mindsphere.io</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iat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yJhbGciOiJSUzI1NiIsInR5cCI6IkpXVCJ9.eyJpc3MiOiJTQ0kiLCJzdWIiOiJ0ZXN0LWFnZW50IiwiYXVkIjpbIkFJQU0iXSwiaWF0IjoxNTEzNjA3NjQ3LCJuYmYiOjE1MTM2MDc2NDcsImV4cCI6MTUxNDIxMjQ0NywianRpIjoiODBkNGViYTAtZTQwMC0xMWU3LTlmMDYtM2QzOTg3NTQ1MjNjIiwic2NvcGUiOlsiSUFUIl0sInRlbmFudCI6InRlc3QtdGVuYW50IiwiY2xpZW50X2NyZWRlbnRpYWxzX3Byb2ZpbGUiOlsiUlNBXzMwNzIiXSwic2NoZW1hcyI6WyJ1cm46c2llbWVuczptaW5kc3BoZXJlOnYxIl19.F/C44dH0orAVrKXDxcdGTgDFGsYzxOLR84j49S1qQMcX4GKq0HGfN7mm9N2tAUo8+z9ISRIW+D/n81uioF4ro+cyjGFbstatsRVH8hFFbZe4WcSChBHpwmA9IBOL0iFo/8C/7FppjhmHnlJNTQrfdkPJbtgQljtlY46BqW2pKp3wPUPJb21nLhVwMv1AiAbISg17FazhzuV7n12pJxdtpEB+mYZZe16P9amW217iyaDyRZ0+UhldHyKYwX0in5SpvJ1gzFlhMNwYWhG8zk6EJ8OYY49OhTYLHtvoEm8IIxarPWWmMztwrEXvNvQi6svZ1NCcgbkuSTwdEyJDzPqmbw</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clientCredentialProfile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SHARED_SECRET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5fa51b64-dce2-11e7-9296-cec278b6b50a</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tenant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6e70640a-dce2-11e7-9296-cec278b6b50a</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expiration</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2017-12-18T14:04:01.076Z</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latin typeface="Calibri" panose="020F0502020204030204" pitchFamily="34" charset="0"/>
                <a:ea typeface="SimSun" panose="02010600030101010101" pitchFamily="2" charset="-122"/>
                <a:cs typeface="Times New Roman" panose="02020603050405020304" pitchFamily="18" charset="0"/>
              </a:rPr>
              <a:t> </a:t>
            </a:r>
            <a:endParaRPr lang="de-DE"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612508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smtClean="0"/>
              <a:t>JWT</a:t>
            </a:r>
            <a:endParaRPr lang="de-DE" dirty="0"/>
          </a:p>
        </p:txBody>
      </p:sp>
      <p:pic>
        <p:nvPicPr>
          <p:cNvPr id="4098" name="Picture 2" descr="https://cdn-images-1.medium.com/max/1600/1*SSXUQJ1dWjiUrDoKaaiGL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1950" y="1473832"/>
            <a:ext cx="6552282" cy="4504694"/>
          </a:xfrm>
          <a:prstGeom prst="rect">
            <a:avLst/>
          </a:prstGeom>
          <a:noFill/>
          <a:extLst>
            <a:ext uri="{909E8E84-426E-40DD-AFC4-6F175D3DCCD1}">
              <a14:hiddenFill xmlns:a14="http://schemas.microsoft.com/office/drawing/2010/main">
                <a:solidFill>
                  <a:srgbClr val="FFFFFF"/>
                </a:solidFill>
              </a14:hiddenFill>
            </a:ext>
          </a:extLst>
        </p:spPr>
      </p:pic>
      <p:sp>
        <p:nvSpPr>
          <p:cNvPr id="5" name="Pentagon 4"/>
          <p:cNvSpPr/>
          <p:nvPr/>
        </p:nvSpPr>
        <p:spPr bwMode="auto">
          <a:xfrm>
            <a:off x="570386" y="1962060"/>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Get Boarding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70386" y="332805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70386" y="46964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70386" y="539060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70387" y="4002291"/>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70386" y="1295406"/>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1" name="Rectangle 10"/>
          <p:cNvSpPr/>
          <p:nvPr/>
        </p:nvSpPr>
        <p:spPr bwMode="auto">
          <a:xfrm>
            <a:off x="559872" y="2642418"/>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2" name="Down Arrow 11"/>
          <p:cNvSpPr/>
          <p:nvPr/>
        </p:nvSpPr>
        <p:spPr bwMode="auto">
          <a:xfrm>
            <a:off x="257062" y="1164134"/>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163732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ihandform 45"/>
          <p:cNvSpPr/>
          <p:nvPr/>
        </p:nvSpPr>
        <p:spPr bwMode="auto">
          <a:xfrm flipV="1">
            <a:off x="1550678" y="1790048"/>
            <a:ext cx="5590453" cy="674519"/>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w="19050" cap="flat" cmpd="sng" algn="ctr">
            <a:solidFill>
              <a:srgbClr val="00646E"/>
            </a:solidFill>
            <a:prstDash val="solid"/>
            <a:round/>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50000"/>
              </a:spcBef>
              <a:spcAft>
                <a:spcPct val="0"/>
              </a:spcAft>
            </a:pPr>
            <a:endParaRPr lang="en-US" dirty="0">
              <a:solidFill>
                <a:srgbClr val="000000"/>
              </a:solidFill>
            </a:endParaRPr>
          </a:p>
        </p:txBody>
      </p:sp>
      <p:sp>
        <p:nvSpPr>
          <p:cNvPr id="47" name="Freihandform 46"/>
          <p:cNvSpPr/>
          <p:nvPr/>
        </p:nvSpPr>
        <p:spPr bwMode="auto">
          <a:xfrm>
            <a:off x="1550679" y="4303407"/>
            <a:ext cx="5500362" cy="914306"/>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w="19050" cap="flat" cmpd="sng" algn="ctr">
            <a:solidFill>
              <a:srgbClr val="00646E"/>
            </a:solidFill>
            <a:prstDash val="solid"/>
            <a:round/>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50000"/>
              </a:spcBef>
              <a:spcAft>
                <a:spcPct val="0"/>
              </a:spcAft>
            </a:pPr>
            <a:endParaRPr lang="en-US" dirty="0">
              <a:solidFill>
                <a:srgbClr val="000000"/>
              </a:solidFill>
            </a:endParaRPr>
          </a:p>
        </p:txBody>
      </p:sp>
      <p:sp>
        <p:nvSpPr>
          <p:cNvPr id="23" name="Rectangle 22"/>
          <p:cNvSpPr/>
          <p:nvPr/>
        </p:nvSpPr>
        <p:spPr bwMode="auto">
          <a:xfrm>
            <a:off x="4883595" y="2234521"/>
            <a:ext cx="2232000" cy="1070348"/>
          </a:xfrm>
          <a:prstGeom prst="rect">
            <a:avLst/>
          </a:prstGeom>
          <a:solidFill>
            <a:srgbClr val="41AAAA"/>
          </a:solidFill>
          <a:ln>
            <a:solidFill>
              <a:srgbClr val="FFFFFF"/>
            </a:solidFill>
          </a:ln>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err="1" smtClean="0">
                <a:solidFill>
                  <a:schemeClr val="bg1"/>
                </a:solidFill>
                <a:ea typeface="Arial Unicode MS" panose="020B0604020202020204" pitchFamily="34" charset="-128"/>
                <a:cs typeface="Arial Unicode MS" panose="020B0604020202020204" pitchFamily="34" charset="-128"/>
              </a:rPr>
              <a:t>MindConnect</a:t>
            </a:r>
            <a:r>
              <a:rPr lang="de-DE" sz="1400" b="1" dirty="0" smtClean="0">
                <a:solidFill>
                  <a:schemeClr val="bg1"/>
                </a:solidFill>
                <a:ea typeface="Arial Unicode MS" panose="020B0604020202020204" pitchFamily="34" charset="-128"/>
                <a:cs typeface="Arial Unicode MS" panose="020B0604020202020204" pitchFamily="34" charset="-128"/>
              </a:rPr>
              <a:t> IoT2040</a:t>
            </a:r>
          </a:p>
        </p:txBody>
      </p:sp>
      <p:sp>
        <p:nvSpPr>
          <p:cNvPr id="2" name="Rectangle 1"/>
          <p:cNvSpPr/>
          <p:nvPr/>
        </p:nvSpPr>
        <p:spPr bwMode="auto">
          <a:xfrm>
            <a:off x="2614864" y="2234521"/>
            <a:ext cx="2264400" cy="1070348"/>
          </a:xfrm>
          <a:prstGeom prst="rect">
            <a:avLst/>
          </a:prstGeom>
          <a:solidFill>
            <a:srgbClr val="41AAAA"/>
          </a:solidFill>
          <a:ln>
            <a:solidFill>
              <a:srgbClr val="FFFFFF"/>
            </a:solidFill>
          </a:ln>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err="1" smtClean="0">
                <a:solidFill>
                  <a:schemeClr val="bg1"/>
                </a:solidFill>
                <a:latin typeface="+mn-lt"/>
                <a:ea typeface="Arial Unicode MS" panose="020B0604020202020204" pitchFamily="34" charset="-128"/>
                <a:cs typeface="Arial Unicode MS" panose="020B0604020202020204" pitchFamily="34" charset="-128"/>
              </a:rPr>
              <a:t>MindConnect</a:t>
            </a:r>
            <a:r>
              <a:rPr lang="de-DE" sz="1400" b="1" dirty="0" smtClean="0">
                <a:solidFill>
                  <a:schemeClr val="bg1"/>
                </a:solidFill>
                <a:latin typeface="+mn-lt"/>
                <a:ea typeface="Arial Unicode MS" panose="020B0604020202020204" pitchFamily="34" charset="-128"/>
                <a:cs typeface="Arial Unicode MS" panose="020B0604020202020204" pitchFamily="34" charset="-128"/>
              </a:rPr>
              <a:t> Nano</a:t>
            </a:r>
          </a:p>
        </p:txBody>
      </p:sp>
      <p:sp>
        <p:nvSpPr>
          <p:cNvPr id="130050" name="cdtRectangle 2 Id130050"/>
          <p:cNvSpPr>
            <a:spLocks noGrp="1" noChangeArrowheads="1"/>
          </p:cNvSpPr>
          <p:nvPr>
            <p:ph type="title"/>
          </p:nvPr>
        </p:nvSpPr>
        <p:spPr/>
        <p:txBody>
          <a:bodyPr/>
          <a:lstStyle/>
          <a:p>
            <a:pPr lvl="0">
              <a:defRPr/>
            </a:pPr>
            <a:r>
              <a:rPr lang="en-US" dirty="0" smtClean="0"/>
              <a:t>Connecting Assets to MindSphere: </a:t>
            </a:r>
            <a:r>
              <a:rPr lang="en-US" dirty="0" err="1" smtClean="0"/>
              <a:t>MindConnect</a:t>
            </a:r>
            <a:r>
              <a:rPr lang="en-US" dirty="0" smtClean="0"/>
              <a:t/>
            </a:r>
            <a:br>
              <a:rPr lang="en-US" dirty="0" smtClean="0"/>
            </a:br>
            <a:endParaRPr lang="en-US" dirty="0"/>
          </a:p>
        </p:txBody>
      </p:sp>
      <p:sp>
        <p:nvSpPr>
          <p:cNvPr id="48" name="TextBox 91"/>
          <p:cNvSpPr txBox="1"/>
          <p:nvPr/>
        </p:nvSpPr>
        <p:spPr>
          <a:xfrm flipH="1">
            <a:off x="3316193" y="4869265"/>
            <a:ext cx="3743656" cy="313350"/>
          </a:xfrm>
          <a:prstGeom prst="rect">
            <a:avLst/>
          </a:prstGeom>
          <a:noFill/>
        </p:spPr>
        <p:txBody>
          <a:bodyPr wrap="square" lIns="0" tIns="36000" rIns="144000" bIns="0" rtlCol="0" anchor="b">
            <a:spAutoFit/>
          </a:bodyPr>
          <a:lstStyle/>
          <a:p>
            <a:pPr algn="r" fontAlgn="base">
              <a:spcBef>
                <a:spcPct val="50000"/>
              </a:spcBef>
              <a:spcAft>
                <a:spcPct val="0"/>
              </a:spcAft>
            </a:pPr>
            <a:r>
              <a:rPr lang="en-US" b="1" dirty="0" smtClean="0">
                <a:solidFill>
                  <a:srgbClr val="00646E"/>
                </a:solidFill>
                <a:ea typeface="ＭＳ Ｐゴシック" charset="-128"/>
              </a:rPr>
              <a:t>Software/Embedded Solutions</a:t>
            </a:r>
            <a:endParaRPr lang="en-US" b="1" dirty="0">
              <a:solidFill>
                <a:srgbClr val="00646E"/>
              </a:solidFill>
              <a:ea typeface="ＭＳ Ｐゴシック" charset="-128"/>
            </a:endParaRPr>
          </a:p>
        </p:txBody>
      </p:sp>
      <p:sp>
        <p:nvSpPr>
          <p:cNvPr id="49" name="TextBox 91"/>
          <p:cNvSpPr txBox="1"/>
          <p:nvPr/>
        </p:nvSpPr>
        <p:spPr>
          <a:xfrm flipH="1">
            <a:off x="3490877" y="1453947"/>
            <a:ext cx="3650254" cy="313350"/>
          </a:xfrm>
          <a:prstGeom prst="rect">
            <a:avLst/>
          </a:prstGeom>
          <a:noFill/>
        </p:spPr>
        <p:txBody>
          <a:bodyPr wrap="square" lIns="0" tIns="0" rIns="144000" bIns="36000" rtlCol="0" anchor="b">
            <a:spAutoFit/>
          </a:bodyPr>
          <a:lstStyle/>
          <a:p>
            <a:pPr algn="r" fontAlgn="base">
              <a:spcBef>
                <a:spcPct val="50000"/>
              </a:spcBef>
              <a:spcAft>
                <a:spcPct val="0"/>
              </a:spcAft>
            </a:pPr>
            <a:r>
              <a:rPr lang="en-US" b="1" dirty="0" smtClean="0">
                <a:solidFill>
                  <a:srgbClr val="00646E"/>
                </a:solidFill>
                <a:ea typeface="ＭＳ Ｐゴシック" charset="-128"/>
              </a:rPr>
              <a:t>Hardware Solutions</a:t>
            </a:r>
            <a:endParaRPr lang="en-US" b="1" dirty="0">
              <a:solidFill>
                <a:srgbClr val="00646E"/>
              </a:solidFill>
              <a:ea typeface="ＭＳ Ｐゴシック" charset="-128"/>
            </a:endParaRPr>
          </a:p>
        </p:txBody>
      </p:sp>
      <p:sp>
        <p:nvSpPr>
          <p:cNvPr id="19" name="Ellipse 19"/>
          <p:cNvSpPr/>
          <p:nvPr/>
        </p:nvSpPr>
        <p:spPr bwMode="auto">
          <a:xfrm>
            <a:off x="552621" y="2466662"/>
            <a:ext cx="1907007" cy="1908000"/>
          </a:xfrm>
          <a:prstGeom prst="ellipse">
            <a:avLst/>
          </a:prstGeom>
          <a:solidFill>
            <a:srgbClr val="00646E">
              <a:alpha val="85000"/>
            </a:srgbClr>
          </a:solidFill>
          <a:ln w="120650" cap="flat" cmpd="sng" algn="ctr">
            <a:noFill/>
            <a:prstDash val="solid"/>
            <a:miter lim="800000"/>
            <a:headEnd type="none" w="med" len="med"/>
            <a:tailEnd type="none" w="med" len="med"/>
          </a:ln>
          <a:effectLst/>
          <a:extLst/>
        </p:spPr>
        <p:txBody>
          <a:bodyPr wrap="square" lIns="0" tIns="54000" rIns="0" bIns="54000" numCol="1" spcCol="72000" rtlCol="0" anchor="ctr">
            <a:noAutofit/>
          </a:bodyPr>
          <a:lstStyle/>
          <a:p>
            <a:pPr algn="ctr" fontAlgn="base">
              <a:lnSpc>
                <a:spcPct val="110000"/>
              </a:lnSpc>
              <a:spcBef>
                <a:spcPct val="0"/>
              </a:spcBef>
              <a:spcAft>
                <a:spcPct val="0"/>
              </a:spcAft>
              <a:buFont typeface="Wingdings" charset="0"/>
              <a:buNone/>
            </a:pPr>
            <a:endParaRPr lang="en-US" sz="1600" b="1" dirty="0" smtClean="0">
              <a:solidFill>
                <a:srgbClr val="FFFFFF"/>
              </a:solidFill>
              <a:ea typeface="ＭＳ Ｐゴシック" charset="-128"/>
              <a:cs typeface="Arial" panose="020B0604020202020204" pitchFamily="34" charset="0"/>
            </a:endParaRPr>
          </a:p>
          <a:p>
            <a:pPr algn="ctr" fontAlgn="base">
              <a:lnSpc>
                <a:spcPct val="110000"/>
              </a:lnSpc>
              <a:spcBef>
                <a:spcPct val="0"/>
              </a:spcBef>
              <a:spcAft>
                <a:spcPct val="0"/>
              </a:spcAft>
              <a:buFont typeface="Wingdings" charset="0"/>
              <a:buNone/>
            </a:pPr>
            <a:endParaRPr lang="en-US" sz="1600" b="1" dirty="0" smtClean="0">
              <a:solidFill>
                <a:srgbClr val="FFFFFF"/>
              </a:solidFill>
              <a:ea typeface="ＭＳ Ｐゴシック" charset="-128"/>
              <a:cs typeface="Arial" panose="020B0604020202020204" pitchFamily="34" charset="0"/>
            </a:endParaRPr>
          </a:p>
          <a:p>
            <a:pPr algn="ctr" fontAlgn="base">
              <a:lnSpc>
                <a:spcPct val="110000"/>
              </a:lnSpc>
              <a:spcBef>
                <a:spcPct val="0"/>
              </a:spcBef>
              <a:spcAft>
                <a:spcPct val="0"/>
              </a:spcAft>
              <a:buFont typeface="Wingdings" charset="0"/>
              <a:buNone/>
            </a:pPr>
            <a:r>
              <a:rPr lang="en-US" sz="1600" b="1" dirty="0" err="1" smtClean="0">
                <a:solidFill>
                  <a:srgbClr val="FFFFFF"/>
                </a:solidFill>
                <a:ea typeface="ＭＳ Ｐゴシック" charset="-128"/>
                <a:cs typeface="Arial" panose="020B0604020202020204" pitchFamily="34" charset="0"/>
              </a:rPr>
              <a:t>MindConnect</a:t>
            </a:r>
            <a:endParaRPr lang="en-US" sz="1600" b="1" dirty="0">
              <a:solidFill>
                <a:srgbClr val="FFFFFF"/>
              </a:solidFill>
              <a:ea typeface="ＭＳ Ｐゴシック" charset="-128"/>
              <a:cs typeface="Arial" panose="020B0604020202020204" pitchFamily="34" charset="0"/>
            </a:endParaRPr>
          </a:p>
        </p:txBody>
      </p:sp>
      <p:cxnSp>
        <p:nvCxnSpPr>
          <p:cNvPr id="4" name="Gerade Verbindung 3"/>
          <p:cNvCxnSpPr/>
          <p:nvPr/>
        </p:nvCxnSpPr>
        <p:spPr bwMode="auto">
          <a:xfrm flipH="1">
            <a:off x="7140407" y="2372244"/>
            <a:ext cx="0" cy="2736000"/>
          </a:xfrm>
          <a:prstGeom prst="line">
            <a:avLst/>
          </a:prstGeom>
          <a:solidFill>
            <a:schemeClr val="tx2"/>
          </a:solidFill>
          <a:ln w="571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4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240" y="2824483"/>
            <a:ext cx="702368" cy="70236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bwMode="auto">
          <a:xfrm>
            <a:off x="9405531" y="3622173"/>
            <a:ext cx="2273121" cy="1070348"/>
          </a:xfrm>
          <a:prstGeom prst="rect">
            <a:avLst/>
          </a:prstGeom>
          <a:solidFill>
            <a:srgbClr val="41AAAA"/>
          </a:solidFill>
          <a:ln>
            <a:solidFill>
              <a:srgbClr val="FFFFFF"/>
            </a:solidFill>
          </a:ln>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err="1" smtClean="0">
                <a:solidFill>
                  <a:schemeClr val="bg1"/>
                </a:solidFill>
                <a:ea typeface="Arial Unicode MS" panose="020B0604020202020204" pitchFamily="34" charset="-128"/>
                <a:cs typeface="Arial Unicode MS" panose="020B0604020202020204" pitchFamily="34" charset="-128"/>
              </a:rPr>
              <a:t>MindConnect</a:t>
            </a:r>
            <a:r>
              <a:rPr lang="de-DE" sz="1400" b="1" dirty="0" smtClean="0">
                <a:solidFill>
                  <a:schemeClr val="bg1"/>
                </a:solidFill>
                <a:ea typeface="Arial Unicode MS" panose="020B0604020202020204" pitchFamily="34" charset="-128"/>
                <a:cs typeface="Arial Unicode MS" panose="020B0604020202020204" pitchFamily="34" charset="-128"/>
              </a:rPr>
              <a:t> Integration </a:t>
            </a:r>
            <a:r>
              <a:rPr lang="de-DE" sz="1200" b="1" dirty="0" smtClean="0">
                <a:solidFill>
                  <a:schemeClr val="bg1"/>
                </a:solidFill>
                <a:ea typeface="Arial Unicode MS" panose="020B0604020202020204" pitchFamily="34" charset="-128"/>
                <a:cs typeface="Arial Unicode MS" panose="020B0604020202020204" pitchFamily="34" charset="-128"/>
              </a:rPr>
              <a:t>(On-</a:t>
            </a:r>
            <a:r>
              <a:rPr lang="de-DE" sz="1200" b="1" dirty="0" err="1" smtClean="0">
                <a:solidFill>
                  <a:schemeClr val="bg1"/>
                </a:solidFill>
                <a:ea typeface="Arial Unicode MS" panose="020B0604020202020204" pitchFamily="34" charset="-128"/>
                <a:cs typeface="Arial Unicode MS" panose="020B0604020202020204" pitchFamily="34" charset="-128"/>
              </a:rPr>
              <a:t>premise</a:t>
            </a:r>
            <a:r>
              <a:rPr lang="de-DE" sz="1200" b="1" dirty="0" smtClean="0">
                <a:solidFill>
                  <a:schemeClr val="bg1"/>
                </a:solidFill>
                <a:ea typeface="Arial Unicode MS" panose="020B0604020202020204" pitchFamily="34" charset="-128"/>
                <a:cs typeface="Arial Unicode MS" panose="020B0604020202020204" pitchFamily="34" charset="-128"/>
              </a:rPr>
              <a:t>)</a:t>
            </a:r>
            <a:endParaRPr lang="de-DE" sz="1200" b="1" dirty="0">
              <a:solidFill>
                <a:schemeClr val="bg1"/>
              </a:solidFill>
              <a:ea typeface="Arial Unicode MS" panose="020B0604020202020204" pitchFamily="34" charset="-128"/>
              <a:cs typeface="Arial Unicode MS" panose="020B0604020202020204" pitchFamily="34" charset="-128"/>
            </a:endParaRPr>
          </a:p>
        </p:txBody>
      </p:sp>
      <p:sp>
        <p:nvSpPr>
          <p:cNvPr id="45" name="Rectangle 44"/>
          <p:cNvSpPr/>
          <p:nvPr/>
        </p:nvSpPr>
        <p:spPr bwMode="auto">
          <a:xfrm>
            <a:off x="7146719" y="3619633"/>
            <a:ext cx="2264400" cy="1069200"/>
          </a:xfrm>
          <a:prstGeom prst="rect">
            <a:avLst/>
          </a:prstGeom>
          <a:solidFill>
            <a:srgbClr val="41AAAA"/>
          </a:solidFill>
          <a:ln>
            <a:solidFill>
              <a:srgbClr val="FFFFFF"/>
            </a:solidFill>
          </a:ln>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err="1">
                <a:solidFill>
                  <a:schemeClr val="bg1"/>
                </a:solidFill>
                <a:ea typeface="Arial Unicode MS" panose="020B0604020202020204" pitchFamily="34" charset="-128"/>
                <a:cs typeface="Arial Unicode MS" panose="020B0604020202020204" pitchFamily="34" charset="-128"/>
              </a:rPr>
              <a:t>MindConnect</a:t>
            </a:r>
            <a:r>
              <a:rPr lang="de-DE" sz="1400" b="1" dirty="0">
                <a:solidFill>
                  <a:schemeClr val="bg1"/>
                </a:solidFill>
                <a:ea typeface="Arial Unicode MS" panose="020B0604020202020204" pitchFamily="34" charset="-128"/>
                <a:cs typeface="Arial Unicode MS" panose="020B0604020202020204" pitchFamily="34" charset="-128"/>
              </a:rPr>
              <a:t> Integration </a:t>
            </a:r>
            <a:r>
              <a:rPr lang="de-DE" sz="1200" b="1" dirty="0" smtClean="0">
                <a:solidFill>
                  <a:schemeClr val="bg1"/>
                </a:solidFill>
                <a:ea typeface="Arial Unicode MS" panose="020B0604020202020204" pitchFamily="34" charset="-128"/>
                <a:cs typeface="Arial Unicode MS" panose="020B0604020202020204" pitchFamily="34" charset="-128"/>
              </a:rPr>
              <a:t>(Cloud)</a:t>
            </a:r>
            <a:endParaRPr lang="de-DE" sz="1200" b="1" dirty="0">
              <a:solidFill>
                <a:schemeClr val="bg1"/>
              </a:solidFill>
              <a:ea typeface="Arial Unicode MS" panose="020B0604020202020204" pitchFamily="34" charset="-128"/>
              <a:cs typeface="Arial Unicode MS" panose="020B0604020202020204" pitchFamily="34" charset="-128"/>
            </a:endParaRPr>
          </a:p>
        </p:txBody>
      </p:sp>
      <p:sp>
        <p:nvSpPr>
          <p:cNvPr id="50" name="Rectangle 49"/>
          <p:cNvSpPr/>
          <p:nvPr/>
        </p:nvSpPr>
        <p:spPr bwMode="auto">
          <a:xfrm>
            <a:off x="4875113" y="3619506"/>
            <a:ext cx="2273121" cy="1069200"/>
          </a:xfrm>
          <a:prstGeom prst="rect">
            <a:avLst/>
          </a:prstGeom>
          <a:solidFill>
            <a:srgbClr val="41AAAA"/>
          </a:solidFill>
          <a:ln>
            <a:solidFill>
              <a:srgbClr val="FFFFFF"/>
            </a:solidFill>
          </a:ln>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err="1">
                <a:solidFill>
                  <a:schemeClr val="bg1"/>
                </a:solidFill>
                <a:ea typeface="Arial Unicode MS" panose="020B0604020202020204" pitchFamily="34" charset="-128"/>
                <a:cs typeface="Arial Unicode MS" panose="020B0604020202020204" pitchFamily="34" charset="-128"/>
              </a:rPr>
              <a:t>MindConnect</a:t>
            </a:r>
            <a:r>
              <a:rPr lang="de-DE" sz="1400" b="1" dirty="0">
                <a:solidFill>
                  <a:schemeClr val="bg1"/>
                </a:solidFill>
                <a:ea typeface="Arial Unicode MS" panose="020B0604020202020204" pitchFamily="34" charset="-128"/>
                <a:cs typeface="Arial Unicode MS" panose="020B0604020202020204" pitchFamily="34" charset="-128"/>
              </a:rPr>
              <a:t> </a:t>
            </a:r>
            <a:r>
              <a:rPr lang="de-DE" sz="1400" b="1" dirty="0" err="1">
                <a:solidFill>
                  <a:schemeClr val="bg1"/>
                </a:solidFill>
                <a:ea typeface="Arial Unicode MS" panose="020B0604020202020204" pitchFamily="34" charset="-128"/>
                <a:cs typeface="Arial Unicode MS" panose="020B0604020202020204" pitchFamily="34" charset="-128"/>
              </a:rPr>
              <a:t>IoT</a:t>
            </a:r>
            <a:r>
              <a:rPr lang="de-DE" sz="1400" b="1" dirty="0">
                <a:solidFill>
                  <a:schemeClr val="bg1"/>
                </a:solidFill>
                <a:ea typeface="Arial Unicode MS" panose="020B0604020202020204" pitchFamily="34" charset="-128"/>
                <a:cs typeface="Arial Unicode MS" panose="020B0604020202020204" pitchFamily="34" charset="-128"/>
              </a:rPr>
              <a:t> Extension</a:t>
            </a:r>
          </a:p>
        </p:txBody>
      </p:sp>
      <p:sp>
        <p:nvSpPr>
          <p:cNvPr id="51" name="Rectangle 50"/>
          <p:cNvSpPr/>
          <p:nvPr/>
        </p:nvSpPr>
        <p:spPr bwMode="auto">
          <a:xfrm>
            <a:off x="2609635" y="3621563"/>
            <a:ext cx="2273121" cy="1069200"/>
          </a:xfrm>
          <a:prstGeom prst="rect">
            <a:avLst/>
          </a:prstGeom>
          <a:solidFill>
            <a:srgbClr val="41AAAA"/>
          </a:solidFill>
          <a:ln>
            <a:solidFill>
              <a:srgbClr val="FFFFFF"/>
            </a:solidFill>
          </a:ln>
          <a:effectLst>
            <a:glow rad="228600">
              <a:schemeClr val="accent3">
                <a:satMod val="175000"/>
                <a:alpha val="40000"/>
              </a:schemeClr>
            </a:glow>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err="1" smtClean="0">
                <a:solidFill>
                  <a:schemeClr val="bg1"/>
                </a:solidFill>
                <a:latin typeface="+mn-lt"/>
                <a:ea typeface="Arial Unicode MS" panose="020B0604020202020204" pitchFamily="34" charset="-128"/>
                <a:cs typeface="Arial Unicode MS" panose="020B0604020202020204" pitchFamily="34" charset="-128"/>
              </a:rPr>
              <a:t>MindConnect</a:t>
            </a:r>
            <a:r>
              <a:rPr lang="de-DE" sz="1400" b="1" dirty="0" smtClean="0">
                <a:solidFill>
                  <a:schemeClr val="bg1"/>
                </a:solidFill>
                <a:latin typeface="+mn-lt"/>
                <a:ea typeface="Arial Unicode MS" panose="020B0604020202020204" pitchFamily="34" charset="-128"/>
                <a:cs typeface="Arial Unicode MS" panose="020B0604020202020204" pitchFamily="34" charset="-128"/>
              </a:rPr>
              <a:t> API / LIB</a:t>
            </a:r>
          </a:p>
          <a:p>
            <a:pPr algn="ctr">
              <a:lnSpc>
                <a:spcPct val="110000"/>
              </a:lnSpc>
              <a:spcBef>
                <a:spcPct val="0"/>
              </a:spcBef>
              <a:buFont typeface="Wingdings" charset="0"/>
              <a:buNone/>
            </a:pPr>
            <a:endParaRPr lang="de-DE" sz="1400" b="1" dirty="0" smtClean="0">
              <a:solidFill>
                <a:schemeClr val="bg1"/>
              </a:solidFill>
              <a:latin typeface="+mn-lt"/>
              <a:ea typeface="Arial Unicode MS" panose="020B0604020202020204" pitchFamily="34" charset="-128"/>
              <a:cs typeface="Arial Unicode MS" panose="020B0604020202020204" pitchFamily="34" charset="-128"/>
            </a:endParaRPr>
          </a:p>
        </p:txBody>
      </p:sp>
      <p:pic>
        <p:nvPicPr>
          <p:cNvPr id="22" name="Grafik 14"/>
          <p:cNvPicPr>
            <a:picLocks noChangeAspect="1"/>
          </p:cNvPicPr>
          <p:nvPr/>
        </p:nvPicPr>
        <p:blipFill rotWithShape="1">
          <a:blip r:embed="rId5" cstate="print">
            <a:extLst>
              <a:ext uri="{28A0092B-C50C-407E-A947-70E740481C1C}">
                <a14:useLocalDpi xmlns:a14="http://schemas.microsoft.com/office/drawing/2010/main" val="0"/>
              </a:ext>
            </a:extLst>
          </a:blip>
          <a:srcRect l="9387" r="7063"/>
          <a:stretch/>
        </p:blipFill>
        <p:spPr>
          <a:xfrm>
            <a:off x="3113807" y="2265822"/>
            <a:ext cx="1195339" cy="806753"/>
          </a:xfrm>
          <a:prstGeom prst="rect">
            <a:avLst/>
          </a:prstGeom>
        </p:spPr>
      </p:pic>
      <p:pic>
        <p:nvPicPr>
          <p:cNvPr id="26" name="Grafik 15"/>
          <p:cNvPicPr>
            <a:picLocks noChangeAspect="1"/>
          </p:cNvPicPr>
          <p:nvPr/>
        </p:nvPicPr>
        <p:blipFill rotWithShape="1">
          <a:blip r:embed="rId6" cstate="print">
            <a:extLst>
              <a:ext uri="{28A0092B-C50C-407E-A947-70E740481C1C}">
                <a14:useLocalDpi xmlns:a14="http://schemas.microsoft.com/office/drawing/2010/main" val="0"/>
              </a:ext>
            </a:extLst>
          </a:blip>
          <a:srcRect l="10181" r="10172"/>
          <a:stretch/>
        </p:blipFill>
        <p:spPr>
          <a:xfrm>
            <a:off x="5482225" y="2293073"/>
            <a:ext cx="1052472" cy="745134"/>
          </a:xfrm>
          <a:prstGeom prst="rect">
            <a:avLst/>
          </a:prstGeom>
        </p:spPr>
      </p:pic>
      <p:pic>
        <p:nvPicPr>
          <p:cNvPr id="54" name="Grafik 59"/>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56" r="20456"/>
          <a:stretch/>
        </p:blipFill>
        <p:spPr>
          <a:xfrm>
            <a:off x="3348135" y="3634610"/>
            <a:ext cx="640974" cy="611681"/>
          </a:xfrm>
          <a:prstGeom prst="rect">
            <a:avLst/>
          </a:prstGeom>
        </p:spPr>
      </p:pic>
      <p:pic>
        <p:nvPicPr>
          <p:cNvPr id="56" name="Picture 2" descr="U:\CS_VS\DS_TS\22_Marketing\01______OBD\01_CREATIVE\02_UI\Icons\01_Icons\01_In Verwendung\MindConnect_Extension\Extension StoreStyle-128.png"/>
          <p:cNvPicPr>
            <a:picLocks noChangeAspect="1" noChangeArrowheads="1"/>
          </p:cNvPicPr>
          <p:nvPr/>
        </p:nvPicPr>
        <p:blipFill rotWithShape="1">
          <a:blip r:embed="rId8">
            <a:extLst>
              <a:ext uri="{28A0092B-C50C-407E-A947-70E740481C1C}">
                <a14:useLocalDpi xmlns:a14="http://schemas.microsoft.com/office/drawing/2010/main" val="0"/>
              </a:ext>
            </a:extLst>
          </a:blip>
          <a:srcRect t="10189" b="13724"/>
          <a:stretch/>
        </p:blipFill>
        <p:spPr bwMode="auto">
          <a:xfrm>
            <a:off x="5736304" y="3666360"/>
            <a:ext cx="611681" cy="46541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U:\CS_VS\DS_TS\22_Marketing\01______OBD\01_CREATIVE\02_UI\Icons\01_Icons\01_In Verwendung\MindConnect_Integration\Integration StoreStyle-12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3836" y="3615560"/>
            <a:ext cx="611681" cy="6116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descr="U:\CS_VS\DS_TS\22_Marketing\01______OBD\01_CREATIVE\02_UI\Icons\01_Icons\01_In Verwendung\MindConnect_Integration\Integration StoreStyle-12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39045" y="3615560"/>
            <a:ext cx="611681" cy="611681"/>
          </a:xfrm>
          <a:prstGeom prst="rect">
            <a:avLst/>
          </a:prstGeom>
          <a:noFill/>
          <a:extLst>
            <a:ext uri="{909E8E84-426E-40DD-AFC4-6F175D3DCCD1}">
              <a14:hiddenFill xmlns:a14="http://schemas.microsoft.com/office/drawing/2010/main">
                <a:solidFill>
                  <a:srgbClr val="FFFFFF"/>
                </a:solidFill>
              </a14:hiddenFill>
            </a:ext>
          </a:extLst>
        </p:spPr>
      </p:pic>
      <p:sp>
        <p:nvSpPr>
          <p:cNvPr id="25" name="Abgerundetes Rechteck 35"/>
          <p:cNvSpPr/>
          <p:nvPr/>
        </p:nvSpPr>
        <p:spPr bwMode="auto">
          <a:xfrm>
            <a:off x="2520269" y="3578491"/>
            <a:ext cx="2343054" cy="1102242"/>
          </a:xfrm>
          <a:prstGeom prst="roundRect">
            <a:avLst/>
          </a:prstGeom>
          <a:solidFill>
            <a:srgbClr val="FFFF00">
              <a:alpha val="13000"/>
            </a:srgbClr>
          </a:solidFill>
          <a:ln>
            <a:noFill/>
          </a:ln>
          <a:effectLst/>
          <a:extLst/>
        </p:spPr>
        <p:txBody>
          <a:bodyPr rtlCol="0" anchor="ctr"/>
          <a:lstStyle/>
          <a:p>
            <a:pPr algn="ctr"/>
            <a:endParaRPr lang="en-US" sz="1199" b="1" dirty="0" err="1"/>
          </a:p>
        </p:txBody>
      </p:sp>
    </p:spTree>
    <p:custDataLst>
      <p:tags r:id="rId1"/>
    </p:custDataLst>
    <p:extLst>
      <p:ext uri="{BB962C8B-B14F-4D97-AF65-F5344CB8AC3E}">
        <p14:creationId xmlns:p14="http://schemas.microsoft.com/office/powerpoint/2010/main" val="2467430342"/>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de-DE" b="0" i="1" u="sng" dirty="0" smtClean="0"/>
              <a:t>Demonstration: Boarding Information</a:t>
            </a:r>
            <a:endParaRPr lang="en-US" b="0" i="1" u="sng" dirty="0"/>
          </a:p>
        </p:txBody>
      </p:sp>
      <p:pic>
        <p:nvPicPr>
          <p:cNvPr id="4098" name="Picture 2" descr="Image result for d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765" y="2786553"/>
            <a:ext cx="4561391" cy="228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281"/>
          <p:cNvSpPr>
            <a:spLocks/>
          </p:cNvSpPr>
          <p:nvPr/>
        </p:nvSpPr>
        <p:spPr bwMode="gray">
          <a:xfrm>
            <a:off x="2650342" y="1345651"/>
            <a:ext cx="8342060"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Get Boarding Information of your Agent</a:t>
            </a:r>
          </a:p>
        </p:txBody>
      </p:sp>
      <p:sp>
        <p:nvSpPr>
          <p:cNvPr id="5" name="Pentagon 4"/>
          <p:cNvSpPr/>
          <p:nvPr/>
        </p:nvSpPr>
        <p:spPr bwMode="auto">
          <a:xfrm>
            <a:off x="570386" y="1962060"/>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Get Boarding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70386" y="332805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70386" y="46964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70386" y="539060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70387" y="4002291"/>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70386" y="1295406"/>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2" name="Rectangle 11"/>
          <p:cNvSpPr/>
          <p:nvPr/>
        </p:nvSpPr>
        <p:spPr bwMode="auto">
          <a:xfrm>
            <a:off x="559872" y="2642418"/>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3" name="Down Arrow 12"/>
          <p:cNvSpPr/>
          <p:nvPr/>
        </p:nvSpPr>
        <p:spPr bwMode="auto">
          <a:xfrm>
            <a:off x="257062" y="1164134"/>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681901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768123" y="3166345"/>
            <a:ext cx="5976664" cy="2232248"/>
            <a:chOff x="2353865" y="2508565"/>
            <a:chExt cx="5976664" cy="2232248"/>
          </a:xfrm>
          <a:solidFill>
            <a:srgbClr val="2387AA"/>
          </a:solidFill>
        </p:grpSpPr>
        <p:sp>
          <p:nvSpPr>
            <p:cNvPr id="40" name="Abgerundetes Rechteck 2"/>
            <p:cNvSpPr/>
            <p:nvPr/>
          </p:nvSpPr>
          <p:spPr bwMode="auto">
            <a:xfrm>
              <a:off x="2353865"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en-US" b="0" i="1" u="sng" dirty="0" smtClean="0"/>
              <a:t>Hands-On Exercise 3: Boarding Information</a:t>
            </a:r>
            <a:endParaRPr lang="en-US" b="0" i="1" u="sng" dirty="0"/>
          </a:p>
        </p:txBody>
      </p:sp>
      <p:sp>
        <p:nvSpPr>
          <p:cNvPr id="282" name="Rechteck 281"/>
          <p:cNvSpPr>
            <a:spLocks/>
          </p:cNvSpPr>
          <p:nvPr/>
        </p:nvSpPr>
        <p:spPr bwMode="gray">
          <a:xfrm>
            <a:off x="2750832" y="1384800"/>
            <a:ext cx="8138053"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Task 1</a:t>
            </a:r>
            <a:r>
              <a:rPr lang="en-US" sz="1399" b="1" dirty="0">
                <a:solidFill>
                  <a:schemeClr val="bg1"/>
                </a:solidFill>
              </a:rPr>
              <a:t>: Get Boarding Information of your Agent</a:t>
            </a: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5632" y="3194400"/>
            <a:ext cx="2398274" cy="2399523"/>
          </a:xfrm>
          <a:prstGeom prst="rect">
            <a:avLst/>
          </a:prstGeom>
        </p:spPr>
      </p:pic>
      <p:sp>
        <p:nvSpPr>
          <p:cNvPr id="9" name="Rechteck 281"/>
          <p:cNvSpPr>
            <a:spLocks/>
          </p:cNvSpPr>
          <p:nvPr/>
        </p:nvSpPr>
        <p:spPr bwMode="gray">
          <a:xfrm>
            <a:off x="2750831" y="1997184"/>
            <a:ext cx="8138053" cy="458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400" b="1" dirty="0">
                <a:solidFill>
                  <a:schemeClr val="bg1"/>
                </a:solidFill>
              </a:rPr>
              <a:t>Task </a:t>
            </a:r>
            <a:r>
              <a:rPr lang="en-US" sz="1400" b="1" dirty="0" smtClean="0">
                <a:solidFill>
                  <a:schemeClr val="bg1"/>
                </a:solidFill>
              </a:rPr>
              <a:t>2: Create the Agent Asset with type </a:t>
            </a:r>
            <a:r>
              <a:rPr lang="en-US" sz="1400" b="1" dirty="0" err="1" smtClean="0">
                <a:solidFill>
                  <a:schemeClr val="bg1"/>
                </a:solidFill>
              </a:rPr>
              <a:t>MindConnect</a:t>
            </a:r>
            <a:r>
              <a:rPr lang="en-US" sz="1400" b="1" dirty="0" smtClean="0">
                <a:solidFill>
                  <a:schemeClr val="bg1"/>
                </a:solidFill>
              </a:rPr>
              <a:t> LIB and generate boarding information</a:t>
            </a:r>
            <a:endParaRPr lang="en-US" sz="1400" b="1" dirty="0">
              <a:solidFill>
                <a:schemeClr val="bg1"/>
              </a:solidFill>
            </a:endParaRPr>
          </a:p>
        </p:txBody>
      </p:sp>
      <p:sp>
        <p:nvSpPr>
          <p:cNvPr id="10" name="Pentagon 9"/>
          <p:cNvSpPr/>
          <p:nvPr/>
        </p:nvSpPr>
        <p:spPr bwMode="auto">
          <a:xfrm>
            <a:off x="570386" y="1962060"/>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Get Boarding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70386" y="332805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70386" y="46964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70386" y="539060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70387" y="4002291"/>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70386" y="1295406"/>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6" name="Rectangle 15"/>
          <p:cNvSpPr/>
          <p:nvPr/>
        </p:nvSpPr>
        <p:spPr bwMode="auto">
          <a:xfrm>
            <a:off x="559872" y="2642418"/>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7" name="Down Arrow 16"/>
          <p:cNvSpPr/>
          <p:nvPr/>
        </p:nvSpPr>
        <p:spPr bwMode="auto">
          <a:xfrm>
            <a:off x="257062" y="1164134"/>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0896704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3: </a:t>
            </a:r>
            <a:r>
              <a:rPr lang="en-US" b="0" i="1" u="sng" dirty="0"/>
              <a:t>Boarding Information</a:t>
            </a:r>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Start Postman and use the REST API call to get the boarding configuration</a:t>
            </a:r>
            <a:endParaRPr lang="en-US" sz="1600" b="1" u="sng" dirty="0" smtClean="0">
              <a:solidFill>
                <a:srgbClr val="00646E"/>
              </a:solidFill>
            </a:endParaRPr>
          </a:p>
          <a:p>
            <a:pPr marL="285607" indent="-285607">
              <a:lnSpc>
                <a:spcPct val="150000"/>
              </a:lnSpc>
              <a:buFont typeface="Arial" pitchFamily="34" charset="0"/>
              <a:buChar char="•"/>
            </a:pPr>
            <a:r>
              <a:rPr lang="en-US" sz="1600" kern="0" dirty="0" smtClean="0"/>
              <a:t>Use the </a:t>
            </a:r>
            <a:r>
              <a:rPr lang="en-US" sz="1600" b="1" dirty="0" smtClean="0">
                <a:solidFill>
                  <a:srgbClr val="4B83CD"/>
                </a:solidFill>
                <a:latin typeface="Consolas" panose="020B0609020204030204" pitchFamily="49" charset="0"/>
              </a:rPr>
              <a:t>GET</a:t>
            </a:r>
            <a:r>
              <a:rPr lang="en-US" sz="1600" kern="0" dirty="0" smtClean="0"/>
              <a:t> request to create agent</a:t>
            </a:r>
          </a:p>
          <a:p>
            <a:pPr>
              <a:lnSpc>
                <a:spcPct val="100000"/>
              </a:lnSpc>
            </a:pPr>
            <a:endParaRPr lang="en-US" sz="1600" kern="0" dirty="0" smtClean="0"/>
          </a:p>
          <a:p>
            <a:pPr marL="285607" indent="-285607">
              <a:lnSpc>
                <a:spcPct val="100000"/>
              </a:lnSpc>
              <a:buFont typeface="Arial" pitchFamily="34" charset="0"/>
              <a:buChar char="•"/>
            </a:pPr>
            <a:r>
              <a:rPr lang="en-US" sz="1600" kern="0" dirty="0"/>
              <a:t>Note the result returned by MindSphere. The </a:t>
            </a:r>
            <a:r>
              <a:rPr lang="en-US" sz="1600" b="1" kern="0" dirty="0" smtClean="0">
                <a:solidFill>
                  <a:schemeClr val="accent3"/>
                </a:solidFill>
              </a:rPr>
              <a:t>IAT</a:t>
            </a:r>
            <a:r>
              <a:rPr lang="en-US" sz="1600" b="1" kern="0" dirty="0" smtClean="0"/>
              <a:t> </a:t>
            </a:r>
            <a:r>
              <a:rPr lang="en-US" sz="1600" kern="0" dirty="0" smtClean="0"/>
              <a:t>token of </a:t>
            </a:r>
            <a:r>
              <a:rPr lang="en-US" sz="1600" kern="0" dirty="0"/>
              <a:t>agent is required for the next exercises</a:t>
            </a:r>
          </a:p>
          <a:p>
            <a:pPr marL="285607" indent="-285607">
              <a:lnSpc>
                <a:spcPct val="150000"/>
              </a:lnSpc>
              <a:buFont typeface="Arial" pitchFamily="34" charset="0"/>
              <a:buChar char="•"/>
            </a:pPr>
            <a:endParaRPr lang="en-US" sz="1600" kern="0" dirty="0" smtClean="0"/>
          </a:p>
          <a:p>
            <a:pPr>
              <a:lnSpc>
                <a:spcPct val="150000"/>
              </a:lnSpc>
            </a:pPr>
            <a:endParaRPr lang="en-US" sz="1600" kern="0" dirty="0" smtClean="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a:p>
          <a:p>
            <a:pPr marL="285607" indent="-285607">
              <a:lnSpc>
                <a:spcPct val="150000"/>
              </a:lnSpc>
              <a:buFont typeface="Arial" pitchFamily="34" charset="0"/>
              <a:buChar char="•"/>
            </a:pPr>
            <a:endParaRPr lang="en-US" sz="1600" kern="0" dirty="0" smtClean="0"/>
          </a:p>
          <a:p>
            <a:pPr>
              <a:lnSpc>
                <a:spcPct val="150000"/>
              </a:lnSpc>
            </a:pPr>
            <a:endParaRPr lang="en-US" sz="1600" kern="0" dirty="0" smtClean="0"/>
          </a:p>
          <a:p>
            <a:pPr marL="285607" indent="-285607">
              <a:lnSpc>
                <a:spcPct val="150000"/>
              </a:lnSpc>
              <a:buFont typeface="Arial" pitchFamily="34" charset="0"/>
              <a:buChar char="•"/>
            </a:pPr>
            <a:endParaRPr lang="en-US" sz="1600" kern="0" dirty="0" smtClean="0"/>
          </a:p>
          <a:p>
            <a:pPr marL="285607" indent="-285607">
              <a:lnSpc>
                <a:spcPct val="100000"/>
              </a:lnSpc>
              <a:buFont typeface="Arial" pitchFamily="34" charset="0"/>
              <a:buChar char="•"/>
            </a:pPr>
            <a:r>
              <a:rPr lang="en-US" sz="1600" kern="0" dirty="0" smtClean="0"/>
              <a:t>Use </a:t>
            </a:r>
            <a:r>
              <a:rPr lang="en-US" sz="1600" kern="0" dirty="0"/>
              <a:t>the </a:t>
            </a:r>
            <a:r>
              <a:rPr lang="en-US" sz="1600" b="1" dirty="0">
                <a:solidFill>
                  <a:srgbClr val="4B83CD"/>
                </a:solidFill>
                <a:latin typeface="Consolas" panose="020B0609020204030204" pitchFamily="49" charset="0"/>
              </a:rPr>
              <a:t>GET</a:t>
            </a:r>
            <a:r>
              <a:rPr lang="en-US" sz="1600" kern="0" dirty="0"/>
              <a:t> request </a:t>
            </a:r>
            <a:r>
              <a:rPr lang="en-US" sz="1600" kern="0" dirty="0" smtClean="0"/>
              <a:t>to get the boarding status</a:t>
            </a:r>
            <a:endParaRPr lang="en-US" sz="1600" kern="0" dirty="0"/>
          </a:p>
          <a:p>
            <a:pPr>
              <a:lnSpc>
                <a:spcPct val="150000"/>
              </a:lnSpc>
            </a:pPr>
            <a:r>
              <a:rPr lang="en-US" sz="1600" kern="0" dirty="0" smtClean="0"/>
              <a:t> </a:t>
            </a: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r>
              <a:rPr lang="en-US" sz="1400" kern="0" dirty="0" smtClean="0"/>
              <a:t>Note the returned message</a:t>
            </a:r>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3383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1: </a:t>
            </a:r>
            <a:r>
              <a:rPr lang="en-US" dirty="0">
                <a:solidFill>
                  <a:schemeClr val="bg1"/>
                </a:solidFill>
              </a:rPr>
              <a:t>Get boarding configuration of your agent</a:t>
            </a:r>
          </a:p>
        </p:txBody>
      </p:sp>
      <p:sp>
        <p:nvSpPr>
          <p:cNvPr id="7" name="Rectangle 6"/>
          <p:cNvSpPr/>
          <p:nvPr/>
        </p:nvSpPr>
        <p:spPr>
          <a:xfrm>
            <a:off x="706878" y="2968174"/>
            <a:ext cx="10703764" cy="2677656"/>
          </a:xfrm>
          <a:prstGeom prst="rect">
            <a:avLst/>
          </a:prstGeom>
          <a:ln w="12700">
            <a:solidFill>
              <a:schemeClr val="tx1"/>
            </a:solidFill>
            <a:prstDash val="dash"/>
          </a:ln>
        </p:spPr>
        <p:txBody>
          <a:bodyPr wrap="square">
            <a:spAutoFit/>
          </a:bodyPr>
          <a:lstStyle/>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content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baseUrl</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https://southgate.eu1.mindsphere.io</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iat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eyJraWQiOiJrZXktaW</a:t>
            </a:r>
            <a:r>
              <a:rPr lang="de-DE" sz="14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clientCredentialProfile</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SHARED_SECRET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clientId</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f03714282d374383abff1cfd486d231c</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tenant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casseoe</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expiration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2018-05-21T14:40:09.000Z</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8" name="Rectangle 7"/>
          <p:cNvSpPr/>
          <p:nvPr/>
        </p:nvSpPr>
        <p:spPr>
          <a:xfrm>
            <a:off x="669638" y="2288409"/>
            <a:ext cx="1074100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GET </a:t>
            </a:r>
            <a:r>
              <a:rPr lang="en-US" sz="1400" b="1" dirty="0" smtClean="0">
                <a:latin typeface="Consolas" panose="020B0609020204030204" pitchFamily="49" charset="0"/>
              </a:rPr>
              <a:t>h</a:t>
            </a:r>
            <a:r>
              <a:rPr lang="en-US" sz="1400" b="1" dirty="0" smtClean="0">
                <a:solidFill>
                  <a:srgbClr val="333333"/>
                </a:solidFill>
                <a:latin typeface="Consolas" panose="020B0609020204030204" pitchFamily="49" charset="0"/>
              </a:rPr>
              <a:t>ttps</a:t>
            </a:r>
            <a:r>
              <a:rPr lang="en-US" sz="1400" b="1" dirty="0">
                <a:solidFill>
                  <a:srgbClr val="333333"/>
                </a:solidFill>
                <a:latin typeface="Consolas" panose="020B0609020204030204" pitchFamily="49" charset="0"/>
              </a:rPr>
              <a:t>://</a:t>
            </a:r>
            <a:r>
              <a:rPr lang="en-US" sz="1400" b="1" dirty="0" smtClean="0">
                <a:solidFill>
                  <a:srgbClr val="333333"/>
                </a:solidFill>
                <a:latin typeface="Consolas" panose="020B0609020204030204" pitchFamily="49" charset="0"/>
              </a:rPr>
              <a:t>gateway.eu1.mindsphere.io/api/agentmanagement/v3/agents/{agent_id}/boarding/configuration</a:t>
            </a:r>
            <a:endParaRPr lang="en-US" sz="1400" b="1" i="1" dirty="0">
              <a:solidFill>
                <a:srgbClr val="879BAA"/>
              </a:solidFill>
              <a:latin typeface="Consolas" panose="020B0609020204030204" pitchFamily="49" charset="0"/>
            </a:endParaRPr>
          </a:p>
        </p:txBody>
      </p:sp>
      <p:sp>
        <p:nvSpPr>
          <p:cNvPr id="9" name="Rectangle 8"/>
          <p:cNvSpPr/>
          <p:nvPr/>
        </p:nvSpPr>
        <p:spPr>
          <a:xfrm>
            <a:off x="725498" y="6000256"/>
            <a:ext cx="1070376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GET </a:t>
            </a:r>
            <a:r>
              <a:rPr lang="en-US" sz="1400" b="1" dirty="0">
                <a:latin typeface="Consolas" panose="020B0609020204030204" pitchFamily="49" charset="0"/>
              </a:rPr>
              <a:t>https://</a:t>
            </a:r>
            <a:r>
              <a:rPr lang="en-US" sz="1400" b="1" dirty="0" smtClean="0">
                <a:latin typeface="Consolas" panose="020B0609020204030204" pitchFamily="49" charset="0"/>
              </a:rPr>
              <a:t>gateway.eu1.mindsphere.io/api/agentmanagement/v3/agents/</a:t>
            </a:r>
            <a:r>
              <a:rPr lang="en-US" sz="1400" b="1" dirty="0" smtClean="0">
                <a:solidFill>
                  <a:srgbClr val="333333"/>
                </a:solidFill>
                <a:latin typeface="Consolas" panose="020B0609020204030204" pitchFamily="49" charset="0"/>
              </a:rPr>
              <a:t>{</a:t>
            </a:r>
            <a:r>
              <a:rPr lang="en-US" sz="1400" b="1" dirty="0">
                <a:solidFill>
                  <a:srgbClr val="333333"/>
                </a:solidFill>
                <a:latin typeface="Consolas" panose="020B0609020204030204" pitchFamily="49" charset="0"/>
              </a:rPr>
              <a:t>agent_id</a:t>
            </a:r>
            <a:r>
              <a:rPr lang="en-US" sz="1400" b="1" dirty="0" smtClean="0">
                <a:solidFill>
                  <a:srgbClr val="333333"/>
                </a:solidFill>
                <a:latin typeface="Consolas" panose="020B0609020204030204" pitchFamily="49" charset="0"/>
              </a:rPr>
              <a:t>}</a:t>
            </a:r>
            <a:r>
              <a:rPr lang="en-US" sz="1400" b="1" dirty="0" smtClean="0">
                <a:latin typeface="Consolas" panose="020B0609020204030204" pitchFamily="49" charset="0"/>
              </a:rPr>
              <a:t>/boarding/status</a:t>
            </a:r>
            <a:endParaRPr lang="en-US" sz="1400" b="1" i="1" dirty="0">
              <a:solidFill>
                <a:srgbClr val="879BAA"/>
              </a:solidFill>
              <a:latin typeface="Consolas" panose="020B0609020204030204" pitchFamily="49" charset="0"/>
            </a:endParaRPr>
          </a:p>
        </p:txBody>
      </p:sp>
    </p:spTree>
    <p:extLst>
      <p:ext uri="{BB962C8B-B14F-4D97-AF65-F5344CB8AC3E}">
        <p14:creationId xmlns:p14="http://schemas.microsoft.com/office/powerpoint/2010/main" val="16339906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a:t>
            </a:r>
            <a:r>
              <a:rPr lang="en-US" b="0" i="1" u="sng" dirty="0"/>
              <a:t>3</a:t>
            </a:r>
            <a:r>
              <a:rPr lang="en-US" b="0" i="1" u="sng" dirty="0" smtClean="0"/>
              <a:t>: </a:t>
            </a:r>
            <a:r>
              <a:rPr lang="en-US" b="0" i="1" u="sng" dirty="0"/>
              <a:t>Boarding Information</a:t>
            </a:r>
          </a:p>
        </p:txBody>
      </p:sp>
      <p:sp>
        <p:nvSpPr>
          <p:cNvPr id="5" name="Rechteck 281"/>
          <p:cNvSpPr>
            <a:spLocks/>
          </p:cNvSpPr>
          <p:nvPr/>
        </p:nvSpPr>
        <p:spPr bwMode="gray">
          <a:xfrm>
            <a:off x="574158" y="123383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a:t>
            </a:r>
            <a:r>
              <a:rPr lang="en-US" b="1" dirty="0" smtClean="0">
                <a:solidFill>
                  <a:schemeClr val="bg1"/>
                </a:solidFill>
              </a:rPr>
              <a:t>2: </a:t>
            </a:r>
            <a:r>
              <a:rPr lang="en-US" dirty="0" smtClean="0">
                <a:solidFill>
                  <a:schemeClr val="bg1"/>
                </a:solidFill>
              </a:rPr>
              <a:t>Create the Agent Asset with type </a:t>
            </a:r>
            <a:r>
              <a:rPr lang="en-US" dirty="0" err="1" smtClean="0">
                <a:solidFill>
                  <a:schemeClr val="bg1"/>
                </a:solidFill>
              </a:rPr>
              <a:t>MindConnect</a:t>
            </a:r>
            <a:r>
              <a:rPr lang="en-US" dirty="0" smtClean="0">
                <a:solidFill>
                  <a:schemeClr val="bg1"/>
                </a:solidFill>
              </a:rPr>
              <a:t> LIB and generate boarding information</a:t>
            </a:r>
            <a:endParaRPr lang="en-US" dirty="0">
              <a:solidFill>
                <a:schemeClr val="bg1"/>
              </a:solidFill>
            </a:endParaRPr>
          </a:p>
        </p:txBody>
      </p:sp>
      <p:sp>
        <p:nvSpPr>
          <p:cNvPr id="12" name="Inhaltsplatzhalter 2"/>
          <p:cNvSpPr txBox="1">
            <a:spLocks/>
          </p:cNvSpPr>
          <p:nvPr/>
        </p:nvSpPr>
        <p:spPr>
          <a:xfrm>
            <a:off x="574158" y="1650285"/>
            <a:ext cx="11711468" cy="5842543"/>
          </a:xfrm>
          <a:prstGeom prst="rect">
            <a:avLst/>
          </a:prstGeom>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00000"/>
              </a:lnSpc>
            </a:pPr>
            <a:r>
              <a:rPr lang="en-US" sz="1600" u="sng" dirty="0" smtClean="0">
                <a:solidFill>
                  <a:srgbClr val="00646E"/>
                </a:solidFill>
              </a:rPr>
              <a:t>Log into </a:t>
            </a:r>
            <a:r>
              <a:rPr lang="en-US" sz="1600" u="sng" dirty="0" err="1" smtClean="0">
                <a:solidFill>
                  <a:srgbClr val="00646E"/>
                </a:solidFill>
              </a:rPr>
              <a:t>MindSphere</a:t>
            </a:r>
            <a:r>
              <a:rPr lang="en-US" sz="1600" u="sng" dirty="0" smtClean="0">
                <a:solidFill>
                  <a:srgbClr val="00646E"/>
                </a:solidFill>
              </a:rPr>
              <a:t> training tenant and open the </a:t>
            </a:r>
            <a:r>
              <a:rPr lang="en-US" sz="1600" b="1" u="sng" dirty="0" smtClean="0">
                <a:solidFill>
                  <a:srgbClr val="00646E"/>
                </a:solidFill>
              </a:rPr>
              <a:t>Asset Manager</a:t>
            </a:r>
            <a:endParaRPr lang="en-US" sz="1600" b="1" u="sng" dirty="0">
              <a:solidFill>
                <a:srgbClr val="00646E"/>
              </a:solidFill>
            </a:endParaRPr>
          </a:p>
          <a:p>
            <a:pPr marL="285607" indent="-285607">
              <a:lnSpc>
                <a:spcPct val="100000"/>
              </a:lnSpc>
              <a:buFont typeface="Arial" pitchFamily="34" charset="0"/>
              <a:buChar char="•"/>
            </a:pPr>
            <a:r>
              <a:rPr lang="en-US" sz="1600" kern="0" dirty="0">
                <a:hlinkClick r:id="rId3"/>
              </a:rPr>
              <a:t>https://academy2.eu1.mindsphere.io</a:t>
            </a:r>
            <a:r>
              <a:rPr lang="en-US" sz="1600" kern="0" dirty="0"/>
              <a:t>  </a:t>
            </a:r>
            <a:r>
              <a:rPr lang="en-US" dirty="0">
                <a:solidFill>
                  <a:srgbClr val="00646E"/>
                </a:solidFill>
              </a:rPr>
              <a:t> </a:t>
            </a:r>
          </a:p>
          <a:p>
            <a:pPr>
              <a:lnSpc>
                <a:spcPct val="150000"/>
              </a:lnSpc>
            </a:pPr>
            <a:r>
              <a:rPr lang="en-US" sz="1600" u="sng" dirty="0" smtClean="0">
                <a:solidFill>
                  <a:srgbClr val="00646E"/>
                </a:solidFill>
              </a:rPr>
              <a:t>Create </a:t>
            </a:r>
            <a:r>
              <a:rPr lang="en-US" sz="1600" u="sng" dirty="0">
                <a:solidFill>
                  <a:srgbClr val="00646E"/>
                </a:solidFill>
              </a:rPr>
              <a:t>Asset </a:t>
            </a:r>
            <a:r>
              <a:rPr lang="en-US" sz="1600" u="sng" dirty="0" smtClean="0">
                <a:solidFill>
                  <a:srgbClr val="00646E"/>
                </a:solidFill>
              </a:rPr>
              <a:t>Type and Asset</a:t>
            </a:r>
            <a:endParaRPr lang="en-US" sz="1600" u="sng" dirty="0">
              <a:solidFill>
                <a:srgbClr val="00646E"/>
              </a:solidFill>
            </a:endParaRPr>
          </a:p>
          <a:p>
            <a:pPr marL="285607" indent="-285607">
              <a:lnSpc>
                <a:spcPct val="100000"/>
              </a:lnSpc>
              <a:buFont typeface="Arial" pitchFamily="34" charset="0"/>
              <a:buChar char="•"/>
            </a:pPr>
            <a:r>
              <a:rPr lang="en-US" sz="1600" kern="0" dirty="0" smtClean="0"/>
              <a:t>Click the tab </a:t>
            </a:r>
            <a:r>
              <a:rPr lang="en-US" sz="1600" b="1" kern="0" dirty="0" smtClean="0"/>
              <a:t>Assets</a:t>
            </a:r>
            <a:r>
              <a:rPr lang="en-US" sz="1600" kern="0" dirty="0" smtClean="0"/>
              <a:t> and select folder </a:t>
            </a:r>
            <a:r>
              <a:rPr lang="en-US" sz="1600" b="1" kern="0" dirty="0" smtClean="0"/>
              <a:t>01_MindConnect_API_Tokyo </a:t>
            </a:r>
            <a:r>
              <a:rPr lang="en-US" sz="1600" kern="0" dirty="0" smtClean="0"/>
              <a:t>as location for your new Asset: </a:t>
            </a:r>
          </a:p>
          <a:p>
            <a:pPr marL="285607" indent="-285607">
              <a:lnSpc>
                <a:spcPct val="100000"/>
              </a:lnSpc>
              <a:buFont typeface="Arial" pitchFamily="34" charset="0"/>
              <a:buChar char="•"/>
            </a:pPr>
            <a:r>
              <a:rPr lang="en-US" sz="1600" kern="0" dirty="0" smtClean="0"/>
              <a:t>Click the button </a:t>
            </a:r>
            <a:r>
              <a:rPr lang="en-US" sz="1600" b="1" kern="0" dirty="0" smtClean="0"/>
              <a:t>New</a:t>
            </a:r>
            <a:r>
              <a:rPr lang="en-US" sz="1600" kern="0" dirty="0" smtClean="0"/>
              <a:t>      to add new asset: </a:t>
            </a:r>
            <a:r>
              <a:rPr lang="en-US" sz="1600" kern="0" dirty="0"/>
              <a:t>	</a:t>
            </a:r>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Select the asset type </a:t>
            </a:r>
            <a:r>
              <a:rPr lang="en-US" sz="1600" kern="0" dirty="0" err="1" smtClean="0">
                <a:latin typeface="Courier New" panose="02070309020205020404" pitchFamily="49" charset="0"/>
                <a:cs typeface="Courier New" panose="02070309020205020404" pitchFamily="49" charset="0"/>
              </a:rPr>
              <a:t>MindConnect</a:t>
            </a:r>
            <a:r>
              <a:rPr lang="en-US" sz="1600" kern="0" dirty="0" smtClean="0">
                <a:latin typeface="Courier New" panose="02070309020205020404" pitchFamily="49" charset="0"/>
                <a:cs typeface="Courier New" panose="02070309020205020404" pitchFamily="49" charset="0"/>
              </a:rPr>
              <a:t> LIB (</a:t>
            </a:r>
            <a:r>
              <a:rPr lang="en-US" sz="1600" kern="0" dirty="0" err="1" smtClean="0">
                <a:latin typeface="Courier New" panose="02070309020205020404" pitchFamily="49" charset="0"/>
                <a:cs typeface="Courier New" panose="02070309020205020404" pitchFamily="49" charset="0"/>
              </a:rPr>
              <a:t>core.mclib</a:t>
            </a:r>
            <a:r>
              <a:rPr lang="en-US" sz="1600" kern="0" dirty="0" smtClean="0">
                <a:latin typeface="Courier New" panose="02070309020205020404" pitchFamily="49" charset="0"/>
                <a:cs typeface="Courier New" panose="02070309020205020404" pitchFamily="49" charset="0"/>
              </a:rPr>
              <a:t>) as your asset type</a:t>
            </a:r>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Enter the name “</a:t>
            </a:r>
            <a:r>
              <a:rPr lang="en-US" sz="1600" kern="0" dirty="0" err="1" smtClean="0">
                <a:latin typeface="Courier New" panose="02070309020205020404" pitchFamily="49" charset="0"/>
                <a:cs typeface="Courier New" panose="02070309020205020404" pitchFamily="49" charset="0"/>
              </a:rPr>
              <a:t>Agent_Asset_mclib</a:t>
            </a:r>
            <a:r>
              <a:rPr lang="en-US" sz="1600" i="1" kern="0" dirty="0" smtClean="0">
                <a:latin typeface="Courier New" panose="02070309020205020404" pitchFamily="49" charset="0"/>
                <a:cs typeface="Courier New" panose="02070309020205020404" pitchFamily="49" charset="0"/>
              </a:rPr>
              <a:t>_&lt;your name&gt;”</a:t>
            </a:r>
            <a:endParaRPr lang="en-US" sz="1600" kern="0" dirty="0" smtClean="0">
              <a:latin typeface="Courier New" panose="02070309020205020404" pitchFamily="49" charset="0"/>
              <a:cs typeface="Courier New" panose="02070309020205020404" pitchFamily="49" charset="0"/>
            </a:endParaRPr>
          </a:p>
          <a:p>
            <a:pPr marL="465048" lvl="1" indent="-285750">
              <a:lnSpc>
                <a:spcPct val="100000"/>
              </a:lnSpc>
              <a:buFont typeface="Symbol" panose="05050102010706020507" pitchFamily="18" charset="2"/>
              <a:buChar char="-"/>
            </a:pPr>
            <a:r>
              <a:rPr lang="en-US" sz="1600" kern="0" dirty="0" smtClean="0">
                <a:latin typeface="Courier New" panose="02070309020205020404" pitchFamily="49" charset="0"/>
                <a:cs typeface="Courier New" panose="02070309020205020404" pitchFamily="49" charset="0"/>
              </a:rPr>
              <a:t>Save the new asset </a:t>
            </a:r>
            <a:r>
              <a:rPr lang="en-US" sz="1600" kern="0" dirty="0">
                <a:latin typeface="Courier New" panose="02070309020205020404" pitchFamily="49" charset="0"/>
                <a:cs typeface="Courier New" panose="02070309020205020404" pitchFamily="49" charset="0"/>
              </a:rPr>
              <a:t>by clicking the save</a:t>
            </a:r>
            <a:r>
              <a:rPr lang="en-US" sz="1600" kern="0" dirty="0" smtClean="0">
                <a:latin typeface="Courier New" panose="02070309020205020404" pitchFamily="49" charset="0"/>
                <a:cs typeface="Courier New" panose="02070309020205020404" pitchFamily="49" charset="0"/>
              </a:rPr>
              <a:t> </a:t>
            </a:r>
            <a:r>
              <a:rPr lang="en-US" sz="1600" kern="0" dirty="0">
                <a:latin typeface="Courier New" panose="02070309020205020404" pitchFamily="49" charset="0"/>
                <a:cs typeface="Courier New" panose="02070309020205020404" pitchFamily="49" charset="0"/>
              </a:rPr>
              <a:t>button </a:t>
            </a:r>
          </a:p>
          <a:p>
            <a:pPr>
              <a:lnSpc>
                <a:spcPct val="150000"/>
              </a:lnSpc>
            </a:pPr>
            <a:endParaRPr lang="en-US" sz="1400" kern="0" dirty="0" smtClean="0">
              <a:latin typeface="Courier New" panose="02070309020205020404" pitchFamily="49" charset="0"/>
              <a:cs typeface="Courier New" panose="02070309020205020404" pitchFamily="49" charset="0"/>
            </a:endParaRPr>
          </a:p>
          <a:p>
            <a:pPr lvl="0" fontAlgn="auto">
              <a:lnSpc>
                <a:spcPct val="100000"/>
              </a:lnSpc>
              <a:spcBef>
                <a:spcPts val="0"/>
              </a:spcBef>
              <a:spcAft>
                <a:spcPts val="0"/>
              </a:spcAft>
              <a:buClrTx/>
            </a:pPr>
            <a:r>
              <a:rPr lang="en-US" sz="1600" u="sng" dirty="0">
                <a:solidFill>
                  <a:srgbClr val="00646E"/>
                </a:solidFill>
                <a:latin typeface="Arial"/>
                <a:cs typeface="+mn-cs"/>
              </a:rPr>
              <a:t>Generate the onboarding token</a:t>
            </a:r>
            <a:endParaRPr lang="en-US" sz="1600" b="1" u="sng" dirty="0">
              <a:solidFill>
                <a:srgbClr val="00646E"/>
              </a:solidFill>
              <a:latin typeface="Arial"/>
              <a:cs typeface="+mn-cs"/>
            </a:endParaRPr>
          </a:p>
          <a:p>
            <a:pPr marL="285750" indent="-285750">
              <a:lnSpc>
                <a:spcPct val="100000"/>
              </a:lnSpc>
              <a:buFont typeface="Arial" panose="020B0604020202020204" pitchFamily="34" charset="0"/>
              <a:buChar char="•"/>
            </a:pPr>
            <a:r>
              <a:rPr lang="en-US" sz="1600" kern="0" dirty="0">
                <a:solidFill>
                  <a:srgbClr val="000000"/>
                </a:solidFill>
                <a:latin typeface="Arial"/>
              </a:rPr>
              <a:t>Select the new Asset on </a:t>
            </a:r>
            <a:r>
              <a:rPr lang="en-US" sz="1600" kern="0" dirty="0" err="1">
                <a:solidFill>
                  <a:srgbClr val="000000"/>
                </a:solidFill>
                <a:latin typeface="Arial"/>
              </a:rPr>
              <a:t>Mindsphere</a:t>
            </a:r>
            <a:r>
              <a:rPr lang="en-US" sz="1600" kern="0" dirty="0">
                <a:solidFill>
                  <a:srgbClr val="000000"/>
                </a:solidFill>
                <a:latin typeface="Arial"/>
              </a:rPr>
              <a:t> UI and note the internal ID of your new asset, for example:</a:t>
            </a:r>
          </a:p>
          <a:p>
            <a:pPr marL="465048" lvl="1" indent="-285750">
              <a:lnSpc>
                <a:spcPct val="100000"/>
              </a:lnSpc>
              <a:buFont typeface="Arial" panose="020B0604020202020204" pitchFamily="34" charset="0"/>
              <a:buChar char="•"/>
            </a:pPr>
            <a:r>
              <a:rPr lang="en-US" sz="1400" kern="0" dirty="0">
                <a:latin typeface="Courier New" panose="02070309020205020404" pitchFamily="49" charset="0"/>
                <a:cs typeface="Courier New" panose="02070309020205020404" pitchFamily="49" charset="0"/>
              </a:rPr>
              <a:t>https://&lt;URL</a:t>
            </a:r>
            <a:r>
              <a:rPr lang="en-US" sz="1400" kern="0" dirty="0" smtClean="0">
                <a:latin typeface="Courier New" panose="02070309020205020404" pitchFamily="49" charset="0"/>
                <a:cs typeface="Courier New" panose="02070309020205020404" pitchFamily="49" charset="0"/>
              </a:rPr>
              <a:t>&gt;..../details/</a:t>
            </a:r>
            <a:r>
              <a:rPr lang="en-US" sz="1400" kern="0" dirty="0" err="1" smtClean="0">
                <a:latin typeface="Courier New" panose="02070309020205020404" pitchFamily="49" charset="0"/>
                <a:cs typeface="Courier New" panose="02070309020205020404" pitchFamily="49" charset="0"/>
              </a:rPr>
              <a:t>asset?selected</a:t>
            </a:r>
            <a:r>
              <a:rPr lang="en-US" sz="1400" kern="0" dirty="0" smtClean="0">
                <a:latin typeface="Courier New" panose="02070309020205020404" pitchFamily="49" charset="0"/>
                <a:cs typeface="Courier New" panose="02070309020205020404" pitchFamily="49" charset="0"/>
              </a:rPr>
              <a:t>=</a:t>
            </a:r>
            <a:r>
              <a:rPr lang="en-US" sz="1400" b="1" i="1" kern="0" dirty="0" smtClean="0">
                <a:solidFill>
                  <a:srgbClr val="FF0000"/>
                </a:solidFill>
                <a:latin typeface="Courier New" panose="02070309020205020404" pitchFamily="49" charset="0"/>
                <a:cs typeface="Courier New" panose="02070309020205020404" pitchFamily="49" charset="0"/>
              </a:rPr>
              <a:t>ecf3bc01ec8445b2b71ace859ba2bfaa</a:t>
            </a:r>
          </a:p>
          <a:p>
            <a:pPr marL="285607" lvl="0" indent="-285607" fontAlgn="auto">
              <a:lnSpc>
                <a:spcPct val="100000"/>
              </a:lnSpc>
              <a:spcBef>
                <a:spcPts val="0"/>
              </a:spcBef>
              <a:spcAft>
                <a:spcPts val="0"/>
              </a:spcAft>
              <a:buClrTx/>
              <a:buFont typeface="Arial" pitchFamily="34" charset="0"/>
              <a:buChar char="•"/>
            </a:pPr>
            <a:r>
              <a:rPr lang="en-US" sz="1600" kern="0" dirty="0" smtClean="0">
                <a:solidFill>
                  <a:srgbClr val="000000"/>
                </a:solidFill>
                <a:latin typeface="Arial"/>
                <a:cs typeface="+mn-cs"/>
              </a:rPr>
              <a:t>Click the section </a:t>
            </a:r>
            <a:r>
              <a:rPr lang="en-US" sz="1600" kern="0" dirty="0" err="1" smtClean="0">
                <a:solidFill>
                  <a:srgbClr val="000000"/>
                </a:solidFill>
                <a:latin typeface="Arial"/>
                <a:cs typeface="+mn-cs"/>
              </a:rPr>
              <a:t>MindConnect</a:t>
            </a:r>
            <a:r>
              <a:rPr lang="en-US" sz="1600" kern="0" dirty="0" smtClean="0">
                <a:solidFill>
                  <a:srgbClr val="000000"/>
                </a:solidFill>
                <a:latin typeface="Arial"/>
                <a:cs typeface="+mn-cs"/>
              </a:rPr>
              <a:t> Lib and Open the overview tab of </a:t>
            </a:r>
            <a:r>
              <a:rPr lang="en-US" sz="1600" kern="0" dirty="0" err="1" smtClean="0">
                <a:solidFill>
                  <a:srgbClr val="000000"/>
                </a:solidFill>
                <a:latin typeface="Arial"/>
                <a:cs typeface="+mn-cs"/>
              </a:rPr>
              <a:t>MindConnect</a:t>
            </a:r>
            <a:r>
              <a:rPr lang="en-US" sz="1600" kern="0" dirty="0" smtClean="0">
                <a:solidFill>
                  <a:srgbClr val="000000"/>
                </a:solidFill>
                <a:latin typeface="Arial"/>
                <a:cs typeface="+mn-cs"/>
              </a:rPr>
              <a:t> Lib </a:t>
            </a:r>
            <a:endParaRPr lang="en-US" sz="1600" kern="0" dirty="0">
              <a:solidFill>
                <a:srgbClr val="000000"/>
              </a:solidFill>
              <a:latin typeface="Arial"/>
              <a:cs typeface="+mn-cs"/>
            </a:endParaRPr>
          </a:p>
          <a:p>
            <a:pPr marL="285607" lvl="0" indent="-285607" fontAlgn="auto">
              <a:lnSpc>
                <a:spcPct val="100000"/>
              </a:lnSpc>
              <a:spcBef>
                <a:spcPts val="0"/>
              </a:spcBef>
              <a:spcAft>
                <a:spcPts val="0"/>
              </a:spcAft>
              <a:buClrTx/>
              <a:buFont typeface="Arial" pitchFamily="34" charset="0"/>
              <a:buChar char="•"/>
            </a:pPr>
            <a:r>
              <a:rPr lang="en-US" sz="1600" kern="0" dirty="0" smtClean="0">
                <a:solidFill>
                  <a:srgbClr val="000000"/>
                </a:solidFill>
                <a:latin typeface="Arial"/>
                <a:cs typeface="+mn-cs"/>
              </a:rPr>
              <a:t>Click button </a:t>
            </a:r>
            <a:r>
              <a:rPr lang="en-US" sz="1600" b="1" kern="0" dirty="0" smtClean="0">
                <a:solidFill>
                  <a:srgbClr val="000000"/>
                </a:solidFill>
                <a:latin typeface="Arial"/>
                <a:cs typeface="+mn-cs"/>
              </a:rPr>
              <a:t>Download Onboarding Key</a:t>
            </a:r>
          </a:p>
          <a:p>
            <a:pPr marL="285607" lvl="0" indent="-285607" fontAlgn="auto">
              <a:lnSpc>
                <a:spcPct val="100000"/>
              </a:lnSpc>
              <a:spcBef>
                <a:spcPts val="0"/>
              </a:spcBef>
              <a:spcAft>
                <a:spcPts val="0"/>
              </a:spcAft>
              <a:buClrTx/>
              <a:buFont typeface="Arial" pitchFamily="34" charset="0"/>
              <a:buChar char="•"/>
            </a:pPr>
            <a:r>
              <a:rPr lang="en-US" sz="1600" kern="0" dirty="0" smtClean="0">
                <a:solidFill>
                  <a:srgbClr val="000000"/>
                </a:solidFill>
                <a:latin typeface="Arial"/>
                <a:cs typeface="+mn-cs"/>
              </a:rPr>
              <a:t>Note the onboarding information including IAT has been </a:t>
            </a:r>
            <a:r>
              <a:rPr lang="en-US" sz="1600" kern="0" dirty="0">
                <a:solidFill>
                  <a:srgbClr val="000000"/>
                </a:solidFill>
                <a:latin typeface="Arial"/>
                <a:cs typeface="+mn-cs"/>
              </a:rPr>
              <a:t>generated</a:t>
            </a:r>
            <a:r>
              <a:rPr lang="en-US" sz="1600" kern="0" dirty="0" smtClean="0">
                <a:solidFill>
                  <a:srgbClr val="000000"/>
                </a:solidFill>
                <a:latin typeface="Arial"/>
                <a:cs typeface="+mn-cs"/>
              </a:rPr>
              <a:t>.</a:t>
            </a:r>
          </a:p>
          <a:p>
            <a:pPr marL="285607" lvl="0" indent="-285607" fontAlgn="auto">
              <a:lnSpc>
                <a:spcPct val="100000"/>
              </a:lnSpc>
              <a:spcBef>
                <a:spcPts val="0"/>
              </a:spcBef>
              <a:spcAft>
                <a:spcPts val="0"/>
              </a:spcAft>
              <a:buClrTx/>
              <a:buFont typeface="Arial" pitchFamily="34" charset="0"/>
              <a:buChar char="•"/>
            </a:pPr>
            <a:r>
              <a:rPr lang="en-US" sz="1600" kern="0" dirty="0"/>
              <a:t>The </a:t>
            </a:r>
            <a:r>
              <a:rPr lang="en-US" sz="1600" b="1" kern="0" dirty="0">
                <a:solidFill>
                  <a:schemeClr val="accent3"/>
                </a:solidFill>
              </a:rPr>
              <a:t>IAT</a:t>
            </a:r>
            <a:r>
              <a:rPr lang="en-US" sz="1600" b="1" kern="0" dirty="0"/>
              <a:t> </a:t>
            </a:r>
            <a:r>
              <a:rPr lang="en-US" sz="1600" kern="0" dirty="0"/>
              <a:t>token of agent is required for the next </a:t>
            </a:r>
            <a:r>
              <a:rPr lang="en-US" sz="1600" kern="0" dirty="0" smtClean="0"/>
              <a:t>exercises.</a:t>
            </a:r>
            <a:endParaRPr lang="en-US" sz="1600" u="sng" dirty="0">
              <a:solidFill>
                <a:srgbClr val="00646E"/>
              </a:solidFill>
              <a:latin typeface="Arial"/>
              <a:cs typeface="+mn-cs"/>
            </a:endParaRPr>
          </a:p>
          <a:p>
            <a:pPr>
              <a:lnSpc>
                <a:spcPct val="150000"/>
              </a:lnSpc>
            </a:pPr>
            <a:endParaRPr lang="en-US" sz="1400" kern="0" dirty="0" smtClean="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sz="1600" kern="0" dirty="0"/>
          </a:p>
        </p:txBody>
      </p:sp>
      <p:pic>
        <p:nvPicPr>
          <p:cNvPr id="13" name="Picture 12"/>
          <p:cNvPicPr>
            <a:picLocks noChangeAspect="1"/>
          </p:cNvPicPr>
          <p:nvPr/>
        </p:nvPicPr>
        <p:blipFill>
          <a:blip r:embed="rId4"/>
          <a:stretch>
            <a:fillRect/>
          </a:stretch>
        </p:blipFill>
        <p:spPr>
          <a:xfrm>
            <a:off x="2893424" y="2858968"/>
            <a:ext cx="217996" cy="214590"/>
          </a:xfrm>
          <a:prstGeom prst="rect">
            <a:avLst/>
          </a:prstGeom>
        </p:spPr>
      </p:pic>
    </p:spTree>
    <p:extLst>
      <p:ext uri="{BB962C8B-B14F-4D97-AF65-F5344CB8AC3E}">
        <p14:creationId xmlns:p14="http://schemas.microsoft.com/office/powerpoint/2010/main" val="21100247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t>
            </a:r>
            <a:r>
              <a:rPr lang="de-DE" dirty="0" smtClean="0"/>
              <a:t>API</a:t>
            </a:r>
            <a:br>
              <a:rPr lang="de-DE" dirty="0" smtClean="0"/>
            </a:br>
            <a:r>
              <a:rPr lang="en-US" b="0" dirty="0" smtClean="0"/>
              <a:t>Onboarding Agent</a:t>
            </a:r>
            <a:endParaRPr lang="de-DE" dirty="0"/>
          </a:p>
        </p:txBody>
      </p:sp>
      <p:sp>
        <p:nvSpPr>
          <p:cNvPr id="3" name="Pentagon 2"/>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731780" y="3938459"/>
            <a:ext cx="8794987" cy="1754326"/>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After acquiring the </a:t>
            </a:r>
            <a:r>
              <a:rPr lang="en-US" b="1" dirty="0"/>
              <a:t>IAT </a:t>
            </a:r>
            <a:r>
              <a:rPr lang="en-US" dirty="0"/>
              <a:t>( Initial access token </a:t>
            </a:r>
            <a:r>
              <a:rPr lang="en-US" dirty="0" smtClean="0"/>
              <a:t>), </a:t>
            </a:r>
            <a:r>
              <a:rPr lang="en-US" dirty="0"/>
              <a:t>Agent needs to register with M</a:t>
            </a:r>
            <a:r>
              <a:rPr lang="en-US" dirty="0" smtClean="0"/>
              <a:t>indSphere</a:t>
            </a:r>
            <a:r>
              <a:rPr lang="en-US" dirty="0"/>
              <a:t>. This registration process takes place in </a:t>
            </a:r>
            <a:r>
              <a:rPr lang="en-US" dirty="0" smtClean="0"/>
              <a:t>accordance with </a:t>
            </a:r>
            <a:r>
              <a:rPr lang="en-US" dirty="0"/>
              <a:t>the </a:t>
            </a:r>
            <a:r>
              <a:rPr lang="en-US" b="1" dirty="0"/>
              <a:t>OAuth 2.0 </a:t>
            </a:r>
            <a:r>
              <a:rPr lang="en-US" dirty="0"/>
              <a:t>Authorization protocol. </a:t>
            </a:r>
            <a:endParaRPr lang="en-US" dirty="0" smtClean="0"/>
          </a:p>
          <a:p>
            <a:endParaRPr lang="en-US" dirty="0"/>
          </a:p>
          <a:p>
            <a:r>
              <a:rPr lang="en-US" dirty="0" smtClean="0"/>
              <a:t>Agent </a:t>
            </a:r>
            <a:r>
              <a:rPr lang="en-US" dirty="0"/>
              <a:t>sends an HTTP POST request to the MindSphere, The way request constructed varies </a:t>
            </a:r>
            <a:r>
              <a:rPr lang="en-US" dirty="0" smtClean="0"/>
              <a:t>slightly depending </a:t>
            </a:r>
            <a:r>
              <a:rPr lang="en-US" dirty="0"/>
              <a:t>on the Agent Security Profile.</a:t>
            </a:r>
            <a:endParaRPr lang="en-US" dirty="0" smtClean="0"/>
          </a:p>
        </p:txBody>
      </p:sp>
      <p:sp>
        <p:nvSpPr>
          <p:cNvPr id="12" name="Rechteck 2"/>
          <p:cNvSpPr/>
          <p:nvPr/>
        </p:nvSpPr>
        <p:spPr>
          <a:xfrm>
            <a:off x="2731781" y="1440000"/>
            <a:ext cx="8794986" cy="2031325"/>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a:buSzPct val="75000"/>
            </a:pPr>
            <a:r>
              <a:rPr lang="en-US" b="1" spc="-70" dirty="0">
                <a:solidFill>
                  <a:schemeClr val="dk1"/>
                </a:solidFill>
                <a:latin typeface="Arial" panose="020B0604020202020204" pitchFamily="34" charset="0"/>
                <a:ea typeface="Siemens Sans" charset="0"/>
                <a:cs typeface="Arial" panose="020B0604020202020204" pitchFamily="34" charset="0"/>
              </a:rPr>
              <a:t>Initial contact (Onboarding)</a:t>
            </a:r>
            <a:r>
              <a:rPr lang="en-US" spc="-70" dirty="0">
                <a:solidFill>
                  <a:schemeClr val="dk1"/>
                </a:solidFill>
                <a:latin typeface="Arial" panose="020B0604020202020204" pitchFamily="34" charset="0"/>
                <a:ea typeface="Siemens Sans" charset="0"/>
                <a:cs typeface="Arial" panose="020B0604020202020204" pitchFamily="34" charset="0"/>
              </a:rPr>
              <a:t/>
            </a:r>
            <a:br>
              <a:rPr lang="en-US" spc="-70" dirty="0">
                <a:solidFill>
                  <a:schemeClr val="dk1"/>
                </a:solidFill>
                <a:latin typeface="Arial" panose="020B0604020202020204" pitchFamily="34" charset="0"/>
                <a:ea typeface="Siemens Sans" charset="0"/>
                <a:cs typeface="Arial" panose="020B0604020202020204" pitchFamily="34" charset="0"/>
              </a:rPr>
            </a:br>
            <a:r>
              <a:rPr lang="en-US" spc="-70" dirty="0">
                <a:solidFill>
                  <a:schemeClr val="dk1"/>
                </a:solidFill>
                <a:latin typeface="Arial" panose="020B0604020202020204" pitchFamily="34" charset="0"/>
                <a:ea typeface="Siemens Sans" charset="0"/>
                <a:cs typeface="Arial" panose="020B0604020202020204" pitchFamily="34" charset="0"/>
              </a:rPr>
              <a:t>We need to ensure that agents, that connect the first time to the MindSphere, become a valid communication partner having a known human owner.</a:t>
            </a:r>
          </a:p>
          <a:p>
            <a:pPr>
              <a:buSzPct val="75000"/>
            </a:pPr>
            <a:endParaRPr lang="en-US" spc="-70" dirty="0">
              <a:solidFill>
                <a:schemeClr val="dk1"/>
              </a:solidFill>
              <a:latin typeface="Arial" panose="020B0604020202020204" pitchFamily="34" charset="0"/>
              <a:ea typeface="Siemens Sans" charset="0"/>
              <a:cs typeface="Arial" panose="020B0604020202020204" pitchFamily="34" charset="0"/>
            </a:endParaRPr>
          </a:p>
          <a:p>
            <a:pPr>
              <a:buSzPct val="75000"/>
            </a:pPr>
            <a:r>
              <a:rPr lang="en-US" b="1" spc="-70" dirty="0">
                <a:solidFill>
                  <a:schemeClr val="dk1"/>
                </a:solidFill>
                <a:latin typeface="Arial" panose="020B0604020202020204" pitchFamily="34" charset="0"/>
                <a:ea typeface="Siemens Sans" charset="0"/>
                <a:cs typeface="Arial" panose="020B0604020202020204" pitchFamily="34" charset="0"/>
              </a:rPr>
              <a:t>Regular interaction</a:t>
            </a:r>
            <a:r>
              <a:rPr lang="en-US" spc="-70" dirty="0">
                <a:solidFill>
                  <a:schemeClr val="dk1"/>
                </a:solidFill>
                <a:latin typeface="Arial" panose="020B0604020202020204" pitchFamily="34" charset="0"/>
                <a:ea typeface="Siemens Sans" charset="0"/>
                <a:cs typeface="Arial" panose="020B0604020202020204" pitchFamily="34" charset="0"/>
              </a:rPr>
              <a:t/>
            </a:r>
            <a:br>
              <a:rPr lang="en-US" spc="-70" dirty="0">
                <a:solidFill>
                  <a:schemeClr val="dk1"/>
                </a:solidFill>
                <a:latin typeface="Arial" panose="020B0604020202020204" pitchFamily="34" charset="0"/>
                <a:ea typeface="Siemens Sans" charset="0"/>
                <a:cs typeface="Arial" panose="020B0604020202020204" pitchFamily="34" charset="0"/>
              </a:rPr>
            </a:br>
            <a:r>
              <a:rPr lang="en-US" spc="-70" dirty="0">
                <a:solidFill>
                  <a:schemeClr val="dk1"/>
                </a:solidFill>
                <a:latin typeface="Arial" panose="020B0604020202020204" pitchFamily="34" charset="0"/>
                <a:ea typeface="Siemens Sans" charset="0"/>
                <a:cs typeface="Arial" panose="020B0604020202020204" pitchFamily="34" charset="0"/>
              </a:rPr>
              <a:t>Once an agent has become a known and authorized entity in MindSphere, we need to ensure that each time it reconnects, we are still talking to the same agent.</a:t>
            </a:r>
          </a:p>
        </p:txBody>
      </p:sp>
    </p:spTree>
    <p:extLst>
      <p:ext uri="{BB962C8B-B14F-4D97-AF65-F5344CB8AC3E}">
        <p14:creationId xmlns:p14="http://schemas.microsoft.com/office/powerpoint/2010/main" val="3124112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dirty="0"/>
              <a:t>Agent with SHARED_SECRET security profile Registration</a:t>
            </a:r>
          </a:p>
        </p:txBody>
      </p:sp>
      <p:sp>
        <p:nvSpPr>
          <p:cNvPr id="3" name="Rechteck 2"/>
          <p:cNvSpPr/>
          <p:nvPr/>
        </p:nvSpPr>
        <p:spPr>
          <a:xfrm>
            <a:off x="2600325" y="1251104"/>
            <a:ext cx="9505950" cy="1846659"/>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smtClean="0"/>
              <a:t>Agent sends an </a:t>
            </a:r>
            <a:r>
              <a:rPr lang="en-US" sz="1600" b="1" dirty="0" smtClean="0"/>
              <a:t>HTTP POST </a:t>
            </a:r>
            <a:r>
              <a:rPr lang="en-US" sz="1600" dirty="0" smtClean="0"/>
              <a:t>request with an </a:t>
            </a:r>
            <a:r>
              <a:rPr lang="en-US" sz="1600" b="1" dirty="0" smtClean="0"/>
              <a:t>empty body</a:t>
            </a:r>
            <a:r>
              <a:rPr lang="en-US" sz="1600" dirty="0" smtClean="0"/>
              <a:t>, MindSphere receives the request, validates it (IAT validation, mandatory headers validation </a:t>
            </a:r>
            <a:r>
              <a:rPr lang="en-US" sz="1600" dirty="0" err="1" smtClean="0"/>
              <a:t>etc</a:t>
            </a:r>
            <a:r>
              <a:rPr lang="en-US" sz="1600" dirty="0" smtClean="0"/>
              <a:t>) and if validation succeeds, creates an Agent </a:t>
            </a:r>
            <a:r>
              <a:rPr lang="en-US" sz="1600" b="1" dirty="0" smtClean="0"/>
              <a:t>SHARED_SECRET </a:t>
            </a:r>
            <a:r>
              <a:rPr lang="en-US" sz="1600" dirty="0" smtClean="0"/>
              <a:t>and stores it in its database with a predefined SHARED_SECRET expiration time (7 days by default). MindSphere creates another token called </a:t>
            </a:r>
            <a:r>
              <a:rPr lang="en-US" sz="1600" b="1" dirty="0" smtClean="0"/>
              <a:t>Registration Access Token (RAT) </a:t>
            </a:r>
            <a:r>
              <a:rPr lang="en-US" sz="1600" dirty="0" smtClean="0"/>
              <a:t>for the client. When the </a:t>
            </a:r>
            <a:r>
              <a:rPr lang="en-US" sz="1600" dirty="0" err="1" smtClean="0"/>
              <a:t>client_secret</a:t>
            </a:r>
            <a:r>
              <a:rPr lang="en-US" sz="1600" dirty="0" smtClean="0"/>
              <a:t> expiration occurs client is expected to sent another Registration Update Request (</a:t>
            </a:r>
            <a:r>
              <a:rPr lang="en-US" sz="1600" i="1" dirty="0" smtClean="0"/>
              <a:t>Key Rotation</a:t>
            </a:r>
            <a:r>
              <a:rPr lang="en-US" sz="1600" dirty="0" smtClean="0"/>
              <a:t>) RAT token instead of IAT so the registration can be renewed.</a:t>
            </a:r>
          </a:p>
          <a:p>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POST /</a:t>
            </a:r>
            <a:r>
              <a:rPr lang="de-DE" sz="16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api</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a:t>
            </a:r>
            <a:r>
              <a:rPr lang="de-DE" sz="16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register</a:t>
            </a:r>
            <a:endParaRPr lang="en-US" sz="1600" spc="-70" dirty="0">
              <a:solidFill>
                <a:schemeClr val="dk1"/>
              </a:solidFill>
              <a:latin typeface="Arial" panose="020B0604020202020204" pitchFamily="34" charset="0"/>
              <a:ea typeface="Siemens Sans" charset="0"/>
              <a:cs typeface="Arial" panose="020B0604020202020204" pitchFamily="34" charset="0"/>
            </a:endParaRPr>
          </a:p>
        </p:txBody>
      </p:sp>
      <p:sp>
        <p:nvSpPr>
          <p:cNvPr id="4" name="Pentagon 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0" name="Rectangle 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1" name="Down Arrow 1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3" name="Rectangle 12"/>
          <p:cNvSpPr/>
          <p:nvPr/>
        </p:nvSpPr>
        <p:spPr>
          <a:xfrm>
            <a:off x="2600325" y="3380250"/>
            <a:ext cx="9505950" cy="2646878"/>
          </a:xfrm>
          <a:prstGeom prst="rect">
            <a:avLst/>
          </a:prstGeom>
          <a:ln w="12700">
            <a:solidFill>
              <a:schemeClr val="tx1"/>
            </a:solidFill>
            <a:prstDash val="lgDash"/>
          </a:ln>
        </p:spPr>
        <p:txBody>
          <a:bodyPr wrap="square">
            <a:spAutoFit/>
          </a:bodyPr>
          <a:lstStyle/>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POST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api</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register</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HTTP/</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1.1</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Accept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Bearer</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	eyJhbGciOiJSUzI1NiIsInR5cCI6IkpXVCJ9.eyJpc3MiOiJTQ0kiLCJzdWIiOiJ0	ZXN0LWFnZW50IiwiYXVkIjpbIkFJQU0iXSwiaWF0Ijox…</a:t>
            </a:r>
            <a:endParaRPr lang="de-DE" dirty="0">
              <a:latin typeface="Calibri" panose="020F0502020204030204" pitchFamily="34" charset="0"/>
              <a:ea typeface="SimSun" panose="02010600030101010101" pitchFamily="2" charset="-122"/>
              <a:cs typeface="Times New Roman" panose="02020603050405020304" pitchFamily="18" charset="0"/>
            </a:endParaRPr>
          </a:p>
          <a:p>
            <a:r>
              <a:rPr lang="de-DE" sz="1600" dirty="0">
                <a:solidFill>
                  <a:srgbClr val="448C27"/>
                </a:solidFill>
                <a:latin typeface="Consolas" panose="020B0609020204030204" pitchFamily="49" charset="0"/>
                <a:ea typeface="SimSun" panose="02010600030101010101" pitchFamily="2" charset="-122"/>
                <a:cs typeface="Times New Roman" panose="02020603050405020304" pitchFamily="18" charset="0"/>
              </a:rPr>
              <a:t>	</a:t>
            </a:r>
            <a:r>
              <a:rPr lang="de-DE" sz="1600" dirty="0" smtClean="0">
                <a:solidFill>
                  <a:srgbClr val="448C27"/>
                </a:solidFill>
                <a:latin typeface="Consolas" panose="020B0609020204030204" pitchFamily="49" charset="0"/>
                <a:ea typeface="SimSun" panose="02010600030101010101" pitchFamily="2" charset="-122"/>
                <a:cs typeface="Times New Roman" panose="02020603050405020304" pitchFamily="18" charset="0"/>
              </a:rPr>
              <a:t>… </a:t>
            </a:r>
            <a:r>
              <a:rPr lang="de-DE" sz="16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a:t>
            </a:r>
            <a:r>
              <a:rPr lang="de-DE" sz="1600" i="1" dirty="0" smtClean="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Initial Access Token (IAT) </a:t>
            </a:r>
            <a:r>
              <a:rPr lang="de-DE" sz="1600" i="1" dirty="0" err="1" smtClean="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acquired</a:t>
            </a:r>
            <a:endParaRPr lang="de-DE" sz="16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endParaRPr>
          </a:p>
          <a:p>
            <a:pPr>
              <a:spcAft>
                <a:spcPts val="0"/>
              </a:spcAft>
            </a:pP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Host: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southgate</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.&lt;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region-env</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&gt;.mindsphere.io</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a:t>
            </a:r>
            <a:r>
              <a:rPr lang="de-DE" sz="1600" i="1" dirty="0" err="1">
                <a:solidFill>
                  <a:srgbClr val="AAAAAA"/>
                </a:solidFill>
                <a:latin typeface="Consolas" panose="020B0609020204030204" pitchFamily="49" charset="0"/>
                <a:ea typeface="Times New Roman" panose="02020603050405020304" pitchFamily="18" charset="0"/>
                <a:cs typeface="Times New Roman" panose="02020603050405020304" pitchFamily="18" charset="0"/>
              </a:rPr>
              <a:t>empty</a:t>
            </a:r>
            <a:r>
              <a:rPr lang="de-DE" sz="16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 JSON </a:t>
            </a:r>
            <a:r>
              <a:rPr lang="de-DE" sz="1600" i="1" dirty="0" err="1">
                <a:solidFill>
                  <a:srgbClr val="AAAAAA"/>
                </a:solidFill>
                <a:latin typeface="Consolas" panose="020B0609020204030204" pitchFamily="49" charset="0"/>
                <a:ea typeface="Times New Roman" panose="02020603050405020304" pitchFamily="18" charset="0"/>
                <a:cs typeface="Times New Roman" panose="02020603050405020304" pitchFamily="18" charset="0"/>
              </a:rPr>
              <a:t>Object</a:t>
            </a:r>
            <a:endParaRPr lang="de-DE"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776695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dirty="0"/>
              <a:t>Register Response With SHARED_SECRET security </a:t>
            </a:r>
            <a:r>
              <a:rPr lang="en-US" b="0" dirty="0" smtClean="0"/>
              <a:t>Profile</a:t>
            </a:r>
            <a:endParaRPr lang="en-US" b="0" dirty="0"/>
          </a:p>
        </p:txBody>
      </p:sp>
      <p:sp>
        <p:nvSpPr>
          <p:cNvPr id="4" name="Pentagon 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0" name="Rectangle 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1" name="Down Arrow 1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2" name="Rectangle 11"/>
          <p:cNvSpPr/>
          <p:nvPr/>
        </p:nvSpPr>
        <p:spPr>
          <a:xfrm>
            <a:off x="2731781" y="1243308"/>
            <a:ext cx="8632723" cy="4832092"/>
          </a:xfrm>
          <a:prstGeom prst="rect">
            <a:avLst/>
          </a:prstGeom>
          <a:ln>
            <a:solidFill>
              <a:schemeClr val="tx1"/>
            </a:solidFill>
            <a:prstDash val="dash"/>
          </a:ln>
        </p:spPr>
        <p:txBody>
          <a:bodyPr wrap="square">
            <a:spAutoFit/>
          </a:bodyPr>
          <a:lstStyle/>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HTTP/</a:t>
            </a:r>
            <a:r>
              <a:rPr lang="de-DE"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1.1</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201</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Created</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Cache-Control: </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no</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-store</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Pragma</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no</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-cache</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client_id</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008ceaf9dff443ee94205f903aa545c4</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token_endpoint_auth_method</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client_secret_jwt</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grant_types</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client_credentials</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ly7zmXbz0Izla6B82xlAYRVBcKDcCFatwmnHQmR8Ycw</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client_secret_expires_at</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1514206768</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registration_access_token</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eyJraWQiOiJrZXktaWQtMSI</a:t>
            </a:r>
            <a:r>
              <a:rPr lang="de-DE"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registration_client_uri</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https://southgate.eu-central-rc.mindsphere.io/</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api</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/v3/</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regi</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ster</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/008ceaf9dff443ee94205f903aa545c4</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2000" dirty="0">
                <a:latin typeface="Calibri" panose="020F0502020204030204" pitchFamily="34" charset="0"/>
                <a:ea typeface="SimSun" panose="02010600030101010101" pitchFamily="2" charset="-122"/>
                <a:cs typeface="Times New Roman" panose="02020603050405020304" pitchFamily="18" charset="0"/>
              </a:rPr>
              <a:t> </a:t>
            </a:r>
            <a:endParaRPr lang="de-DE" sz="20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599386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dirty="0"/>
              <a:t>Register Response With SHARED_SECRET security </a:t>
            </a:r>
            <a:r>
              <a:rPr lang="en-US" b="0" dirty="0" smtClean="0"/>
              <a:t>Profile</a:t>
            </a:r>
            <a:endParaRPr lang="en-US" b="0" dirty="0"/>
          </a:p>
        </p:txBody>
      </p:sp>
      <p:sp>
        <p:nvSpPr>
          <p:cNvPr id="4" name="Pentagon 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smtClean="0">
                <a:ea typeface="Arial Unicode MS" panose="020B0604020202020204" pitchFamily="34" charset="-128"/>
                <a:cs typeface="Arial Unicode MS" panose="020B0604020202020204" pitchFamily="34" charset="-128"/>
              </a:rPr>
              <a:t>Provisioning</a:t>
            </a:r>
            <a:r>
              <a:rPr lang="de-DE" sz="1600" dirty="0" smtClean="0">
                <a:ea typeface="Arial Unicode MS" panose="020B0604020202020204" pitchFamily="34" charset="-128"/>
                <a:cs typeface="Arial Unicode MS" panose="020B0604020202020204" pitchFamily="34" charset="-128"/>
              </a:rPr>
              <a:t> an Agent</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1" name="Down Arrow 1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graphicFrame>
        <p:nvGraphicFramePr>
          <p:cNvPr id="13" name="Tabelle 2"/>
          <p:cNvGraphicFramePr>
            <a:graphicFrameLocks noGrp="1"/>
          </p:cNvGraphicFramePr>
          <p:nvPr>
            <p:extLst>
              <p:ext uri="{D42A27DB-BD31-4B8C-83A1-F6EECF244321}">
                <p14:modId xmlns:p14="http://schemas.microsoft.com/office/powerpoint/2010/main" val="3089241822"/>
              </p:ext>
            </p:extLst>
          </p:nvPr>
        </p:nvGraphicFramePr>
        <p:xfrm>
          <a:off x="2585424" y="1347597"/>
          <a:ext cx="9235603" cy="3217476"/>
        </p:xfrm>
        <a:graphic>
          <a:graphicData uri="http://schemas.openxmlformats.org/drawingml/2006/table">
            <a:tbl>
              <a:tblPr>
                <a:tableStyleId>{BC89EF96-8CEA-46FF-86C4-4CE0E7609802}</a:tableStyleId>
              </a:tblPr>
              <a:tblGrid>
                <a:gridCol w="2472351">
                  <a:extLst>
                    <a:ext uri="{9D8B030D-6E8A-4147-A177-3AD203B41FA5}">
                      <a16:colId xmlns:a16="http://schemas.microsoft.com/office/drawing/2014/main" xmlns="" val="20000"/>
                    </a:ext>
                  </a:extLst>
                </a:gridCol>
                <a:gridCol w="3034173">
                  <a:extLst>
                    <a:ext uri="{9D8B030D-6E8A-4147-A177-3AD203B41FA5}">
                      <a16:colId xmlns:a16="http://schemas.microsoft.com/office/drawing/2014/main" xmlns="" val="20001"/>
                    </a:ext>
                  </a:extLst>
                </a:gridCol>
                <a:gridCol w="3729079">
                  <a:extLst>
                    <a:ext uri="{9D8B030D-6E8A-4147-A177-3AD203B41FA5}">
                      <a16:colId xmlns:a16="http://schemas.microsoft.com/office/drawing/2014/main" xmlns="" val="20002"/>
                    </a:ext>
                  </a:extLst>
                </a:gridCol>
              </a:tblGrid>
              <a:tr h="457532">
                <a:tc>
                  <a:txBody>
                    <a:bodyPr/>
                    <a:lstStyle/>
                    <a:p>
                      <a:pPr algn="l" fontAlgn="b"/>
                      <a:r>
                        <a:rPr lang="en-US" sz="1200" b="1" u="none" strike="noStrike" dirty="0" smtClean="0">
                          <a:solidFill>
                            <a:schemeClr val="bg1"/>
                          </a:solidFill>
                          <a:effectLst/>
                        </a:rPr>
                        <a:t>Parameter</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smtClean="0">
                          <a:solidFill>
                            <a:schemeClr val="bg1"/>
                          </a:solidFill>
                          <a:effectLst/>
                        </a:rPr>
                        <a:t>Description</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smtClean="0">
                          <a:solidFill>
                            <a:schemeClr val="bg1"/>
                          </a:solidFill>
                          <a:effectLst/>
                        </a:rPr>
                        <a:t>Remarks</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extLst>
                  <a:ext uri="{0D108BD9-81ED-4DB2-BD59-A6C34878D82A}">
                    <a16:rowId xmlns:a16="http://schemas.microsoft.com/office/drawing/2014/main" xmlns="" val="10000"/>
                  </a:ext>
                </a:extLst>
              </a:tr>
              <a:tr h="3161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client_id</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b" latinLnBrk="0" hangingPunct="1"/>
                      <a:r>
                        <a:rPr lang="en-US" sz="1200" b="0" i="0" kern="1200" dirty="0" smtClean="0">
                          <a:solidFill>
                            <a:schemeClr val="tx1"/>
                          </a:solidFill>
                          <a:latin typeface="+mn-lt"/>
                          <a:ea typeface="+mn-ea"/>
                          <a:cs typeface="Arial" panose="020B0604020202020204" pitchFamily="34" charset="0"/>
                        </a:rPr>
                        <a:t>Holds agent id</a:t>
                      </a:r>
                      <a:endParaRPr lang="en-US" sz="12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l" defTabSz="914400" rtl="0" eaLnBrk="1" fontAlgn="b" latinLnBrk="0" hangingPunct="1"/>
                      <a:endParaRPr lang="en-US" sz="12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18576">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token_endpoint_auth_method</a:t>
                      </a:r>
                      <a:endParaRPr lang="en-US" sz="1200" b="1" kern="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161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grant_types</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smtClean="0">
                          <a:latin typeface="Arial" panose="020B0604020202020204" pitchFamily="34" charset="0"/>
                          <a:cs typeface="Arial" panose="020B0604020202020204" pitchFamily="34" charset="0"/>
                        </a:rPr>
                        <a:t>Agents security profile, set during</a:t>
                      </a:r>
                    </a:p>
                    <a:p>
                      <a:pPr algn="l"/>
                      <a:r>
                        <a:rPr lang="en-US" sz="1200" b="0" i="0" smtClean="0">
                          <a:latin typeface="Arial" panose="020B0604020202020204" pitchFamily="34" charset="0"/>
                          <a:cs typeface="Arial" panose="020B0604020202020204" pitchFamily="34" charset="0"/>
                        </a:rPr>
                        <a:t>provisioning step.</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218576">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smtClean="0">
                          <a:latin typeface="Arial" panose="020B0604020202020204" pitchFamily="34" charset="0"/>
                          <a:cs typeface="Arial" panose="020B0604020202020204" pitchFamily="34" charset="0"/>
                        </a:rPr>
                        <a:t>Generated Client Secret, Client will use</a:t>
                      </a:r>
                    </a:p>
                    <a:p>
                      <a:pPr algn="l"/>
                      <a:r>
                        <a:rPr lang="en-US" sz="1200" b="0" i="0" dirty="0" smtClean="0">
                          <a:latin typeface="Arial" panose="020B0604020202020204" pitchFamily="34" charset="0"/>
                          <a:cs typeface="Arial" panose="020B0604020202020204" pitchFamily="34" charset="0"/>
                        </a:rPr>
                        <a:t>when requesting access token</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218576">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client_secret_expires_at</a:t>
                      </a:r>
                      <a:endParaRPr lang="en-US" sz="1200" b="1" kern="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smtClean="0">
                          <a:latin typeface="Arial" panose="020B0604020202020204" pitchFamily="34" charset="0"/>
                          <a:cs typeface="Arial" panose="020B0604020202020204" pitchFamily="34" charset="0"/>
                        </a:rPr>
                        <a:t>Time generated client secret will expire</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Client needs to re-register with RAT if</a:t>
                      </a:r>
                    </a:p>
                    <a:p>
                      <a:pPr marL="0" marR="0" lvl="0" indent="0" algn="l" defTabSz="913943" rtl="0" eaLnBrk="1" fontAlgn="b" latinLnBrk="0" hangingPunct="1">
                        <a:lnSpc>
                          <a:spcPct val="100000"/>
                        </a:lnSpc>
                        <a:spcBef>
                          <a:spcPts val="0"/>
                        </a:spcBef>
                        <a:spcAft>
                          <a:spcPts val="0"/>
                        </a:spcAft>
                        <a:buClrTx/>
                        <a:buSzTx/>
                        <a:buFontTx/>
                        <a:buNone/>
                        <a:tabLst/>
                        <a:defRPr/>
                      </a:pPr>
                      <a:r>
                        <a:rPr lang="en-US" sz="1200" b="0" i="0" u="none" strike="noStrike" dirty="0" smtClean="0">
                          <a:solidFill>
                            <a:schemeClr val="tx1"/>
                          </a:solidFill>
                          <a:effectLst/>
                          <a:latin typeface="Arial" panose="020B0604020202020204" pitchFamily="34" charset="0"/>
                          <a:cs typeface="Arial" panose="020B0604020202020204" pitchFamily="34" charset="0"/>
                        </a:rPr>
                        <a:t>expiration occurs. Default value is 7 days</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21888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registration_access_token</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smtClean="0">
                          <a:latin typeface="Arial" panose="020B0604020202020204" pitchFamily="34" charset="0"/>
                          <a:cs typeface="Arial" panose="020B0604020202020204" pitchFamily="34" charset="0"/>
                        </a:rPr>
                        <a:t>Registration Access Token, client needs this</a:t>
                      </a:r>
                    </a:p>
                    <a:p>
                      <a:pPr algn="l"/>
                      <a:r>
                        <a:rPr lang="en-US" sz="1200" b="0" i="0" dirty="0" smtClean="0">
                          <a:latin typeface="Arial" panose="020B0604020202020204" pitchFamily="34" charset="0"/>
                          <a:cs typeface="Arial" panose="020B0604020202020204" pitchFamily="34" charset="0"/>
                        </a:rPr>
                        <a:t>token to renew its registration</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smtClean="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21888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registration_client_uri</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3943" rtl="0" eaLnBrk="1" latinLnBrk="0" hangingPunct="1"/>
                      <a:r>
                        <a:rPr lang="en-US" sz="1200" b="0" i="0" kern="1200" dirty="0" smtClean="0">
                          <a:solidFill>
                            <a:schemeClr val="tx1"/>
                          </a:solidFill>
                          <a:latin typeface="Arial" panose="020B0604020202020204" pitchFamily="34" charset="0"/>
                          <a:ea typeface="+mn-ea"/>
                          <a:cs typeface="Arial" panose="020B0604020202020204" pitchFamily="34" charset="0"/>
                        </a:rPr>
                        <a:t>URI to use when client renews its</a:t>
                      </a:r>
                    </a:p>
                    <a:p>
                      <a:pPr marL="0" algn="l" defTabSz="913943" rtl="0" eaLnBrk="1" latinLnBrk="0" hangingPunct="1"/>
                      <a:r>
                        <a:rPr lang="de-DE" sz="1200" b="0" i="0" kern="1200" dirty="0" err="1" smtClean="0">
                          <a:solidFill>
                            <a:schemeClr val="tx1"/>
                          </a:solidFill>
                          <a:latin typeface="Arial" panose="020B0604020202020204" pitchFamily="34" charset="0"/>
                          <a:ea typeface="+mn-ea"/>
                          <a:cs typeface="Arial" panose="020B0604020202020204" pitchFamily="34" charset="0"/>
                        </a:rPr>
                        <a:t>registration</a:t>
                      </a:r>
                      <a:endParaRPr lang="en-US" sz="1200" b="0" i="0" kern="1200" dirty="0">
                        <a:solidFill>
                          <a:schemeClr val="tx1"/>
                        </a:solidFill>
                        <a:latin typeface="Arial" panose="020B0604020202020204" pitchFamily="34" charset="0"/>
                        <a:ea typeface="+mn-ea"/>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smtClean="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8427976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dirty="0" smtClean="0"/>
              <a:t>Refreshing a Registration</a:t>
            </a:r>
            <a:endParaRPr lang="en-US" b="0" dirty="0"/>
          </a:p>
        </p:txBody>
      </p:sp>
      <p:sp>
        <p:nvSpPr>
          <p:cNvPr id="3" name="Rechteck 2"/>
          <p:cNvSpPr/>
          <p:nvPr/>
        </p:nvSpPr>
        <p:spPr>
          <a:xfrm>
            <a:off x="2600325" y="1216325"/>
            <a:ext cx="9505950" cy="2062103"/>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t>By default, each registered agent (either RSA 3072 or Shared Secret security profile) has its credentials valid for 7 days. After this period </a:t>
            </a:r>
            <a:r>
              <a:rPr lang="en-US" sz="1600" dirty="0" err="1"/>
              <a:t>MindSphere</a:t>
            </a:r>
            <a:r>
              <a:rPr lang="en-US" sz="1600" dirty="0"/>
              <a:t> will not grant access tokens to the agent and it will render the agent credentials invalid. The agent needs to </a:t>
            </a:r>
            <a:r>
              <a:rPr lang="en-US" sz="1600" b="1" dirty="0" smtClean="0"/>
              <a:t>re-register (Key-Rotation)</a:t>
            </a:r>
            <a:r>
              <a:rPr lang="en-US" sz="1600" dirty="0" smtClean="0"/>
              <a:t> </a:t>
            </a:r>
            <a:r>
              <a:rPr lang="en-US" sz="1600" dirty="0"/>
              <a:t>to </a:t>
            </a:r>
            <a:r>
              <a:rPr lang="en-US" sz="1600" dirty="0" err="1"/>
              <a:t>MindSphere</a:t>
            </a:r>
            <a:r>
              <a:rPr lang="en-US" sz="1600" dirty="0"/>
              <a:t> providing its Registration Access Token (RAT). The agent needs to perform this request to the URL value of </a:t>
            </a:r>
            <a:r>
              <a:rPr lang="en-US" sz="1600" dirty="0" err="1"/>
              <a:t>registration_client_uri</a:t>
            </a:r>
            <a:r>
              <a:rPr lang="en-US" sz="1600" dirty="0"/>
              <a:t>. This URL is provided in the JSON body of the HTTP response 201 Created to a successful </a:t>
            </a:r>
            <a:r>
              <a:rPr lang="en-US" sz="1600" dirty="0" smtClean="0"/>
              <a:t>registration.</a:t>
            </a:r>
          </a:p>
          <a:p>
            <a:endParaRPr lang="en-US"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endParaRPr>
          </a:p>
          <a:p>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PUT /</a:t>
            </a:r>
            <a:r>
              <a:rPr lang="de-DE" sz="16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api</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a:t>
            </a:r>
            <a:r>
              <a:rPr lang="de-DE" sz="16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register</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agent_id</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600" spc="-70" dirty="0">
              <a:solidFill>
                <a:schemeClr val="dk1"/>
              </a:solidFill>
              <a:latin typeface="Arial" panose="020B0604020202020204" pitchFamily="34" charset="0"/>
              <a:ea typeface="Siemens Sans" charset="0"/>
              <a:cs typeface="Arial" panose="020B0604020202020204" pitchFamily="34" charset="0"/>
            </a:endParaRPr>
          </a:p>
        </p:txBody>
      </p:sp>
      <p:sp>
        <p:nvSpPr>
          <p:cNvPr id="4" name="Pentagon 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0" name="Rectangle 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1" name="Down Arrow 1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3" name="Rectangle 12"/>
          <p:cNvSpPr/>
          <p:nvPr/>
        </p:nvSpPr>
        <p:spPr>
          <a:xfrm>
            <a:off x="2600325" y="3539648"/>
            <a:ext cx="9505950" cy="2800767"/>
          </a:xfrm>
          <a:prstGeom prst="rect">
            <a:avLst/>
          </a:prstGeom>
          <a:ln w="12700">
            <a:solidFill>
              <a:schemeClr val="tx1"/>
            </a:solidFill>
            <a:prstDash val="lgDash"/>
          </a:ln>
        </p:spPr>
        <p:txBody>
          <a:bodyPr wrap="square">
            <a:spAutoFit/>
          </a:bodyPr>
          <a:lstStyle/>
          <a:p>
            <a:pPr>
              <a:spcAft>
                <a:spcPts val="0"/>
              </a:spcAft>
            </a:pP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PUT /</a:t>
            </a:r>
            <a:r>
              <a:rPr lang="de-DE" sz="16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api</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a:t>
            </a:r>
            <a:r>
              <a:rPr lang="de-DE" sz="16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register</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agent_id</a:t>
            </a:r>
            <a:r>
              <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HTTP/</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1.1</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Accept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Bearer</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	eyJhbGciOiJSUzI1NiIsInR5cCI6IkpXVCJ9.eyJpc3MiOiJTQ0kiLCJzdWIiOiJ0	ZXN0LWFnZW50IiwiYXVkIjpbIkFJQU0iXSwiaWF0Ijox…</a:t>
            </a:r>
            <a:endParaRPr lang="de-DE" dirty="0">
              <a:latin typeface="Calibri" panose="020F0502020204030204" pitchFamily="34" charset="0"/>
              <a:ea typeface="SimSun" panose="02010600030101010101" pitchFamily="2" charset="-122"/>
              <a:cs typeface="Times New Roman" panose="02020603050405020304" pitchFamily="18" charset="0"/>
            </a:endParaRPr>
          </a:p>
          <a:p>
            <a:r>
              <a:rPr lang="de-DE" sz="1600" dirty="0">
                <a:solidFill>
                  <a:srgbClr val="448C27"/>
                </a:solidFill>
                <a:latin typeface="Consolas" panose="020B0609020204030204" pitchFamily="49" charset="0"/>
                <a:ea typeface="SimSun" panose="02010600030101010101" pitchFamily="2" charset="-122"/>
                <a:cs typeface="Times New Roman" panose="02020603050405020304" pitchFamily="18" charset="0"/>
              </a:rPr>
              <a:t>	</a:t>
            </a:r>
            <a:r>
              <a:rPr lang="de-DE" sz="1600" dirty="0" smtClean="0">
                <a:solidFill>
                  <a:srgbClr val="448C27"/>
                </a:solidFill>
                <a:latin typeface="Consolas" panose="020B0609020204030204" pitchFamily="49" charset="0"/>
                <a:ea typeface="SimSun" panose="02010600030101010101" pitchFamily="2" charset="-122"/>
                <a:cs typeface="Times New Roman" panose="02020603050405020304" pitchFamily="18" charset="0"/>
              </a:rPr>
              <a:t>… </a:t>
            </a:r>
            <a:r>
              <a:rPr lang="de-DE" sz="1600" i="1" dirty="0" smtClean="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//Registration Access Token (RAT)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Host: authorizationserver.mindsphere.com </a:t>
            </a:r>
            <a:endParaRPr lang="de-DE" sz="16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agentid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709898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dirty="0" smtClean="0"/>
              <a:t>Refreshing a Registration</a:t>
            </a:r>
            <a:endParaRPr lang="en-US" b="0" dirty="0"/>
          </a:p>
        </p:txBody>
      </p:sp>
      <p:sp>
        <p:nvSpPr>
          <p:cNvPr id="3" name="Rechteck 2"/>
          <p:cNvSpPr/>
          <p:nvPr/>
        </p:nvSpPr>
        <p:spPr>
          <a:xfrm>
            <a:off x="2600325" y="1336255"/>
            <a:ext cx="9505950" cy="1569660"/>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t>If the RAT is correct and the provided client Id matches, a new registration access token is returned to the client. The old registration access token must be discarded by the client, </a:t>
            </a:r>
            <a:r>
              <a:rPr lang="en-US" sz="1600" dirty="0" err="1"/>
              <a:t>MindSphere</a:t>
            </a:r>
            <a:r>
              <a:rPr lang="en-US" sz="1600" dirty="0"/>
              <a:t> discards the old RAT automatically</a:t>
            </a:r>
            <a:r>
              <a:rPr lang="en-US" sz="1600" dirty="0" smtClean="0"/>
              <a:t>.</a:t>
            </a:r>
          </a:p>
          <a:p>
            <a:endParaRPr lang="en-US" sz="1600" dirty="0"/>
          </a:p>
          <a:p>
            <a:r>
              <a:rPr lang="en-US" sz="1600" dirty="0" err="1"/>
              <a:t>MindSphere</a:t>
            </a:r>
            <a:r>
              <a:rPr lang="en-US" sz="1600" dirty="0"/>
              <a:t> returns an HTTP response 200 OK. The structure of the JSON body is the same as for the initial registration of the agent</a:t>
            </a:r>
            <a:r>
              <a:rPr lang="en-US" sz="1600" dirty="0" smtClean="0"/>
              <a:t>:</a:t>
            </a:r>
          </a:p>
        </p:txBody>
      </p:sp>
      <p:sp>
        <p:nvSpPr>
          <p:cNvPr id="4" name="Pentagon 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0" name="Rectangle 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1" name="Down Arrow 1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3" name="Rectangle 12"/>
          <p:cNvSpPr/>
          <p:nvPr/>
        </p:nvSpPr>
        <p:spPr>
          <a:xfrm>
            <a:off x="2600325" y="3005115"/>
            <a:ext cx="9505950" cy="3539430"/>
          </a:xfrm>
          <a:prstGeom prst="rect">
            <a:avLst/>
          </a:prstGeom>
          <a:ln w="12700">
            <a:solidFill>
              <a:schemeClr val="tx1"/>
            </a:solidFill>
            <a:prstDash val="lgDash"/>
          </a:ln>
        </p:spPr>
        <p:txBody>
          <a:bodyPr wrap="square">
            <a:spAutoFit/>
          </a:bodyPr>
          <a:lstStyle/>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f03714282d374383abff1cfd486d231c</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token_endpoint_auth_method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client_secret_jwt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grant_types</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client_credentials</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OsROMak-0iGEt_P7hr-Dd_Vl6PzP4M6n9r8ssX2YF4M</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client_secret_expires_at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1526996947</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registration_access_token</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eyJraWQiOiJrZXktaWQtMSIsInR5cCI6IkpXVCIsImFsZyI6IlJTMjU2I……</a:t>
            </a:r>
            <a:r>
              <a:rPr lang="de-DE" sz="16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registration_client_uri</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https://southgate.eu1.mindsphere.io/</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api</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/v3/</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register</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/f03714282d374383abff1cfd486d231c</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p>
        </p:txBody>
      </p:sp>
    </p:spTree>
    <p:extLst>
      <p:ext uri="{BB962C8B-B14F-4D97-AF65-F5344CB8AC3E}">
        <p14:creationId xmlns:p14="http://schemas.microsoft.com/office/powerpoint/2010/main" val="36624478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ft Arrow 1"/>
          <p:cNvSpPr/>
          <p:nvPr/>
        </p:nvSpPr>
        <p:spPr bwMode="auto">
          <a:xfrm>
            <a:off x="8233140" y="2320802"/>
            <a:ext cx="284577" cy="214105"/>
          </a:xfrm>
          <a:prstGeom prst="leftArrow">
            <a:avLst/>
          </a:prstGeom>
          <a:solidFill>
            <a:schemeClr val="tx2">
              <a:lumMod val="50000"/>
              <a:lumOff val="50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37" name="Isosceles Triangle 136"/>
          <p:cNvSpPr/>
          <p:nvPr/>
        </p:nvSpPr>
        <p:spPr bwMode="auto">
          <a:xfrm>
            <a:off x="6715657" y="2141096"/>
            <a:ext cx="179673" cy="96555"/>
          </a:xfrm>
          <a:prstGeom prst="triangle">
            <a:avLst/>
          </a:prstGeom>
          <a:solidFill>
            <a:schemeClr val="tx2">
              <a:lumMod val="50000"/>
              <a:lumOff val="50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9" name="Isosceles Triangle 38"/>
          <p:cNvSpPr/>
          <p:nvPr/>
        </p:nvSpPr>
        <p:spPr bwMode="auto">
          <a:xfrm>
            <a:off x="2078574" y="2145285"/>
            <a:ext cx="179673" cy="96555"/>
          </a:xfrm>
          <a:prstGeom prst="triangle">
            <a:avLst/>
          </a:prstGeom>
          <a:solidFill>
            <a:schemeClr val="tx2">
              <a:lumMod val="50000"/>
              <a:lumOff val="50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968" name="OTLSHAPE_TB_00000000000000000000000000000000_LeftEndCaps" hidden="1">
            <a:extLst>
              <a:ext uri="{FF2B5EF4-FFF2-40B4-BE49-F238E27FC236}">
                <a16:creationId xmlns:a16="http://schemas.microsoft.com/office/drawing/2014/main" xmlns="" id="{CAD66E36-886E-40C1-96A3-869FB700FE4E}"/>
              </a:ext>
            </a:extLst>
          </p:cNvPr>
          <p:cNvSpPr txBox="1"/>
          <p:nvPr>
            <p:custDataLst>
              <p:tags r:id="rId2"/>
            </p:custDataLst>
          </p:nvPr>
        </p:nvSpPr>
        <p:spPr>
          <a:xfrm>
            <a:off x="253868" y="5130481"/>
            <a:ext cx="467833" cy="304540"/>
          </a:xfrm>
          <a:prstGeom prst="rect">
            <a:avLst/>
          </a:prstGeom>
          <a:noFill/>
        </p:spPr>
        <p:txBody>
          <a:bodyPr vert="horz" wrap="none" lIns="0" tIns="0" rIns="0" bIns="0" rtlCol="0" anchor="ctr" anchorCtr="0">
            <a:spAutoFit/>
          </a:bodyPr>
          <a:lstStyle/>
          <a:p>
            <a:pPr algn="ctr">
              <a:lnSpc>
                <a:spcPct val="110000"/>
              </a:lnSpc>
            </a:pPr>
            <a:r>
              <a:rPr lang="en-US" sz="1799" b="1">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2017</a:t>
            </a:r>
            <a:endParaRPr lang="en-US" sz="1799" b="1"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2" name="OTLSHAPE_T_9d0697827ba548778f994b1f89e29d9d_ShapePercentage" hidden="1">
            <a:extLst>
              <a:ext uri="{FF2B5EF4-FFF2-40B4-BE49-F238E27FC236}">
                <a16:creationId xmlns:a16="http://schemas.microsoft.com/office/drawing/2014/main" xmlns="" id="{175543EF-07AF-450A-A1B1-0816EAC43753}"/>
              </a:ext>
            </a:extLst>
          </p:cNvPr>
          <p:cNvSpPr/>
          <p:nvPr>
            <p:custDataLst>
              <p:tags r:id="rId3"/>
            </p:custDataLst>
          </p:nvPr>
        </p:nvSpPr>
        <p:spPr bwMode="auto">
          <a:xfrm>
            <a:off x="1276287" y="951308"/>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03" name="OTLSHAPE_T_9d0697827ba548778f994b1f89e29d9d_Duration" hidden="1">
            <a:extLst>
              <a:ext uri="{FF2B5EF4-FFF2-40B4-BE49-F238E27FC236}">
                <a16:creationId xmlns:a16="http://schemas.microsoft.com/office/drawing/2014/main" xmlns="" id="{F83D7EE8-47CA-4ED7-9A36-011CD1326471}"/>
              </a:ext>
            </a:extLst>
          </p:cNvPr>
          <p:cNvSpPr txBox="1"/>
          <p:nvPr>
            <p:custDataLst>
              <p:tags r:id="rId4"/>
            </p:custDataLst>
          </p:nvPr>
        </p:nvSpPr>
        <p:spPr>
          <a:xfrm>
            <a:off x="0" y="1371714"/>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4" name="OTLSHAPE_T_9d0697827ba548778f994b1f89e29d9d_TextPercentage" hidden="1">
            <a:extLst>
              <a:ext uri="{FF2B5EF4-FFF2-40B4-BE49-F238E27FC236}">
                <a16:creationId xmlns:a16="http://schemas.microsoft.com/office/drawing/2014/main" xmlns="" id="{DC02D616-2FEE-4F1A-9CE1-1B32B565441D}"/>
              </a:ext>
            </a:extLst>
          </p:cNvPr>
          <p:cNvSpPr txBox="1"/>
          <p:nvPr>
            <p:custDataLst>
              <p:tags r:id="rId5"/>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5" name="OTLSHAPE_T_9d0697827ba548778f994b1f89e29d9d_StartDate" hidden="1">
            <a:extLst>
              <a:ext uri="{FF2B5EF4-FFF2-40B4-BE49-F238E27FC236}">
                <a16:creationId xmlns:a16="http://schemas.microsoft.com/office/drawing/2014/main" xmlns="" id="{07867082-9FF8-47F6-A724-11CA6350905A}"/>
              </a:ext>
            </a:extLst>
          </p:cNvPr>
          <p:cNvSpPr txBox="1"/>
          <p:nvPr>
            <p:custDataLst>
              <p:tags r:id="rId6"/>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6" name="OTLSHAPE_T_9d0697827ba548778f994b1f89e29d9d_EndDate" hidden="1">
            <a:extLst>
              <a:ext uri="{FF2B5EF4-FFF2-40B4-BE49-F238E27FC236}">
                <a16:creationId xmlns:a16="http://schemas.microsoft.com/office/drawing/2014/main" xmlns="" id="{12193562-8CAB-4200-BFA8-E884875D6782}"/>
              </a:ext>
            </a:extLst>
          </p:cNvPr>
          <p:cNvSpPr txBox="1"/>
          <p:nvPr>
            <p:custDataLst>
              <p:tags r:id="rId7"/>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0" name="OTLSHAPE_T_1866601afc0b4c8ab57a01d059174bf3_ShapePercentage" hidden="1">
            <a:extLst>
              <a:ext uri="{FF2B5EF4-FFF2-40B4-BE49-F238E27FC236}">
                <a16:creationId xmlns:a16="http://schemas.microsoft.com/office/drawing/2014/main" xmlns="" id="{13D858C0-4729-4824-B647-C7753C815DFA}"/>
              </a:ext>
            </a:extLst>
          </p:cNvPr>
          <p:cNvSpPr/>
          <p:nvPr>
            <p:custDataLst>
              <p:tags r:id="rId8"/>
            </p:custDataLst>
          </p:nvPr>
        </p:nvSpPr>
        <p:spPr bwMode="auto">
          <a:xfrm>
            <a:off x="2184035" y="1372814"/>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1" name="OTLSHAPE_T_1866601afc0b4c8ab57a01d059174bf3_Duration" hidden="1">
            <a:extLst>
              <a:ext uri="{FF2B5EF4-FFF2-40B4-BE49-F238E27FC236}">
                <a16:creationId xmlns:a16="http://schemas.microsoft.com/office/drawing/2014/main" xmlns="" id="{B7C242EA-E44B-43C9-99B4-07847899D1F2}"/>
              </a:ext>
            </a:extLst>
          </p:cNvPr>
          <p:cNvSpPr txBox="1"/>
          <p:nvPr>
            <p:custDataLst>
              <p:tags r:id="rId9"/>
            </p:custDataLst>
          </p:nvPr>
        </p:nvSpPr>
        <p:spPr>
          <a:xfrm>
            <a:off x="0" y="1776040"/>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2" name="OTLSHAPE_T_1866601afc0b4c8ab57a01d059174bf3_TextPercentage" hidden="1">
            <a:extLst>
              <a:ext uri="{FF2B5EF4-FFF2-40B4-BE49-F238E27FC236}">
                <a16:creationId xmlns:a16="http://schemas.microsoft.com/office/drawing/2014/main" xmlns="" id="{B8E19359-186B-4058-9145-EA5450EB6BFB}"/>
              </a:ext>
            </a:extLst>
          </p:cNvPr>
          <p:cNvSpPr txBox="1"/>
          <p:nvPr>
            <p:custDataLst>
              <p:tags r:id="rId10"/>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3" name="OTLSHAPE_T_1866601afc0b4c8ab57a01d059174bf3_StartDate" hidden="1">
            <a:extLst>
              <a:ext uri="{FF2B5EF4-FFF2-40B4-BE49-F238E27FC236}">
                <a16:creationId xmlns:a16="http://schemas.microsoft.com/office/drawing/2014/main" xmlns="" id="{141723DE-F7F5-4F79-8CE3-4EF5EF43B219}"/>
              </a:ext>
            </a:extLst>
          </p:cNvPr>
          <p:cNvSpPr txBox="1"/>
          <p:nvPr>
            <p:custDataLst>
              <p:tags r:id="rId11"/>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4" name="OTLSHAPE_T_1866601afc0b4c8ab57a01d059174bf3_EndDate" hidden="1">
            <a:extLst>
              <a:ext uri="{FF2B5EF4-FFF2-40B4-BE49-F238E27FC236}">
                <a16:creationId xmlns:a16="http://schemas.microsoft.com/office/drawing/2014/main" xmlns="" id="{CD2B9ED5-1AFF-403C-92D6-9B62AFDB1760}"/>
              </a:ext>
            </a:extLst>
          </p:cNvPr>
          <p:cNvSpPr txBox="1"/>
          <p:nvPr>
            <p:custDataLst>
              <p:tags r:id="rId12"/>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8" name="OTLSHAPE_T_f95f11289efe4755a25d0d47a7c238b3_ShapePercentage" hidden="1">
            <a:extLst>
              <a:ext uri="{FF2B5EF4-FFF2-40B4-BE49-F238E27FC236}">
                <a16:creationId xmlns:a16="http://schemas.microsoft.com/office/drawing/2014/main" xmlns="" id="{5EBABA58-AECA-4EAA-818A-73A3EF2F9658}"/>
              </a:ext>
            </a:extLst>
          </p:cNvPr>
          <p:cNvSpPr/>
          <p:nvPr>
            <p:custDataLst>
              <p:tags r:id="rId13"/>
            </p:custDataLst>
          </p:nvPr>
        </p:nvSpPr>
        <p:spPr bwMode="auto">
          <a:xfrm>
            <a:off x="2184035" y="1870479"/>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9" name="OTLSHAPE_T_f95f11289efe4755a25d0d47a7c238b3_Duration" hidden="1">
            <a:extLst>
              <a:ext uri="{FF2B5EF4-FFF2-40B4-BE49-F238E27FC236}">
                <a16:creationId xmlns:a16="http://schemas.microsoft.com/office/drawing/2014/main" xmlns="" id="{991A1656-E0D5-4D3F-BFE8-B71A5BCD83B8}"/>
              </a:ext>
            </a:extLst>
          </p:cNvPr>
          <p:cNvSpPr txBox="1"/>
          <p:nvPr>
            <p:custDataLst>
              <p:tags r:id="rId14"/>
            </p:custDataLst>
          </p:nvPr>
        </p:nvSpPr>
        <p:spPr>
          <a:xfrm>
            <a:off x="0" y="2180368"/>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0" name="OTLSHAPE_T_f95f11289efe4755a25d0d47a7c238b3_TextPercentage" hidden="1">
            <a:extLst>
              <a:ext uri="{FF2B5EF4-FFF2-40B4-BE49-F238E27FC236}">
                <a16:creationId xmlns:a16="http://schemas.microsoft.com/office/drawing/2014/main" xmlns="" id="{E5ED491C-D154-400F-AEB2-8D8DEFAF3140}"/>
              </a:ext>
            </a:extLst>
          </p:cNvPr>
          <p:cNvSpPr txBox="1"/>
          <p:nvPr>
            <p:custDataLst>
              <p:tags r:id="rId15"/>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1" name="OTLSHAPE_T_f95f11289efe4755a25d0d47a7c238b3_StartDate" hidden="1">
            <a:extLst>
              <a:ext uri="{FF2B5EF4-FFF2-40B4-BE49-F238E27FC236}">
                <a16:creationId xmlns:a16="http://schemas.microsoft.com/office/drawing/2014/main" xmlns="" id="{3D1CFD0A-5399-4508-A23C-23148EB58D73}"/>
              </a:ext>
            </a:extLst>
          </p:cNvPr>
          <p:cNvSpPr txBox="1"/>
          <p:nvPr>
            <p:custDataLst>
              <p:tags r:id="rId16"/>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2" name="OTLSHAPE_T_f95f11289efe4755a25d0d47a7c238b3_EndDate" hidden="1">
            <a:extLst>
              <a:ext uri="{FF2B5EF4-FFF2-40B4-BE49-F238E27FC236}">
                <a16:creationId xmlns:a16="http://schemas.microsoft.com/office/drawing/2014/main" xmlns="" id="{48760F4B-77BE-4AA0-A4BF-612553EE85FE}"/>
              </a:ext>
            </a:extLst>
          </p:cNvPr>
          <p:cNvSpPr txBox="1"/>
          <p:nvPr>
            <p:custDataLst>
              <p:tags r:id="rId17"/>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6" name="OTLSHAPE_T_789fca074aa04b08bd72d547570510cd_ShapePercentage" hidden="1">
            <a:extLst>
              <a:ext uri="{FF2B5EF4-FFF2-40B4-BE49-F238E27FC236}">
                <a16:creationId xmlns:a16="http://schemas.microsoft.com/office/drawing/2014/main" xmlns="" id="{8F9E001B-5277-4D78-805C-68429F6B04B1}"/>
              </a:ext>
            </a:extLst>
          </p:cNvPr>
          <p:cNvSpPr/>
          <p:nvPr>
            <p:custDataLst>
              <p:tags r:id="rId18"/>
            </p:custDataLst>
          </p:nvPr>
        </p:nvSpPr>
        <p:spPr bwMode="auto">
          <a:xfrm>
            <a:off x="4777604" y="2291984"/>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27" name="OTLSHAPE_T_789fca074aa04b08bd72d547570510cd_Duration" hidden="1">
            <a:extLst>
              <a:ext uri="{FF2B5EF4-FFF2-40B4-BE49-F238E27FC236}">
                <a16:creationId xmlns:a16="http://schemas.microsoft.com/office/drawing/2014/main" xmlns="" id="{8B494926-AB09-42EF-9B13-A0A0C7C92996}"/>
              </a:ext>
            </a:extLst>
          </p:cNvPr>
          <p:cNvSpPr txBox="1"/>
          <p:nvPr>
            <p:custDataLst>
              <p:tags r:id="rId19"/>
            </p:custDataLst>
          </p:nvPr>
        </p:nvSpPr>
        <p:spPr>
          <a:xfrm>
            <a:off x="0" y="2446929"/>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8" name="OTLSHAPE_T_789fca074aa04b08bd72d547570510cd_TextPercentage" hidden="1">
            <a:extLst>
              <a:ext uri="{FF2B5EF4-FFF2-40B4-BE49-F238E27FC236}">
                <a16:creationId xmlns:a16="http://schemas.microsoft.com/office/drawing/2014/main" xmlns="" id="{EBE857F7-9937-4157-8E0B-D7DC83298D2B}"/>
              </a:ext>
            </a:extLst>
          </p:cNvPr>
          <p:cNvSpPr txBox="1"/>
          <p:nvPr>
            <p:custDataLst>
              <p:tags r:id="rId20"/>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9" name="OTLSHAPE_T_789fca074aa04b08bd72d547570510cd_StartDate" hidden="1">
            <a:extLst>
              <a:ext uri="{FF2B5EF4-FFF2-40B4-BE49-F238E27FC236}">
                <a16:creationId xmlns:a16="http://schemas.microsoft.com/office/drawing/2014/main" xmlns="" id="{0E1ECA2A-7E19-4D2A-A87E-CEECBD2F14ED}"/>
              </a:ext>
            </a:extLst>
          </p:cNvPr>
          <p:cNvSpPr txBox="1"/>
          <p:nvPr>
            <p:custDataLst>
              <p:tags r:id="rId21"/>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0" name="OTLSHAPE_T_789fca074aa04b08bd72d547570510cd_EndDate" hidden="1">
            <a:extLst>
              <a:ext uri="{FF2B5EF4-FFF2-40B4-BE49-F238E27FC236}">
                <a16:creationId xmlns:a16="http://schemas.microsoft.com/office/drawing/2014/main" xmlns="" id="{61443304-197F-4941-9948-1FF0B0BF1CC1}"/>
              </a:ext>
            </a:extLst>
          </p:cNvPr>
          <p:cNvSpPr txBox="1"/>
          <p:nvPr>
            <p:custDataLst>
              <p:tags r:id="rId22"/>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4" name="OTLSHAPE_T_7dd834d9f90d41cfb3e03e3281773e1b_ShapePercentage" hidden="1">
            <a:extLst>
              <a:ext uri="{FF2B5EF4-FFF2-40B4-BE49-F238E27FC236}">
                <a16:creationId xmlns:a16="http://schemas.microsoft.com/office/drawing/2014/main" xmlns="" id="{0186C3D0-4B72-46EE-8DE3-45058BE3A0E2}"/>
              </a:ext>
            </a:extLst>
          </p:cNvPr>
          <p:cNvSpPr/>
          <p:nvPr>
            <p:custDataLst>
              <p:tags r:id="rId23"/>
            </p:custDataLst>
          </p:nvPr>
        </p:nvSpPr>
        <p:spPr bwMode="auto">
          <a:xfrm>
            <a:off x="6117614" y="2789650"/>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35" name="OTLSHAPE_T_7dd834d9f90d41cfb3e03e3281773e1b_Duration" hidden="1">
            <a:extLst>
              <a:ext uri="{FF2B5EF4-FFF2-40B4-BE49-F238E27FC236}">
                <a16:creationId xmlns:a16="http://schemas.microsoft.com/office/drawing/2014/main" xmlns="" id="{BCE040C3-39D8-43E6-965A-801D8867EC38}"/>
              </a:ext>
            </a:extLst>
          </p:cNvPr>
          <p:cNvSpPr txBox="1"/>
          <p:nvPr>
            <p:custDataLst>
              <p:tags r:id="rId24"/>
            </p:custDataLst>
          </p:nvPr>
        </p:nvSpPr>
        <p:spPr>
          <a:xfrm>
            <a:off x="0" y="2789650"/>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6" name="OTLSHAPE_T_7dd834d9f90d41cfb3e03e3281773e1b_TextPercentage" hidden="1">
            <a:extLst>
              <a:ext uri="{FF2B5EF4-FFF2-40B4-BE49-F238E27FC236}">
                <a16:creationId xmlns:a16="http://schemas.microsoft.com/office/drawing/2014/main" xmlns="" id="{9E02F0CF-02E2-4091-88B5-B881C71B3437}"/>
              </a:ext>
            </a:extLst>
          </p:cNvPr>
          <p:cNvSpPr txBox="1"/>
          <p:nvPr>
            <p:custDataLst>
              <p:tags r:id="rId25"/>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7" name="OTLSHAPE_T_7dd834d9f90d41cfb3e03e3281773e1b_StartDate" hidden="1">
            <a:extLst>
              <a:ext uri="{FF2B5EF4-FFF2-40B4-BE49-F238E27FC236}">
                <a16:creationId xmlns:a16="http://schemas.microsoft.com/office/drawing/2014/main" xmlns="" id="{8DB6329B-3E42-4191-BCA3-789C5BAAFA2D}"/>
              </a:ext>
            </a:extLst>
          </p:cNvPr>
          <p:cNvSpPr txBox="1"/>
          <p:nvPr>
            <p:custDataLst>
              <p:tags r:id="rId26"/>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8" name="OTLSHAPE_T_7dd834d9f90d41cfb3e03e3281773e1b_EndDate" hidden="1">
            <a:extLst>
              <a:ext uri="{FF2B5EF4-FFF2-40B4-BE49-F238E27FC236}">
                <a16:creationId xmlns:a16="http://schemas.microsoft.com/office/drawing/2014/main" xmlns="" id="{4E37F0DF-B540-4652-B51C-221C20F8BB43}"/>
              </a:ext>
            </a:extLst>
          </p:cNvPr>
          <p:cNvSpPr txBox="1"/>
          <p:nvPr>
            <p:custDataLst>
              <p:tags r:id="rId27"/>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2" name="OTLSHAPE_T_ffbb008dfe224b5eb1a30d6676e2b7f2_ShapePercentage" hidden="1">
            <a:extLst>
              <a:ext uri="{FF2B5EF4-FFF2-40B4-BE49-F238E27FC236}">
                <a16:creationId xmlns:a16="http://schemas.microsoft.com/office/drawing/2014/main" xmlns="" id="{CFE5D07F-B24C-4408-A60D-6D14B0C7DC31}"/>
              </a:ext>
            </a:extLst>
          </p:cNvPr>
          <p:cNvSpPr/>
          <p:nvPr>
            <p:custDataLst>
              <p:tags r:id="rId28"/>
            </p:custDataLst>
          </p:nvPr>
        </p:nvSpPr>
        <p:spPr bwMode="auto">
          <a:xfrm>
            <a:off x="8754407" y="3257443"/>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43" name="OTLSHAPE_T_ffbb008dfe224b5eb1a30d6676e2b7f2_Duration" hidden="1">
            <a:extLst>
              <a:ext uri="{FF2B5EF4-FFF2-40B4-BE49-F238E27FC236}">
                <a16:creationId xmlns:a16="http://schemas.microsoft.com/office/drawing/2014/main" xmlns="" id="{962BFCAB-F946-4475-A9C6-465342C208DA}"/>
              </a:ext>
            </a:extLst>
          </p:cNvPr>
          <p:cNvSpPr txBox="1"/>
          <p:nvPr>
            <p:custDataLst>
              <p:tags r:id="rId29"/>
            </p:custDataLst>
          </p:nvPr>
        </p:nvSpPr>
        <p:spPr>
          <a:xfrm>
            <a:off x="0" y="3056212"/>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60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4" name="OTLSHAPE_T_ffbb008dfe224b5eb1a30d6676e2b7f2_TextPercentage" hidden="1">
            <a:extLst>
              <a:ext uri="{FF2B5EF4-FFF2-40B4-BE49-F238E27FC236}">
                <a16:creationId xmlns:a16="http://schemas.microsoft.com/office/drawing/2014/main" xmlns="" id="{D97B88FA-7371-4E3E-A646-8DADB8D73B3A}"/>
              </a:ext>
            </a:extLst>
          </p:cNvPr>
          <p:cNvSpPr txBox="1"/>
          <p:nvPr>
            <p:custDataLst>
              <p:tags r:id="rId30"/>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5" name="OTLSHAPE_T_ffbb008dfe224b5eb1a30d6676e2b7f2_StartDate" hidden="1">
            <a:extLst>
              <a:ext uri="{FF2B5EF4-FFF2-40B4-BE49-F238E27FC236}">
                <a16:creationId xmlns:a16="http://schemas.microsoft.com/office/drawing/2014/main" xmlns="" id="{E78BD665-3C9E-48E8-99E2-06DDEC5388CC}"/>
              </a:ext>
            </a:extLst>
          </p:cNvPr>
          <p:cNvSpPr txBox="1"/>
          <p:nvPr>
            <p:custDataLst>
              <p:tags r:id="rId31"/>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6" name="OTLSHAPE_T_ffbb008dfe224b5eb1a30d6676e2b7f2_EndDate" hidden="1">
            <a:extLst>
              <a:ext uri="{FF2B5EF4-FFF2-40B4-BE49-F238E27FC236}">
                <a16:creationId xmlns:a16="http://schemas.microsoft.com/office/drawing/2014/main" xmlns="" id="{A28DFC9A-802B-42DD-A5A5-894012663C7E}"/>
              </a:ext>
            </a:extLst>
          </p:cNvPr>
          <p:cNvSpPr txBox="1"/>
          <p:nvPr>
            <p:custDataLst>
              <p:tags r:id="rId32"/>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84" name="Textfeld 83"/>
          <p:cNvSpPr txBox="1"/>
          <p:nvPr/>
        </p:nvSpPr>
        <p:spPr>
          <a:xfrm>
            <a:off x="49268" y="5858475"/>
            <a:ext cx="3122574" cy="1203333"/>
          </a:xfrm>
          <a:prstGeom prst="rect">
            <a:avLst/>
          </a:prstGeom>
          <a:noFill/>
        </p:spPr>
        <p:txBody>
          <a:bodyPr wrap="square" lIns="0" tIns="0" rIns="0" bIns="0" rtlCol="0">
            <a:noAutofit/>
          </a:bodyPr>
          <a:lstStyle/>
          <a:p>
            <a:pPr>
              <a:lnSpc>
                <a:spcPct val="110000"/>
              </a:lnSpc>
            </a:pPr>
            <a:endParaRPr lang="de-DE" sz="1199" dirty="0">
              <a:ea typeface="Arial Unicode MS" panose="020B0604020202020204" pitchFamily="34" charset="-128"/>
              <a:cs typeface="Arial Unicode MS" panose="020B0604020202020204" pitchFamily="34" charset="-128"/>
            </a:endParaRPr>
          </a:p>
        </p:txBody>
      </p:sp>
      <p:sp>
        <p:nvSpPr>
          <p:cNvPr id="87" name="Textfeld 86"/>
          <p:cNvSpPr txBox="1"/>
          <p:nvPr/>
        </p:nvSpPr>
        <p:spPr>
          <a:xfrm>
            <a:off x="624515" y="427489"/>
            <a:ext cx="9174781" cy="738755"/>
          </a:xfrm>
          <a:prstGeom prst="rect">
            <a:avLst/>
          </a:prstGeom>
          <a:noFill/>
        </p:spPr>
        <p:txBody>
          <a:bodyPr wrap="square" lIns="0" tIns="0" rIns="0" bIns="0" rtlCol="0">
            <a:noAutofit/>
          </a:bodyPr>
          <a:lstStyle/>
          <a:p>
            <a:pPr>
              <a:lnSpc>
                <a:spcPct val="110000"/>
              </a:lnSpc>
              <a:spcBef>
                <a:spcPct val="0"/>
              </a:spcBef>
            </a:pPr>
            <a:r>
              <a:rPr lang="en-US" sz="2199" b="1" dirty="0">
                <a:solidFill>
                  <a:srgbClr val="00646E"/>
                </a:solidFill>
                <a:ea typeface="+mj-ea"/>
                <a:cs typeface="Arial" pitchFamily="34" charset="0"/>
              </a:rPr>
              <a:t>MindSphere Architecture and Connectivity Portfolio</a:t>
            </a:r>
            <a:endParaRPr lang="de-DE" sz="2199" b="1" dirty="0" smtClean="0">
              <a:solidFill>
                <a:srgbClr val="00646E"/>
              </a:solidFill>
              <a:ea typeface="+mj-ea"/>
              <a:cs typeface="Arial" pitchFamily="34" charset="0"/>
            </a:endParaRPr>
          </a:p>
          <a:p>
            <a:pPr>
              <a:lnSpc>
                <a:spcPct val="110000"/>
              </a:lnSpc>
              <a:spcBef>
                <a:spcPct val="0"/>
              </a:spcBef>
            </a:pPr>
            <a:r>
              <a:rPr lang="de-DE" sz="2199" i="1" dirty="0" smtClean="0">
                <a:solidFill>
                  <a:srgbClr val="00646E"/>
                </a:solidFill>
                <a:ea typeface="+mj-ea"/>
                <a:cs typeface="Arial" pitchFamily="34" charset="0"/>
              </a:rPr>
              <a:t>Big </a:t>
            </a:r>
            <a:r>
              <a:rPr lang="de-DE" sz="2199" i="1" dirty="0">
                <a:solidFill>
                  <a:srgbClr val="00646E"/>
                </a:solidFill>
                <a:ea typeface="+mj-ea"/>
                <a:cs typeface="Arial" pitchFamily="34" charset="0"/>
              </a:rPr>
              <a:t>Picture </a:t>
            </a:r>
            <a:r>
              <a:rPr lang="de-DE" sz="2199" i="1" dirty="0" smtClean="0">
                <a:solidFill>
                  <a:srgbClr val="00646E"/>
                </a:solidFill>
                <a:ea typeface="+mj-ea"/>
                <a:cs typeface="Arial" pitchFamily="34" charset="0"/>
              </a:rPr>
              <a:t>Connectivity </a:t>
            </a:r>
            <a:r>
              <a:rPr lang="de-DE" sz="2199" i="1" dirty="0" err="1" smtClean="0">
                <a:solidFill>
                  <a:srgbClr val="00646E"/>
                </a:solidFill>
                <a:ea typeface="+mj-ea"/>
                <a:cs typeface="Arial" pitchFamily="34" charset="0"/>
              </a:rPr>
              <a:t>and</a:t>
            </a:r>
            <a:r>
              <a:rPr lang="de-DE" sz="2199" i="1" dirty="0" smtClean="0">
                <a:solidFill>
                  <a:srgbClr val="00646E"/>
                </a:solidFill>
                <a:ea typeface="+mj-ea"/>
                <a:cs typeface="Arial" pitchFamily="34" charset="0"/>
              </a:rPr>
              <a:t> </a:t>
            </a:r>
            <a:r>
              <a:rPr lang="de-DE" sz="2199" i="1" dirty="0" err="1" smtClean="0">
                <a:solidFill>
                  <a:srgbClr val="00646E"/>
                </a:solidFill>
                <a:ea typeface="+mj-ea"/>
                <a:cs typeface="Arial" pitchFamily="34" charset="0"/>
              </a:rPr>
              <a:t>MindConnect</a:t>
            </a:r>
            <a:r>
              <a:rPr lang="de-DE" sz="2199" i="1" dirty="0" smtClean="0">
                <a:solidFill>
                  <a:srgbClr val="00646E"/>
                </a:solidFill>
                <a:ea typeface="+mj-ea"/>
                <a:cs typeface="Arial" pitchFamily="34" charset="0"/>
              </a:rPr>
              <a:t> Integration</a:t>
            </a:r>
            <a:endParaRPr lang="de-DE" sz="2199" i="1" dirty="0">
              <a:solidFill>
                <a:srgbClr val="00646E"/>
              </a:solidFill>
              <a:ea typeface="+mj-ea"/>
              <a:cs typeface="Arial" pitchFamily="34" charset="0"/>
            </a:endParaRPr>
          </a:p>
        </p:txBody>
      </p:sp>
      <p:sp>
        <p:nvSpPr>
          <p:cNvPr id="86" name="Rechteck 85"/>
          <p:cNvSpPr/>
          <p:nvPr/>
        </p:nvSpPr>
        <p:spPr>
          <a:xfrm>
            <a:off x="426108" y="1216533"/>
            <a:ext cx="11082915" cy="200619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399" b="1" dirty="0">
              <a:solidFill>
                <a:prstClr val="white"/>
              </a:solidFill>
            </a:endParaRPr>
          </a:p>
        </p:txBody>
      </p:sp>
      <p:sp>
        <p:nvSpPr>
          <p:cNvPr id="88" name="Rechteck 87"/>
          <p:cNvSpPr/>
          <p:nvPr/>
        </p:nvSpPr>
        <p:spPr>
          <a:xfrm>
            <a:off x="743855" y="1401331"/>
            <a:ext cx="10519868" cy="7439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r>
              <a:rPr lang="en-US" sz="1399" b="1" dirty="0">
                <a:solidFill>
                  <a:prstClr val="white"/>
                </a:solidFill>
              </a:rPr>
              <a:t>MindSphere Core Platform</a:t>
            </a:r>
          </a:p>
        </p:txBody>
      </p:sp>
      <p:sp>
        <p:nvSpPr>
          <p:cNvPr id="72" name="Rechteck 71"/>
          <p:cNvSpPr/>
          <p:nvPr/>
        </p:nvSpPr>
        <p:spPr bwMode="auto">
          <a:xfrm>
            <a:off x="9306402" y="3625739"/>
            <a:ext cx="2204842" cy="2147719"/>
          </a:xfrm>
          <a:prstGeom prst="rect">
            <a:avLst/>
          </a:prstGeom>
          <a:noFill/>
          <a:ln>
            <a:solidFill>
              <a:schemeClr val="accent2">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r>
              <a:rPr lang="de-DE" sz="1399" b="1" dirty="0">
                <a:solidFill>
                  <a:prstClr val="white"/>
                </a:solidFill>
              </a:rPr>
              <a:t>On </a:t>
            </a:r>
            <a:r>
              <a:rPr lang="de-DE" sz="1399" b="1" dirty="0" err="1">
                <a:solidFill>
                  <a:prstClr val="white"/>
                </a:solidFill>
              </a:rPr>
              <a:t>Premise</a:t>
            </a:r>
            <a:endParaRPr lang="de-DE" sz="1399" b="1" dirty="0">
              <a:solidFill>
                <a:prstClr val="white"/>
              </a:solidFill>
            </a:endParaRPr>
          </a:p>
        </p:txBody>
      </p:sp>
      <p:sp>
        <p:nvSpPr>
          <p:cNvPr id="135" name="Rechteck 134"/>
          <p:cNvSpPr/>
          <p:nvPr/>
        </p:nvSpPr>
        <p:spPr>
          <a:xfrm>
            <a:off x="3271442" y="2726741"/>
            <a:ext cx="3017215" cy="437598"/>
          </a:xfrm>
          <a:prstGeom prst="rect">
            <a:avLst/>
          </a:prstGeom>
          <a:solidFill>
            <a:srgbClr val="41AAAA"/>
          </a:solidFill>
          <a:ln>
            <a:solidFill>
              <a:srgbClr val="FFFFFF"/>
            </a:solidFill>
          </a:ln>
          <a:effectLst/>
        </p:spPr>
        <p:txBody>
          <a:bodyPr wrap="square" lIns="108000" tIns="54000" rIns="108000" bIns="54000" numCol="1" spcCol="72000" rtlCol="0" anchor="ctr">
            <a:noAutofit/>
          </a:bodyPr>
          <a:lstStyle/>
          <a:p>
            <a:pPr algn="r">
              <a:lnSpc>
                <a:spcPct val="110000"/>
              </a:lnSpc>
              <a:spcBef>
                <a:spcPct val="0"/>
              </a:spcBef>
              <a:buFont typeface="Wingdings" charset="0"/>
              <a:buNone/>
            </a:pPr>
            <a:r>
              <a:rPr lang="en-US" sz="1400" b="1" dirty="0">
                <a:solidFill>
                  <a:schemeClr val="bg1"/>
                </a:solidFill>
                <a:ea typeface="Arial Unicode MS" panose="020B0604020202020204" pitchFamily="34" charset="-128"/>
                <a:cs typeface="Arial Unicode MS" panose="020B0604020202020204" pitchFamily="34" charset="-128"/>
              </a:rPr>
              <a:t>MindConnect IoT Extension</a:t>
            </a:r>
          </a:p>
        </p:txBody>
      </p:sp>
      <p:sp>
        <p:nvSpPr>
          <p:cNvPr id="138" name="Rechteck 13"/>
          <p:cNvSpPr>
            <a:spLocks noChangeAspect="1"/>
          </p:cNvSpPr>
          <p:nvPr/>
        </p:nvSpPr>
        <p:spPr>
          <a:xfrm>
            <a:off x="4113780" y="5310877"/>
            <a:ext cx="2292097" cy="306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50" b="1" dirty="0">
                <a:solidFill>
                  <a:prstClr val="white"/>
                </a:solidFill>
              </a:rPr>
              <a:t>3</a:t>
            </a:r>
            <a:r>
              <a:rPr lang="en-US" sz="1050" b="1" baseline="30000" dirty="0">
                <a:solidFill>
                  <a:prstClr val="white"/>
                </a:solidFill>
              </a:rPr>
              <a:t>rd</a:t>
            </a:r>
            <a:r>
              <a:rPr lang="en-US" sz="1050" b="1" dirty="0">
                <a:solidFill>
                  <a:prstClr val="white"/>
                </a:solidFill>
              </a:rPr>
              <a:t> Party IoT Devices &amp; sensors</a:t>
            </a:r>
          </a:p>
        </p:txBody>
      </p:sp>
      <p:cxnSp>
        <p:nvCxnSpPr>
          <p:cNvPr id="141" name="Gerade Verbindung mit Pfeil 156"/>
          <p:cNvCxnSpPr/>
          <p:nvPr/>
        </p:nvCxnSpPr>
        <p:spPr bwMode="auto">
          <a:xfrm rot="16200000" flipV="1">
            <a:off x="3956886" y="3799174"/>
            <a:ext cx="1328420" cy="815"/>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85" name="Grafik 8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16716" y="4886413"/>
            <a:ext cx="323831" cy="441716"/>
          </a:xfrm>
          <a:prstGeom prst="rect">
            <a:avLst/>
          </a:prstGeom>
        </p:spPr>
      </p:pic>
      <p:pic>
        <p:nvPicPr>
          <p:cNvPr id="92" name="Grafik 91"/>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363278" y="4885783"/>
            <a:ext cx="323831" cy="442976"/>
          </a:xfrm>
          <a:prstGeom prst="rect">
            <a:avLst/>
          </a:prstGeom>
        </p:spPr>
      </p:pic>
      <p:cxnSp>
        <p:nvCxnSpPr>
          <p:cNvPr id="99" name="Gerade Verbindung mit Pfeil 156"/>
          <p:cNvCxnSpPr>
            <a:endCxn id="67" idx="2"/>
          </p:cNvCxnSpPr>
          <p:nvPr/>
        </p:nvCxnSpPr>
        <p:spPr bwMode="auto">
          <a:xfrm rot="5400000" flipH="1" flipV="1">
            <a:off x="514409" y="2987755"/>
            <a:ext cx="2164317" cy="1478521"/>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mit Pfeil 156"/>
          <p:cNvCxnSpPr>
            <a:endCxn id="67" idx="2"/>
          </p:cNvCxnSpPr>
          <p:nvPr/>
        </p:nvCxnSpPr>
        <p:spPr bwMode="auto">
          <a:xfrm rot="16200000" flipV="1">
            <a:off x="1356092" y="3624592"/>
            <a:ext cx="2162638" cy="203166"/>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Gerade Verbindung mit Pfeil 156"/>
          <p:cNvCxnSpPr>
            <a:stCxn id="102" idx="0"/>
            <a:endCxn id="67" idx="2"/>
          </p:cNvCxnSpPr>
          <p:nvPr/>
        </p:nvCxnSpPr>
        <p:spPr bwMode="auto">
          <a:xfrm rot="16200000" flipV="1">
            <a:off x="1762888" y="3217796"/>
            <a:ext cx="2175352" cy="1029471"/>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4" name="Gerade Verbindung mit Pfeil 156"/>
          <p:cNvCxnSpPr/>
          <p:nvPr/>
        </p:nvCxnSpPr>
        <p:spPr bwMode="auto">
          <a:xfrm rot="16200000" flipV="1">
            <a:off x="6962401" y="3140215"/>
            <a:ext cx="971045" cy="1"/>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6" name="Flussdiagramm: Magnetplattenspeicher 135"/>
          <p:cNvSpPr/>
          <p:nvPr/>
        </p:nvSpPr>
        <p:spPr bwMode="auto">
          <a:xfrm>
            <a:off x="9825652" y="3719964"/>
            <a:ext cx="1166342" cy="1288374"/>
          </a:xfrm>
          <a:prstGeom prst="flowChartMagneticDisk">
            <a:avLst/>
          </a:prstGeom>
          <a:solidFill>
            <a:schemeClr val="accent2"/>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r>
              <a:rPr lang="de-DE" sz="1399" b="1" dirty="0" smtClean="0">
                <a:solidFill>
                  <a:prstClr val="white"/>
                </a:solidFill>
              </a:rPr>
              <a:t>Enterprise</a:t>
            </a:r>
            <a:endParaRPr lang="de-DE" sz="1399" b="1" dirty="0">
              <a:solidFill>
                <a:schemeClr val="bg1"/>
              </a:solidFill>
              <a:latin typeface="Aria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de-DE" sz="1399" b="1" dirty="0">
                <a:solidFill>
                  <a:schemeClr val="bg1"/>
                </a:solidFill>
                <a:latin typeface="Arial"/>
                <a:ea typeface="Arial Unicode MS" panose="020B0604020202020204" pitchFamily="34" charset="-128"/>
                <a:cs typeface="Arial Unicode MS" panose="020B0604020202020204" pitchFamily="34" charset="-128"/>
              </a:rPr>
              <a:t>IT &amp; OT Systems</a:t>
            </a:r>
          </a:p>
        </p:txBody>
      </p:sp>
      <p:sp>
        <p:nvSpPr>
          <p:cNvPr id="142" name="Rechteck 141"/>
          <p:cNvSpPr/>
          <p:nvPr/>
        </p:nvSpPr>
        <p:spPr bwMode="auto">
          <a:xfrm>
            <a:off x="6940039" y="3625738"/>
            <a:ext cx="2244508" cy="2147720"/>
          </a:xfrm>
          <a:prstGeom prst="rect">
            <a:avLst/>
          </a:prstGeom>
          <a:noFill/>
          <a:ln>
            <a:solidFill>
              <a:schemeClr val="accent2">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r>
              <a:rPr lang="de-DE" sz="1399" b="1" dirty="0">
                <a:solidFill>
                  <a:prstClr val="white"/>
                </a:solidFill>
              </a:rPr>
              <a:t>Cloud</a:t>
            </a:r>
          </a:p>
        </p:txBody>
      </p:sp>
      <p:sp>
        <p:nvSpPr>
          <p:cNvPr id="991" name="Wolke 990"/>
          <p:cNvSpPr/>
          <p:nvPr/>
        </p:nvSpPr>
        <p:spPr bwMode="auto">
          <a:xfrm>
            <a:off x="7191956" y="3799581"/>
            <a:ext cx="1622251" cy="1089093"/>
          </a:xfrm>
          <a:prstGeom prst="cloud">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r>
              <a:rPr lang="en-US" sz="1399" b="1" dirty="0">
                <a:solidFill>
                  <a:prstClr val="white"/>
                </a:solidFill>
              </a:rPr>
              <a:t>3</a:t>
            </a:r>
            <a:r>
              <a:rPr lang="en-US" sz="1399" b="1" baseline="30000" dirty="0">
                <a:solidFill>
                  <a:prstClr val="white"/>
                </a:solidFill>
              </a:rPr>
              <a:t>rd</a:t>
            </a:r>
            <a:r>
              <a:rPr lang="de-DE" sz="1399" b="1" dirty="0">
                <a:solidFill>
                  <a:schemeClr val="bg1"/>
                </a:solidFill>
                <a:ea typeface="Arial Unicode MS" panose="020B0604020202020204" pitchFamily="34" charset="-128"/>
                <a:cs typeface="Arial Unicode MS" panose="020B0604020202020204" pitchFamily="34" charset="-128"/>
              </a:rPr>
              <a:t> Party Cloud Services</a:t>
            </a:r>
          </a:p>
        </p:txBody>
      </p:sp>
      <p:cxnSp>
        <p:nvCxnSpPr>
          <p:cNvPr id="66" name="Gerade Verbindung mit Pfeil 156"/>
          <p:cNvCxnSpPr/>
          <p:nvPr/>
        </p:nvCxnSpPr>
        <p:spPr bwMode="auto">
          <a:xfrm rot="16200000" flipV="1">
            <a:off x="9605199" y="3129981"/>
            <a:ext cx="971045" cy="1"/>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mit Pfeil 156"/>
          <p:cNvCxnSpPr>
            <a:stCxn id="100" idx="0"/>
            <a:endCxn id="67" idx="2"/>
          </p:cNvCxnSpPr>
          <p:nvPr/>
        </p:nvCxnSpPr>
        <p:spPr bwMode="auto">
          <a:xfrm rot="5400000" flipH="1" flipV="1">
            <a:off x="932271" y="3414498"/>
            <a:ext cx="2173198" cy="633915"/>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64" name="Picture 11"/>
          <p:cNvPicPr>
            <a:picLocks noChangeAspect="1"/>
          </p:cNvPicPr>
          <p:nvPr/>
        </p:nvPicPr>
        <p:blipFill rotWithShape="1">
          <a:blip r:embed="rId36" cstate="print">
            <a:extLst>
              <a:ext uri="{28A0092B-C50C-407E-A947-70E740481C1C}">
                <a14:useLocalDpi xmlns:a14="http://schemas.microsoft.com/office/drawing/2010/main" val="0"/>
              </a:ext>
            </a:extLst>
          </a:blip>
          <a:srcRect l="1186" t="37381" r="-935" b="42173"/>
          <a:stretch/>
        </p:blipFill>
        <p:spPr>
          <a:xfrm>
            <a:off x="3448319" y="1411705"/>
            <a:ext cx="4054763" cy="721895"/>
          </a:xfrm>
          <a:prstGeom prst="rect">
            <a:avLst/>
          </a:prstGeom>
        </p:spPr>
      </p:pic>
      <p:grpSp>
        <p:nvGrpSpPr>
          <p:cNvPr id="24" name="Group 23"/>
          <p:cNvGrpSpPr/>
          <p:nvPr/>
        </p:nvGrpSpPr>
        <p:grpSpPr>
          <a:xfrm>
            <a:off x="730620" y="2219628"/>
            <a:ext cx="3210415" cy="425228"/>
            <a:chOff x="929027" y="2730388"/>
            <a:chExt cx="3210415" cy="425228"/>
          </a:xfrm>
        </p:grpSpPr>
        <p:sp>
          <p:nvSpPr>
            <p:cNvPr id="67" name="Rechteck 66"/>
            <p:cNvSpPr/>
            <p:nvPr/>
          </p:nvSpPr>
          <p:spPr>
            <a:xfrm>
              <a:off x="929027" y="2730388"/>
              <a:ext cx="3210415" cy="425228"/>
            </a:xfrm>
            <a:prstGeom prst="rect">
              <a:avLst/>
            </a:prstGeom>
            <a:solidFill>
              <a:srgbClr val="41AAAA"/>
            </a:solidFill>
            <a:ln>
              <a:solidFill>
                <a:srgbClr val="FFFFFF"/>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400" b="1" dirty="0" err="1">
                  <a:solidFill>
                    <a:schemeClr val="bg1"/>
                  </a:solidFill>
                  <a:ea typeface="Arial Unicode MS" panose="020B0604020202020204" pitchFamily="34" charset="-128"/>
                  <a:cs typeface="Arial Unicode MS" panose="020B0604020202020204" pitchFamily="34" charset="-128"/>
                </a:rPr>
                <a:t>MindConnect</a:t>
              </a:r>
              <a:r>
                <a:rPr lang="en-US" sz="1400" b="1" dirty="0">
                  <a:solidFill>
                    <a:schemeClr val="bg1"/>
                  </a:solidFill>
                  <a:ea typeface="Arial Unicode MS" panose="020B0604020202020204" pitchFamily="34" charset="-128"/>
                  <a:cs typeface="Arial Unicode MS" panose="020B0604020202020204" pitchFamily="34" charset="-128"/>
                </a:rPr>
                <a:t> API</a:t>
              </a:r>
            </a:p>
          </p:txBody>
        </p:sp>
        <p:pic>
          <p:nvPicPr>
            <p:cNvPr id="69" name="Picture 68" descr="C:\Users\mch10580\Downloads\MindConnect.png"/>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942262" y="2752601"/>
              <a:ext cx="402159" cy="396725"/>
            </a:xfrm>
            <a:prstGeom prst="rect">
              <a:avLst/>
            </a:prstGeom>
            <a:noFill/>
          </p:spPr>
        </p:pic>
      </p:grpSp>
      <p:grpSp>
        <p:nvGrpSpPr>
          <p:cNvPr id="25" name="Group 24"/>
          <p:cNvGrpSpPr/>
          <p:nvPr/>
        </p:nvGrpSpPr>
        <p:grpSpPr>
          <a:xfrm>
            <a:off x="5287896" y="2203502"/>
            <a:ext cx="2947346" cy="435064"/>
            <a:chOff x="6619585" y="2723626"/>
            <a:chExt cx="2745306" cy="435064"/>
          </a:xfrm>
        </p:grpSpPr>
        <p:sp>
          <p:nvSpPr>
            <p:cNvPr id="89" name="Rechteck 88"/>
            <p:cNvSpPr/>
            <p:nvPr/>
          </p:nvSpPr>
          <p:spPr>
            <a:xfrm>
              <a:off x="6634397" y="2723626"/>
              <a:ext cx="2730494" cy="435064"/>
            </a:xfrm>
            <a:prstGeom prst="rect">
              <a:avLst/>
            </a:prstGeom>
            <a:solidFill>
              <a:srgbClr val="41AAAA"/>
            </a:solidFill>
            <a:ln>
              <a:solidFill>
                <a:srgbClr val="FFFFFF"/>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200" b="1" dirty="0" err="1">
                  <a:solidFill>
                    <a:schemeClr val="bg1"/>
                  </a:solidFill>
                  <a:ea typeface="Arial Unicode MS" panose="020B0604020202020204" pitchFamily="34" charset="-128"/>
                  <a:cs typeface="Arial Unicode MS" panose="020B0604020202020204" pitchFamily="34" charset="-128"/>
                </a:rPr>
                <a:t>MindConnect</a:t>
              </a:r>
              <a:r>
                <a:rPr lang="en-US" sz="1200" b="1" dirty="0">
                  <a:solidFill>
                    <a:schemeClr val="bg1"/>
                  </a:solidFill>
                  <a:ea typeface="Arial Unicode MS" panose="020B0604020202020204" pitchFamily="34" charset="-128"/>
                  <a:cs typeface="Arial Unicode MS" panose="020B0604020202020204" pitchFamily="34" charset="-128"/>
                </a:rPr>
                <a:t> </a:t>
              </a:r>
              <a:r>
                <a:rPr lang="en-US" sz="1200" b="1" dirty="0" smtClean="0">
                  <a:solidFill>
                    <a:schemeClr val="bg1"/>
                  </a:solidFill>
                  <a:ea typeface="Arial Unicode MS" panose="020B0604020202020204" pitchFamily="34" charset="-128"/>
                  <a:cs typeface="Arial Unicode MS" panose="020B0604020202020204" pitchFamily="34" charset="-128"/>
                </a:rPr>
                <a:t>Integration </a:t>
              </a:r>
            </a:p>
            <a:p>
              <a:pPr algn="ctr">
                <a:lnSpc>
                  <a:spcPct val="110000"/>
                </a:lnSpc>
                <a:spcBef>
                  <a:spcPct val="0"/>
                </a:spcBef>
                <a:buFont typeface="Wingdings" charset="0"/>
                <a:buNone/>
              </a:pPr>
              <a:r>
                <a:rPr lang="en-US" sz="1200" b="1" dirty="0" smtClean="0">
                  <a:solidFill>
                    <a:schemeClr val="bg1"/>
                  </a:solidFill>
                  <a:ea typeface="Arial Unicode MS" panose="020B0604020202020204" pitchFamily="34" charset="-128"/>
                  <a:cs typeface="Arial Unicode MS" panose="020B0604020202020204" pitchFamily="34" charset="-128"/>
                </a:rPr>
                <a:t>(Cloud)</a:t>
              </a:r>
              <a:endParaRPr lang="en-US" sz="1200" b="1" dirty="0">
                <a:solidFill>
                  <a:schemeClr val="bg1"/>
                </a:solidFill>
                <a:ea typeface="Arial Unicode MS" panose="020B0604020202020204" pitchFamily="34" charset="-128"/>
                <a:cs typeface="Arial Unicode MS" panose="020B0604020202020204" pitchFamily="34" charset="-128"/>
              </a:endParaRPr>
            </a:p>
          </p:txBody>
        </p:sp>
        <p:pic>
          <p:nvPicPr>
            <p:cNvPr id="70" name="Picture 3" descr="U:\CS_VS\DS_TS\22_Marketing\01______OBD\01_CREATIVE\02_UI\Icons\01_Icons\01_In Verwendung\MindConnect_Integration\Integration StoreStyle-128.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619585" y="2735363"/>
              <a:ext cx="416541" cy="41654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3" name="Gerade Verbindung mit Pfeil 156"/>
          <p:cNvCxnSpPr/>
          <p:nvPr/>
        </p:nvCxnSpPr>
        <p:spPr bwMode="auto">
          <a:xfrm rot="16200000" flipV="1">
            <a:off x="4347431" y="2432070"/>
            <a:ext cx="534069" cy="18"/>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00" name="Grafik 15"/>
          <p:cNvPicPr>
            <a:picLocks noChangeAspect="1"/>
          </p:cNvPicPr>
          <p:nvPr/>
        </p:nvPicPr>
        <p:blipFill rotWithShape="1">
          <a:blip r:embed="rId39" cstate="print">
            <a:extLst>
              <a:ext uri="{28A0092B-C50C-407E-A947-70E740481C1C}">
                <a14:useLocalDpi xmlns:a14="http://schemas.microsoft.com/office/drawing/2010/main" val="0"/>
              </a:ext>
            </a:extLst>
          </a:blip>
          <a:srcRect l="10181" r="10172"/>
          <a:stretch/>
        </p:blipFill>
        <p:spPr>
          <a:xfrm>
            <a:off x="1293404" y="4818054"/>
            <a:ext cx="817017" cy="578435"/>
          </a:xfrm>
          <a:prstGeom prst="rect">
            <a:avLst/>
          </a:prstGeom>
        </p:spPr>
      </p:pic>
      <p:pic>
        <p:nvPicPr>
          <p:cNvPr id="102" name="Grafik 14"/>
          <p:cNvPicPr>
            <a:picLocks noChangeAspect="1"/>
          </p:cNvPicPr>
          <p:nvPr/>
        </p:nvPicPr>
        <p:blipFill rotWithShape="1">
          <a:blip r:embed="rId40" cstate="print">
            <a:extLst>
              <a:ext uri="{28A0092B-C50C-407E-A947-70E740481C1C}">
                <a14:useLocalDpi xmlns:a14="http://schemas.microsoft.com/office/drawing/2010/main" val="0"/>
              </a:ext>
            </a:extLst>
          </a:blip>
          <a:srcRect l="9387" r="7063"/>
          <a:stretch/>
        </p:blipFill>
        <p:spPr>
          <a:xfrm>
            <a:off x="2939967" y="4820208"/>
            <a:ext cx="850664" cy="574127"/>
          </a:xfrm>
          <a:prstGeom prst="rect">
            <a:avLst/>
          </a:prstGeom>
        </p:spPr>
      </p:pic>
      <p:sp>
        <p:nvSpPr>
          <p:cNvPr id="107" name="Rechteck 13"/>
          <p:cNvSpPr>
            <a:spLocks noChangeAspect="1"/>
          </p:cNvSpPr>
          <p:nvPr/>
        </p:nvSpPr>
        <p:spPr>
          <a:xfrm>
            <a:off x="1381185" y="5457343"/>
            <a:ext cx="662708" cy="1427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700" b="1" dirty="0" err="1" smtClean="0">
                <a:solidFill>
                  <a:prstClr val="white"/>
                </a:solidFill>
              </a:rPr>
              <a:t>IoT</a:t>
            </a:r>
            <a:r>
              <a:rPr lang="en-US" sz="700" b="1" dirty="0" smtClean="0">
                <a:solidFill>
                  <a:prstClr val="white"/>
                </a:solidFill>
              </a:rPr>
              <a:t> 2040</a:t>
            </a:r>
            <a:endParaRPr lang="en-US" sz="700" b="1" dirty="0">
              <a:solidFill>
                <a:prstClr val="white"/>
              </a:solidFill>
            </a:endParaRPr>
          </a:p>
        </p:txBody>
      </p:sp>
      <p:sp>
        <p:nvSpPr>
          <p:cNvPr id="108" name="Rechteck 13"/>
          <p:cNvSpPr>
            <a:spLocks noChangeAspect="1"/>
          </p:cNvSpPr>
          <p:nvPr/>
        </p:nvSpPr>
        <p:spPr>
          <a:xfrm>
            <a:off x="3021106" y="5457343"/>
            <a:ext cx="662708" cy="1427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700" b="1" dirty="0" smtClean="0">
                <a:solidFill>
                  <a:prstClr val="white"/>
                </a:solidFill>
              </a:rPr>
              <a:t>Nano</a:t>
            </a:r>
            <a:endParaRPr lang="en-US" sz="700" b="1" dirty="0">
              <a:solidFill>
                <a:prstClr val="white"/>
              </a:solidFill>
            </a:endParaRPr>
          </a:p>
        </p:txBody>
      </p:sp>
      <p:pic>
        <p:nvPicPr>
          <p:cNvPr id="109" name="Picture 2" descr="107498994443.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3805812" y="3799581"/>
            <a:ext cx="2964168" cy="1471292"/>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Group 113"/>
          <p:cNvGrpSpPr/>
          <p:nvPr/>
        </p:nvGrpSpPr>
        <p:grpSpPr>
          <a:xfrm>
            <a:off x="8294119" y="2196716"/>
            <a:ext cx="2983078" cy="435064"/>
            <a:chOff x="6619585" y="2723626"/>
            <a:chExt cx="2778589" cy="435064"/>
          </a:xfrm>
        </p:grpSpPr>
        <p:sp>
          <p:nvSpPr>
            <p:cNvPr id="115" name="Rechteck 88"/>
            <p:cNvSpPr/>
            <p:nvPr/>
          </p:nvSpPr>
          <p:spPr>
            <a:xfrm>
              <a:off x="6634396" y="2723626"/>
              <a:ext cx="2763778" cy="435064"/>
            </a:xfrm>
            <a:prstGeom prst="rect">
              <a:avLst/>
            </a:prstGeom>
            <a:solidFill>
              <a:srgbClr val="41AAAA"/>
            </a:solidFill>
            <a:ln>
              <a:solidFill>
                <a:srgbClr val="FFFFFF"/>
              </a:solid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200" b="1" dirty="0" err="1">
                  <a:solidFill>
                    <a:schemeClr val="bg1"/>
                  </a:solidFill>
                  <a:ea typeface="Arial Unicode MS" panose="020B0604020202020204" pitchFamily="34" charset="-128"/>
                  <a:cs typeface="Arial Unicode MS" panose="020B0604020202020204" pitchFamily="34" charset="-128"/>
                </a:rPr>
                <a:t>MindConnect</a:t>
              </a:r>
              <a:r>
                <a:rPr lang="en-US" sz="1200" b="1" dirty="0">
                  <a:solidFill>
                    <a:schemeClr val="bg1"/>
                  </a:solidFill>
                  <a:ea typeface="Arial Unicode MS" panose="020B0604020202020204" pitchFamily="34" charset="-128"/>
                  <a:cs typeface="Arial Unicode MS" panose="020B0604020202020204" pitchFamily="34" charset="-128"/>
                </a:rPr>
                <a:t> </a:t>
              </a:r>
              <a:r>
                <a:rPr lang="en-US" sz="1200" b="1" dirty="0" smtClean="0">
                  <a:solidFill>
                    <a:schemeClr val="bg1"/>
                  </a:solidFill>
                  <a:ea typeface="Arial Unicode MS" panose="020B0604020202020204" pitchFamily="34" charset="-128"/>
                  <a:cs typeface="Arial Unicode MS" panose="020B0604020202020204" pitchFamily="34" charset="-128"/>
                </a:rPr>
                <a:t>Integration </a:t>
              </a:r>
            </a:p>
            <a:p>
              <a:pPr algn="ctr">
                <a:lnSpc>
                  <a:spcPct val="110000"/>
                </a:lnSpc>
                <a:spcBef>
                  <a:spcPct val="0"/>
                </a:spcBef>
                <a:buFont typeface="Wingdings" charset="0"/>
                <a:buNone/>
              </a:pPr>
              <a:r>
                <a:rPr lang="en-US" sz="1200" b="1" dirty="0" smtClean="0">
                  <a:solidFill>
                    <a:schemeClr val="bg1"/>
                  </a:solidFill>
                  <a:ea typeface="Arial Unicode MS" panose="020B0604020202020204" pitchFamily="34" charset="-128"/>
                  <a:cs typeface="Arial Unicode MS" panose="020B0604020202020204" pitchFamily="34" charset="-128"/>
                </a:rPr>
                <a:t>(On-Premise)</a:t>
              </a:r>
              <a:endParaRPr lang="en-US" sz="1200" b="1" dirty="0">
                <a:solidFill>
                  <a:schemeClr val="bg1"/>
                </a:solidFill>
                <a:ea typeface="Arial Unicode MS" panose="020B0604020202020204" pitchFamily="34" charset="-128"/>
                <a:cs typeface="Arial Unicode MS" panose="020B0604020202020204" pitchFamily="34" charset="-128"/>
              </a:endParaRPr>
            </a:p>
          </p:txBody>
        </p:sp>
        <p:pic>
          <p:nvPicPr>
            <p:cNvPr id="116" name="Picture 3" descr="U:\CS_VS\DS_TS\22_Marketing\01______OBD\01_CREATIVE\02_UI\Icons\01_Icons\01_In Verwendung\MindConnect_Integration\Integration StoreStyle-128.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619585" y="2735363"/>
              <a:ext cx="416541" cy="416541"/>
            </a:xfrm>
            <a:prstGeom prst="rect">
              <a:avLst/>
            </a:prstGeom>
            <a:noFill/>
            <a:extLst>
              <a:ext uri="{909E8E84-426E-40DD-AFC4-6F175D3DCCD1}">
                <a14:hiddenFill xmlns:a14="http://schemas.microsoft.com/office/drawing/2010/main">
                  <a:solidFill>
                    <a:srgbClr val="FFFFFF"/>
                  </a:solidFill>
                </a14:hiddenFill>
              </a:ext>
            </a:extLst>
          </p:spPr>
        </p:pic>
      </p:grpSp>
      <p:pic>
        <p:nvPicPr>
          <p:cNvPr id="117" name="Picture 2" descr="U:\CS_VS\DS_TS\22_Marketing\01______OBD\01_CREATIVE\02_UI\Icons\01_Icons\01_In Verwendung\MindConnect_Extension\Extension StoreStyle-128.png"/>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t="10189" b="13724"/>
          <a:stretch/>
        </p:blipFill>
        <p:spPr bwMode="auto">
          <a:xfrm>
            <a:off x="3299852" y="2725102"/>
            <a:ext cx="511188" cy="388948"/>
          </a:xfrm>
          <a:prstGeom prst="rect">
            <a:avLst/>
          </a:prstGeom>
          <a:noFill/>
          <a:extLst>
            <a:ext uri="{909E8E84-426E-40DD-AFC4-6F175D3DCCD1}">
              <a14:hiddenFill xmlns:a14="http://schemas.microsoft.com/office/drawing/2010/main">
                <a:solidFill>
                  <a:srgbClr val="FFFFFF"/>
                </a:solidFill>
              </a14:hiddenFill>
            </a:ext>
          </a:extLst>
        </p:spPr>
      </p:pic>
      <p:sp>
        <p:nvSpPr>
          <p:cNvPr id="118" name="Rechteck 13"/>
          <p:cNvSpPr>
            <a:spLocks noChangeAspect="1"/>
          </p:cNvSpPr>
          <p:nvPr/>
        </p:nvSpPr>
        <p:spPr>
          <a:xfrm>
            <a:off x="4171613" y="2632093"/>
            <a:ext cx="864990" cy="186325"/>
          </a:xfrm>
          <a:prstGeom prst="rect">
            <a:avLst/>
          </a:prstGeom>
          <a:solidFill>
            <a:srgbClr val="41AAAA"/>
          </a:solidFill>
          <a:ln w="12700">
            <a:solidFill>
              <a:srgbClr val="FFFFFF"/>
            </a:solidFill>
          </a:ln>
          <a:effectLst/>
        </p:spPr>
        <p:txBody>
          <a:bodyPr wrap="square" lIns="108000" tIns="54000" rIns="108000" bIns="54000" numCol="1" spcCol="72000" rtlCol="0" anchor="ctr">
            <a:noAutofit/>
          </a:bodyPr>
          <a:lstStyle/>
          <a:p>
            <a:pPr algn="r">
              <a:lnSpc>
                <a:spcPct val="110000"/>
              </a:lnSpc>
              <a:spcBef>
                <a:spcPct val="0"/>
              </a:spcBef>
              <a:buFont typeface="Wingdings" charset="0"/>
              <a:buNone/>
            </a:pPr>
            <a:r>
              <a:rPr lang="en-US" sz="1100" b="1" dirty="0">
                <a:solidFill>
                  <a:schemeClr val="bg1"/>
                </a:solidFill>
                <a:ea typeface="Arial Unicode MS" panose="020B0604020202020204" pitchFamily="34" charset="-128"/>
                <a:cs typeface="Arial Unicode MS" panose="020B0604020202020204" pitchFamily="34" charset="-128"/>
              </a:rPr>
              <a:t>Adapter</a:t>
            </a:r>
          </a:p>
        </p:txBody>
      </p:sp>
      <p:pic>
        <p:nvPicPr>
          <p:cNvPr id="119" name="Picture 2"/>
          <p:cNvPicPr>
            <a:picLocks noChangeAspect="1" noChangeArrowheads="1"/>
          </p:cNvPicPr>
          <p:nvPr/>
        </p:nvPicPr>
        <p:blipFill>
          <a:blip r:embed="rId43"/>
          <a:srcRect/>
          <a:stretch>
            <a:fillRect/>
          </a:stretch>
        </p:blipFill>
        <p:spPr bwMode="auto">
          <a:xfrm>
            <a:off x="305041" y="3883533"/>
            <a:ext cx="478028" cy="663532"/>
          </a:xfrm>
          <a:prstGeom prst="rect">
            <a:avLst/>
          </a:prstGeom>
          <a:noFill/>
          <a:ln w="9525">
            <a:noFill/>
            <a:miter lim="800000"/>
            <a:headEnd/>
            <a:tailEnd/>
          </a:ln>
        </p:spPr>
      </p:pic>
      <p:cxnSp>
        <p:nvCxnSpPr>
          <p:cNvPr id="120" name="Gerade Verbindung mit Pfeil 156"/>
          <p:cNvCxnSpPr>
            <a:stCxn id="119" idx="0"/>
          </p:cNvCxnSpPr>
          <p:nvPr/>
        </p:nvCxnSpPr>
        <p:spPr bwMode="auto">
          <a:xfrm rot="5400000" flipH="1" flipV="1">
            <a:off x="322990" y="2852474"/>
            <a:ext cx="1252124" cy="809995"/>
          </a:xfrm>
          <a:prstGeom prst="bentConnector3">
            <a:avLst>
              <a:gd name="adj1" fmla="val 66895"/>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28" name="Picture 2"/>
          <p:cNvPicPr>
            <a:picLocks noChangeAspect="1" noChangeArrowheads="1"/>
          </p:cNvPicPr>
          <p:nvPr/>
        </p:nvPicPr>
        <p:blipFill>
          <a:blip r:embed="rId43"/>
          <a:srcRect/>
          <a:stretch>
            <a:fillRect/>
          </a:stretch>
        </p:blipFill>
        <p:spPr bwMode="auto">
          <a:xfrm>
            <a:off x="624515" y="5651974"/>
            <a:ext cx="478028" cy="663532"/>
          </a:xfrm>
          <a:prstGeom prst="rect">
            <a:avLst/>
          </a:prstGeom>
          <a:noFill/>
          <a:ln w="9525">
            <a:noFill/>
            <a:miter lim="800000"/>
            <a:headEnd/>
            <a:tailEnd/>
          </a:ln>
        </p:spPr>
      </p:pic>
      <p:sp>
        <p:nvSpPr>
          <p:cNvPr id="40" name="Rectangle 39"/>
          <p:cNvSpPr/>
          <p:nvPr/>
        </p:nvSpPr>
        <p:spPr>
          <a:xfrm>
            <a:off x="9417231" y="5111364"/>
            <a:ext cx="1983184" cy="5073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50" b="1" dirty="0" smtClean="0">
                <a:solidFill>
                  <a:prstClr val="white"/>
                </a:solidFill>
              </a:rPr>
              <a:t>SAP</a:t>
            </a:r>
            <a:r>
              <a:rPr lang="en-US" sz="1050" b="1" dirty="0">
                <a:solidFill>
                  <a:prstClr val="white"/>
                </a:solidFill>
              </a:rPr>
              <a:t>®</a:t>
            </a:r>
            <a:r>
              <a:rPr lang="en-US" sz="1050" b="1" dirty="0" smtClean="0">
                <a:solidFill>
                  <a:prstClr val="white"/>
                </a:solidFill>
              </a:rPr>
              <a:t>, </a:t>
            </a:r>
            <a:r>
              <a:rPr lang="en-US" sz="1050" b="1" dirty="0">
                <a:solidFill>
                  <a:prstClr val="white"/>
                </a:solidFill>
              </a:rPr>
              <a:t>Oracle®, J2EE®, .NET® </a:t>
            </a:r>
            <a:r>
              <a:rPr lang="en-US" sz="1050" b="1" dirty="0" smtClean="0">
                <a:solidFill>
                  <a:prstClr val="white"/>
                </a:solidFill>
              </a:rPr>
              <a:t>… and </a:t>
            </a:r>
            <a:r>
              <a:rPr lang="en-US" sz="1050" b="1" dirty="0">
                <a:solidFill>
                  <a:prstClr val="white"/>
                </a:solidFill>
              </a:rPr>
              <a:t>other data sources</a:t>
            </a:r>
            <a:endParaRPr lang="de-DE" sz="1050" b="1" dirty="0">
              <a:solidFill>
                <a:prstClr val="white"/>
              </a:solidFill>
            </a:endParaRPr>
          </a:p>
        </p:txBody>
      </p:sp>
      <p:sp>
        <p:nvSpPr>
          <p:cNvPr id="140" name="Rectangle 139"/>
          <p:cNvSpPr/>
          <p:nvPr/>
        </p:nvSpPr>
        <p:spPr>
          <a:xfrm>
            <a:off x="7070701" y="5111364"/>
            <a:ext cx="1983184" cy="5073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050" b="1" dirty="0">
                <a:solidFill>
                  <a:prstClr val="white"/>
                </a:solidFill>
              </a:rPr>
              <a:t>AWS S3</a:t>
            </a:r>
            <a:r>
              <a:rPr lang="en-US" sz="1050" b="1" dirty="0" smtClean="0">
                <a:solidFill>
                  <a:prstClr val="white"/>
                </a:solidFill>
              </a:rPr>
              <a:t>®, Salesforce.com®, … and </a:t>
            </a:r>
            <a:r>
              <a:rPr lang="en-US" sz="1050" b="1" dirty="0">
                <a:solidFill>
                  <a:prstClr val="white"/>
                </a:solidFill>
              </a:rPr>
              <a:t>other </a:t>
            </a:r>
            <a:r>
              <a:rPr lang="en-US" sz="1050" b="1" dirty="0" smtClean="0">
                <a:solidFill>
                  <a:prstClr val="white"/>
                </a:solidFill>
              </a:rPr>
              <a:t>cloud services</a:t>
            </a:r>
            <a:endParaRPr lang="de-DE" sz="1050" b="1" dirty="0">
              <a:solidFill>
                <a:prstClr val="white"/>
              </a:solidFill>
            </a:endParaRPr>
          </a:p>
        </p:txBody>
      </p:sp>
      <p:sp>
        <p:nvSpPr>
          <p:cNvPr id="83" name="Rechteck 13"/>
          <p:cNvSpPr>
            <a:spLocks noChangeAspect="1"/>
          </p:cNvSpPr>
          <p:nvPr/>
        </p:nvSpPr>
        <p:spPr>
          <a:xfrm>
            <a:off x="2201145" y="5457343"/>
            <a:ext cx="662708" cy="1427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700" b="1" dirty="0" smtClean="0">
                <a:solidFill>
                  <a:prstClr val="white"/>
                </a:solidFill>
              </a:rPr>
              <a:t>FB*</a:t>
            </a:r>
            <a:endParaRPr lang="en-US" sz="700" b="1" dirty="0">
              <a:solidFill>
                <a:prstClr val="white"/>
              </a:solidFill>
            </a:endParaRPr>
          </a:p>
        </p:txBody>
      </p:sp>
      <p:sp>
        <p:nvSpPr>
          <p:cNvPr id="93" name="Rechteck 13"/>
          <p:cNvSpPr>
            <a:spLocks noChangeAspect="1"/>
          </p:cNvSpPr>
          <p:nvPr/>
        </p:nvSpPr>
        <p:spPr>
          <a:xfrm>
            <a:off x="561225" y="5457343"/>
            <a:ext cx="662708" cy="1427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700" b="1" dirty="0" smtClean="0">
                <a:solidFill>
                  <a:prstClr val="white"/>
                </a:solidFill>
              </a:rPr>
              <a:t>LIB</a:t>
            </a:r>
            <a:endParaRPr lang="en-US" sz="700" b="1" dirty="0">
              <a:solidFill>
                <a:prstClr val="white"/>
              </a:solidFill>
            </a:endParaRPr>
          </a:p>
        </p:txBody>
      </p:sp>
    </p:spTree>
    <p:custDataLst>
      <p:tags r:id="rId1"/>
    </p:custDataLst>
    <p:extLst>
      <p:ext uri="{BB962C8B-B14F-4D97-AF65-F5344CB8AC3E}">
        <p14:creationId xmlns:p14="http://schemas.microsoft.com/office/powerpoint/2010/main" val="3391827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de-DE" b="0" dirty="0" smtClean="0"/>
              <a:t>Demonstration</a:t>
            </a:r>
            <a:endParaRPr lang="en-US" b="0" dirty="0"/>
          </a:p>
        </p:txBody>
      </p:sp>
      <p:pic>
        <p:nvPicPr>
          <p:cNvPr id="4098" name="Picture 2" descr="Image result for d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870" y="2934119"/>
            <a:ext cx="4561391" cy="228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281"/>
          <p:cNvSpPr>
            <a:spLocks/>
          </p:cNvSpPr>
          <p:nvPr/>
        </p:nvSpPr>
        <p:spPr bwMode="gray">
          <a:xfrm>
            <a:off x="2418456" y="1384800"/>
            <a:ext cx="8470429" cy="417874"/>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err="1" smtClean="0">
                <a:solidFill>
                  <a:schemeClr val="bg1"/>
                </a:solidFill>
              </a:rPr>
              <a:t>Onbarding</a:t>
            </a:r>
            <a:r>
              <a:rPr lang="en-US" sz="1399" b="1" dirty="0" smtClean="0">
                <a:solidFill>
                  <a:schemeClr val="bg1"/>
                </a:solidFill>
              </a:rPr>
              <a:t> the Agent</a:t>
            </a:r>
          </a:p>
        </p:txBody>
      </p:sp>
      <p:sp>
        <p:nvSpPr>
          <p:cNvPr id="5" name="Rechteck 281"/>
          <p:cNvSpPr>
            <a:spLocks/>
          </p:cNvSpPr>
          <p:nvPr/>
        </p:nvSpPr>
        <p:spPr bwMode="gray">
          <a:xfrm>
            <a:off x="2418456" y="1919999"/>
            <a:ext cx="8470428"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Key rotation</a:t>
            </a:r>
            <a:endParaRPr lang="en-US" sz="1399" b="1" dirty="0">
              <a:solidFill>
                <a:schemeClr val="bg1"/>
              </a:solidFill>
            </a:endParaRPr>
          </a:p>
        </p:txBody>
      </p:sp>
      <p:sp>
        <p:nvSpPr>
          <p:cNvPr id="14" name="Pentagon 1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20" name="Rectangle 1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21" name="Down Arrow 2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7048999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639682" y="3043277"/>
            <a:ext cx="5976664" cy="2232248"/>
            <a:chOff x="2353865" y="2508565"/>
            <a:chExt cx="5976664" cy="2232248"/>
          </a:xfrm>
          <a:solidFill>
            <a:srgbClr val="2387AA"/>
          </a:solidFill>
        </p:grpSpPr>
        <p:sp>
          <p:nvSpPr>
            <p:cNvPr id="40" name="Abgerundetes Rechteck 2"/>
            <p:cNvSpPr/>
            <p:nvPr/>
          </p:nvSpPr>
          <p:spPr bwMode="auto">
            <a:xfrm>
              <a:off x="2353865"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en-US" b="0" i="1" u="sng" dirty="0" smtClean="0"/>
              <a:t>Hands-On Exercise 4: Onboarding the Agent</a:t>
            </a:r>
            <a:endParaRPr lang="en-US" b="0" i="1" u="sng" dirty="0"/>
          </a:p>
        </p:txBody>
      </p:sp>
      <p:sp>
        <p:nvSpPr>
          <p:cNvPr id="282" name="Rechteck 281"/>
          <p:cNvSpPr>
            <a:spLocks/>
          </p:cNvSpPr>
          <p:nvPr/>
        </p:nvSpPr>
        <p:spPr bwMode="gray">
          <a:xfrm>
            <a:off x="2639683" y="1384800"/>
            <a:ext cx="8249202"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Task 1</a:t>
            </a:r>
            <a:r>
              <a:rPr lang="en-US" sz="1399" b="1" dirty="0">
                <a:solidFill>
                  <a:schemeClr val="bg1"/>
                </a:solidFill>
              </a:rPr>
              <a:t>: </a:t>
            </a:r>
            <a:r>
              <a:rPr lang="en-US" sz="1399" b="1" dirty="0" smtClean="0">
                <a:solidFill>
                  <a:schemeClr val="bg1"/>
                </a:solidFill>
              </a:rPr>
              <a:t>Onboarding the agent</a:t>
            </a:r>
            <a:endParaRPr lang="en-US" sz="1399" b="1" dirty="0">
              <a:solidFill>
                <a:schemeClr val="bg1"/>
              </a:solidFill>
            </a:endParaRP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4408" y="3003324"/>
            <a:ext cx="2645600" cy="2646978"/>
          </a:xfrm>
          <a:prstGeom prst="rect">
            <a:avLst/>
          </a:prstGeom>
        </p:spPr>
      </p:pic>
      <p:sp>
        <p:nvSpPr>
          <p:cNvPr id="9" name="Rechteck 281"/>
          <p:cNvSpPr>
            <a:spLocks/>
          </p:cNvSpPr>
          <p:nvPr/>
        </p:nvSpPr>
        <p:spPr bwMode="gray">
          <a:xfrm>
            <a:off x="2639682" y="1919999"/>
            <a:ext cx="8249202"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Task 2: Key rotation</a:t>
            </a:r>
            <a:endParaRPr lang="en-US" sz="1399" b="1" dirty="0">
              <a:solidFill>
                <a:schemeClr val="bg1"/>
              </a:solidFill>
            </a:endParaRPr>
          </a:p>
        </p:txBody>
      </p:sp>
      <p:sp>
        <p:nvSpPr>
          <p:cNvPr id="10" name="Pentagon 9"/>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6" name="Rectangle 15"/>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7" name="Down Arrow 16"/>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3604350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4: </a:t>
            </a:r>
            <a:r>
              <a:rPr lang="en-US" b="0" i="1" u="sng" dirty="0"/>
              <a:t>Onboarding the Agent</a:t>
            </a:r>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Start Postman and use the REST API call to register/onboard the agent</a:t>
            </a:r>
            <a:endParaRPr lang="en-US" sz="1600" b="1" u="sng" dirty="0" smtClean="0">
              <a:solidFill>
                <a:srgbClr val="00646E"/>
              </a:solidFill>
            </a:endParaRPr>
          </a:p>
          <a:p>
            <a:pPr marL="285607" indent="-285607">
              <a:lnSpc>
                <a:spcPct val="150000"/>
              </a:lnSpc>
              <a:buFont typeface="Arial" pitchFamily="34" charset="0"/>
              <a:buChar char="•"/>
            </a:pPr>
            <a:r>
              <a:rPr lang="en-US" sz="1600" kern="0" dirty="0" smtClean="0"/>
              <a:t>Create the </a:t>
            </a:r>
            <a:r>
              <a:rPr lang="en-US" sz="1600" b="1" dirty="0" smtClean="0">
                <a:solidFill>
                  <a:srgbClr val="4B83CD"/>
                </a:solidFill>
                <a:latin typeface="Consolas" panose="020B0609020204030204" pitchFamily="49" charset="0"/>
              </a:rPr>
              <a:t>POST </a:t>
            </a:r>
            <a:r>
              <a:rPr lang="en-US" sz="1600" kern="0" dirty="0" smtClean="0"/>
              <a:t>request to register/onboard agent</a:t>
            </a:r>
          </a:p>
          <a:p>
            <a:pPr>
              <a:lnSpc>
                <a:spcPct val="150000"/>
              </a:lnSpc>
            </a:pPr>
            <a:endParaRPr lang="en-US" sz="1600" kern="0" dirty="0" smtClean="0"/>
          </a:p>
          <a:p>
            <a:pPr marL="285607" indent="-285607">
              <a:lnSpc>
                <a:spcPct val="150000"/>
              </a:lnSpc>
              <a:buFont typeface="Arial" pitchFamily="34" charset="0"/>
              <a:buChar char="•"/>
            </a:pPr>
            <a:r>
              <a:rPr lang="en-US" sz="1600" kern="0" dirty="0" smtClean="0"/>
              <a:t>In the header part of post request, use </a:t>
            </a:r>
            <a:r>
              <a:rPr lang="en-US" sz="1600" b="1" kern="0" dirty="0" smtClean="0">
                <a:solidFill>
                  <a:schemeClr val="accent3"/>
                </a:solidFill>
              </a:rPr>
              <a:t>IAT</a:t>
            </a:r>
            <a:r>
              <a:rPr lang="en-US" sz="1600" b="1" kern="0" dirty="0" smtClean="0"/>
              <a:t> </a:t>
            </a:r>
            <a:r>
              <a:rPr lang="en-US" sz="1600" kern="0" dirty="0" smtClean="0"/>
              <a:t>token as value</a:t>
            </a:r>
          </a:p>
          <a:p>
            <a:pPr marL="285607" indent="-285607">
              <a:lnSpc>
                <a:spcPct val="150000"/>
              </a:lnSpc>
              <a:buFont typeface="Arial" pitchFamily="34" charset="0"/>
              <a:buChar char="•"/>
            </a:pPr>
            <a:endParaRPr lang="en-US" sz="1600" kern="0" dirty="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a:p>
          <a:p>
            <a:pPr>
              <a:lnSpc>
                <a:spcPct val="100000"/>
              </a:lnSpc>
            </a:pPr>
            <a:endParaRPr lang="en-US" sz="1600" kern="0" dirty="0" smtClean="0"/>
          </a:p>
          <a:p>
            <a:pPr marL="285607" indent="-285607">
              <a:lnSpc>
                <a:spcPct val="150000"/>
              </a:lnSpc>
              <a:buFont typeface="Arial" pitchFamily="34" charset="0"/>
              <a:buChar char="•"/>
            </a:pPr>
            <a:r>
              <a:rPr lang="en-US" sz="1600" kern="0" dirty="0" smtClean="0"/>
              <a:t>In </a:t>
            </a:r>
            <a:r>
              <a:rPr lang="en-US" sz="1600" kern="0" dirty="0"/>
              <a:t>the </a:t>
            </a:r>
            <a:r>
              <a:rPr lang="en-US" sz="1600" kern="0" dirty="0" smtClean="0"/>
              <a:t>body part </a:t>
            </a:r>
            <a:r>
              <a:rPr lang="en-US" sz="1600" kern="0" dirty="0"/>
              <a:t>of post request, use </a:t>
            </a:r>
            <a:r>
              <a:rPr lang="en-US" sz="1600" kern="0" dirty="0" smtClean="0"/>
              <a:t>empty JSON </a:t>
            </a:r>
            <a:r>
              <a:rPr lang="en-US" sz="1600" kern="0" dirty="0"/>
              <a:t>as value</a:t>
            </a:r>
          </a:p>
          <a:p>
            <a:pPr marL="285607" indent="-285607">
              <a:lnSpc>
                <a:spcPct val="150000"/>
              </a:lnSpc>
              <a:buFont typeface="Arial" pitchFamily="34" charset="0"/>
              <a:buChar char="•"/>
            </a:pPr>
            <a:endParaRPr lang="en-US" sz="1600" kern="0" dirty="0"/>
          </a:p>
          <a:p>
            <a:pPr>
              <a:lnSpc>
                <a:spcPct val="150000"/>
              </a:lnSpc>
            </a:pPr>
            <a:r>
              <a:rPr lang="en-US" sz="1600" kern="0" dirty="0" smtClean="0"/>
              <a:t> </a:t>
            </a: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r>
              <a:rPr lang="en-US" sz="1400" kern="0" dirty="0" smtClean="0"/>
              <a:t>Note the returned message</a:t>
            </a:r>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3383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1: </a:t>
            </a:r>
            <a:r>
              <a:rPr lang="en-US" dirty="0" smtClean="0">
                <a:solidFill>
                  <a:schemeClr val="bg1"/>
                </a:solidFill>
              </a:rPr>
              <a:t>Use IAT to onboard and </a:t>
            </a:r>
            <a:r>
              <a:rPr lang="en-US" dirty="0" err="1" smtClean="0">
                <a:solidFill>
                  <a:schemeClr val="bg1"/>
                </a:solidFill>
              </a:rPr>
              <a:t>offboard</a:t>
            </a:r>
            <a:r>
              <a:rPr lang="en-US" dirty="0" smtClean="0">
                <a:solidFill>
                  <a:schemeClr val="bg1"/>
                </a:solidFill>
              </a:rPr>
              <a:t> the agent</a:t>
            </a:r>
            <a:endParaRPr lang="en-US" dirty="0">
              <a:solidFill>
                <a:schemeClr val="bg1"/>
              </a:solidFill>
            </a:endParaRPr>
          </a:p>
        </p:txBody>
      </p:sp>
      <p:sp>
        <p:nvSpPr>
          <p:cNvPr id="7" name="Rectangle 6"/>
          <p:cNvSpPr/>
          <p:nvPr/>
        </p:nvSpPr>
        <p:spPr>
          <a:xfrm>
            <a:off x="725498" y="3075681"/>
            <a:ext cx="10703764" cy="1384995"/>
          </a:xfrm>
          <a:prstGeom prst="rect">
            <a:avLst/>
          </a:prstGeom>
          <a:ln w="12700">
            <a:solidFill>
              <a:schemeClr val="tx1"/>
            </a:solidFill>
            <a:prstDash val="dash"/>
          </a:ln>
        </p:spPr>
        <p:txBody>
          <a:bodyPr wrap="square">
            <a:spAutoFit/>
          </a:bodyPr>
          <a:lstStyle/>
          <a:p>
            <a:pPr>
              <a:spcAft>
                <a:spcPts val="0"/>
              </a:spcAft>
            </a:pPr>
            <a:r>
              <a:rPr lang="de-DE" sz="1400" b="1"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eyJraWQiOiJrZXktaWQtMSIsInR5cCI6IkpXVCIsImFsZyI6IlJTMjU2In0.eyJpc3MiOiJTQ0kiLCJzdWIiOiJmMDM3MTQyODJkMzc0MzgzYWJmZjFjZmQ0ODZkMjMxYyIsImF1ZCI6IkFJQU0iLCJpYXQiOjE1MjYzMDg4MDksIm5iZiI6MTUyNjMwODgwOSwiZXhwIjoxNTI2OTEzNjA5LCJqdGkiOiJkNzI0ZmQ3ZC1jZGQ5LTRiNGEtYTMwYi05ZjdiNzQ4YWQ2OTEiLCJzY29wZSI6IklBVCIsInRlbiI6ImNhc3Nlb2UiLCJjbGllbnRfY3JlZGVudGlhbHNfcHJvZmlsZSI6WyJTSEFSRURfU0VDUkVUIl0sInNjaGVtYXMiOlsidXJuOnNpZW1lbnM6bWluZHNwaGVyZTp2MSJdfQ.FTMV4kEljCETuDrvbLHD5brwJwomrCKkfCzPgEbom20nvrlMk8sAEiQBDchYS6Pk9……</a:t>
            </a:r>
            <a:endParaRPr lang="de-DE" sz="14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8" name="Rectangle 7"/>
          <p:cNvSpPr/>
          <p:nvPr/>
        </p:nvSpPr>
        <p:spPr>
          <a:xfrm>
            <a:off x="725498" y="2323534"/>
            <a:ext cx="1074100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POST </a:t>
            </a:r>
            <a:r>
              <a:rPr lang="en-US" sz="1400" b="1" dirty="0">
                <a:latin typeface="Consolas" panose="020B0609020204030204" pitchFamily="49" charset="0"/>
              </a:rPr>
              <a:t>https://gateway.eu1.mindsphere.io/api/agentmanagement/v3/register</a:t>
            </a:r>
            <a:endParaRPr lang="en-US" sz="1400" b="1" i="1" dirty="0">
              <a:solidFill>
                <a:srgbClr val="879BAA"/>
              </a:solidFill>
              <a:latin typeface="Consolas" panose="020B0609020204030204" pitchFamily="49" charset="0"/>
            </a:endParaRPr>
          </a:p>
        </p:txBody>
      </p:sp>
      <p:sp>
        <p:nvSpPr>
          <p:cNvPr id="11" name="Rectangle 10"/>
          <p:cNvSpPr/>
          <p:nvPr/>
        </p:nvSpPr>
        <p:spPr>
          <a:xfrm>
            <a:off x="725498" y="4825493"/>
            <a:ext cx="10703764" cy="274114"/>
          </a:xfrm>
          <a:prstGeom prst="rect">
            <a:avLst/>
          </a:prstGeom>
          <a:ln w="12700">
            <a:solidFill>
              <a:schemeClr val="tx1"/>
            </a:solidFill>
            <a:prstDash val="dash"/>
          </a:ln>
        </p:spPr>
        <p:txBody>
          <a:bodyPr wrap="square">
            <a:spAutoFit/>
          </a:bodyPr>
          <a:lstStyle/>
          <a:p>
            <a:pPr>
              <a:lnSpc>
                <a:spcPts val="1425"/>
              </a:lnSpc>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a:t>
            </a:r>
            <a:r>
              <a:rPr lang="de-DE" sz="1400" i="1" dirty="0" err="1">
                <a:solidFill>
                  <a:srgbClr val="AAAAAA"/>
                </a:solidFill>
                <a:latin typeface="Consolas" panose="020B0609020204030204" pitchFamily="49" charset="0"/>
                <a:ea typeface="Times New Roman" panose="02020603050405020304" pitchFamily="18" charset="0"/>
                <a:cs typeface="Times New Roman" panose="02020603050405020304" pitchFamily="18" charset="0"/>
              </a:rPr>
              <a:t>empty</a:t>
            </a:r>
            <a:r>
              <a:rPr lang="de-DE" sz="14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 JSON </a:t>
            </a:r>
            <a:r>
              <a:rPr lang="de-DE" sz="1400" i="1" dirty="0" err="1">
                <a:solidFill>
                  <a:srgbClr val="AAAAAA"/>
                </a:solidFill>
                <a:latin typeface="Consolas" panose="020B0609020204030204" pitchFamily="49" charset="0"/>
                <a:ea typeface="Times New Roman" panose="02020603050405020304" pitchFamily="18" charset="0"/>
                <a:cs typeface="Times New Roman" panose="02020603050405020304" pitchFamily="18" charset="0"/>
              </a:rPr>
              <a:t>Object</a:t>
            </a:r>
            <a:endParaRPr lang="de-DE" sz="16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390307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haltsplatzhalter 2"/>
          <p:cNvSpPr txBox="1">
            <a:spLocks/>
          </p:cNvSpPr>
          <p:nvPr/>
        </p:nvSpPr>
        <p:spPr>
          <a:xfrm>
            <a:off x="465035" y="1247985"/>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00000"/>
              </a:lnSpc>
            </a:pPr>
            <a:r>
              <a:rPr lang="en-US" sz="1600" u="sng" dirty="0" smtClean="0">
                <a:solidFill>
                  <a:srgbClr val="00646E"/>
                </a:solidFill>
              </a:rPr>
              <a:t>Start Postman and use the REST API call to register/onboard the agent</a:t>
            </a:r>
            <a:endParaRPr lang="en-US" sz="1600" b="1" u="sng" dirty="0" smtClean="0">
              <a:solidFill>
                <a:srgbClr val="00646E"/>
              </a:solidFill>
            </a:endParaRPr>
          </a:p>
          <a:p>
            <a:pPr marL="285607" indent="-285607">
              <a:lnSpc>
                <a:spcPct val="100000"/>
              </a:lnSpc>
              <a:buFont typeface="Arial" pitchFamily="34" charset="0"/>
              <a:buChar char="•"/>
            </a:pPr>
            <a:r>
              <a:rPr lang="en-US" sz="1600" kern="0" dirty="0" smtClean="0"/>
              <a:t>Save the response, especially </a:t>
            </a:r>
            <a:r>
              <a:rPr lang="en-US" sz="1600" kern="0" dirty="0"/>
              <a:t>the </a:t>
            </a:r>
            <a:r>
              <a:rPr lang="en-US" sz="1600" kern="0" dirty="0" err="1" smtClean="0"/>
              <a:t>registration_access_token</a:t>
            </a:r>
            <a:r>
              <a:rPr lang="en-US" sz="1600" kern="0" dirty="0" smtClean="0"/>
              <a:t> (RAT)</a:t>
            </a:r>
          </a:p>
          <a:p>
            <a:pPr marL="285607" indent="-285607">
              <a:lnSpc>
                <a:spcPct val="100000"/>
              </a:lnSpc>
              <a:buFont typeface="Arial" pitchFamily="34" charset="0"/>
              <a:buChar char="•"/>
            </a:pPr>
            <a:endParaRPr lang="en-US" sz="1600" kern="0" dirty="0"/>
          </a:p>
          <a:p>
            <a:pPr marL="285607" indent="-285607">
              <a:lnSpc>
                <a:spcPct val="100000"/>
              </a:lnSpc>
              <a:buFont typeface="Arial" pitchFamily="34" charset="0"/>
              <a:buChar char="•"/>
            </a:pPr>
            <a:endParaRPr lang="en-US" sz="1600" kern="0" dirty="0" smtClean="0"/>
          </a:p>
          <a:p>
            <a:pPr marL="285607" indent="-285607">
              <a:lnSpc>
                <a:spcPct val="100000"/>
              </a:lnSpc>
              <a:buFont typeface="Arial" pitchFamily="34" charset="0"/>
              <a:buChar char="•"/>
            </a:pPr>
            <a:endParaRPr lang="en-US" sz="1600" kern="0" dirty="0"/>
          </a:p>
          <a:p>
            <a:pPr>
              <a:lnSpc>
                <a:spcPct val="100000"/>
              </a:lnSpc>
            </a:pPr>
            <a:endParaRPr lang="en-US" sz="1600" kern="0" dirty="0" smtClean="0"/>
          </a:p>
          <a:p>
            <a:pPr marL="285607" indent="-285607">
              <a:lnSpc>
                <a:spcPct val="100000"/>
              </a:lnSpc>
              <a:buFont typeface="Arial" pitchFamily="34" charset="0"/>
              <a:buChar char="•"/>
            </a:pPr>
            <a:endParaRPr lang="en-US" sz="1600" kern="0" dirty="0" smtClean="0"/>
          </a:p>
          <a:p>
            <a:pPr marL="285607" indent="-285607">
              <a:lnSpc>
                <a:spcPct val="100000"/>
              </a:lnSpc>
              <a:buFont typeface="Arial" pitchFamily="34" charset="0"/>
              <a:buChar char="•"/>
            </a:pPr>
            <a:endParaRPr lang="en-US" sz="1600" kern="0" dirty="0" smtClean="0"/>
          </a:p>
          <a:p>
            <a:pPr>
              <a:lnSpc>
                <a:spcPct val="100000"/>
              </a:lnSpc>
            </a:pPr>
            <a:endParaRPr lang="en-US" sz="1600" kern="0" dirty="0" smtClean="0"/>
          </a:p>
          <a:p>
            <a:pPr marL="285607" indent="-285607">
              <a:lnSpc>
                <a:spcPct val="100000"/>
              </a:lnSpc>
              <a:buFont typeface="Arial" pitchFamily="34" charset="0"/>
              <a:buChar char="•"/>
            </a:pPr>
            <a:endParaRPr lang="en-US" sz="1600" kern="0" dirty="0" smtClean="0"/>
          </a:p>
          <a:p>
            <a:pPr marL="285607" indent="-285607">
              <a:lnSpc>
                <a:spcPct val="100000"/>
              </a:lnSpc>
              <a:buFont typeface="Arial" pitchFamily="34" charset="0"/>
              <a:buChar char="•"/>
            </a:pPr>
            <a:endParaRPr lang="en-US" sz="1600" kern="0" dirty="0" smtClean="0"/>
          </a:p>
          <a:p>
            <a:pPr marL="285607" indent="-285607">
              <a:lnSpc>
                <a:spcPct val="100000"/>
              </a:lnSpc>
              <a:buFont typeface="Arial" pitchFamily="34" charset="0"/>
              <a:buChar char="•"/>
            </a:pPr>
            <a:endParaRPr lang="en-US" sz="1600" kern="0" dirty="0"/>
          </a:p>
          <a:p>
            <a:pPr marL="285607" indent="-285607">
              <a:lnSpc>
                <a:spcPct val="100000"/>
              </a:lnSpc>
              <a:buFont typeface="Arial" pitchFamily="34" charset="0"/>
              <a:buChar char="•"/>
            </a:pPr>
            <a:endParaRPr lang="en-US" sz="1600" kern="0" dirty="0" smtClean="0"/>
          </a:p>
          <a:p>
            <a:pPr marL="285607" indent="-285607">
              <a:lnSpc>
                <a:spcPct val="100000"/>
              </a:lnSpc>
              <a:buFont typeface="Arial" pitchFamily="34" charset="0"/>
              <a:buChar char="•"/>
            </a:pPr>
            <a:r>
              <a:rPr lang="en-US" sz="1600" kern="0" dirty="0" smtClean="0"/>
              <a:t>After the onboard/register call, use </a:t>
            </a:r>
            <a:r>
              <a:rPr lang="en-US" sz="1600" kern="0" dirty="0"/>
              <a:t>the </a:t>
            </a:r>
            <a:r>
              <a:rPr lang="en-US" sz="1600" b="1" dirty="0">
                <a:solidFill>
                  <a:srgbClr val="4B83CD"/>
                </a:solidFill>
                <a:latin typeface="Consolas" panose="020B0609020204030204" pitchFamily="49" charset="0"/>
              </a:rPr>
              <a:t>GET</a:t>
            </a:r>
            <a:r>
              <a:rPr lang="en-US" sz="1600" kern="0" dirty="0"/>
              <a:t> request </a:t>
            </a:r>
            <a:r>
              <a:rPr lang="en-US" sz="1600" kern="0" dirty="0" smtClean="0"/>
              <a:t>to get the boarding status</a:t>
            </a:r>
          </a:p>
          <a:p>
            <a:pPr marL="285607" indent="-285607">
              <a:lnSpc>
                <a:spcPct val="100000"/>
              </a:lnSpc>
              <a:buFont typeface="Arial" pitchFamily="34" charset="0"/>
              <a:buChar char="•"/>
            </a:pPr>
            <a:endParaRPr lang="en-US" sz="1600" kern="0" dirty="0"/>
          </a:p>
          <a:p>
            <a:pPr marL="285607" indent="-285607">
              <a:lnSpc>
                <a:spcPct val="100000"/>
              </a:lnSpc>
              <a:buFont typeface="Arial" pitchFamily="34" charset="0"/>
              <a:buChar char="•"/>
            </a:pPr>
            <a:endParaRPr lang="en-US" sz="1600" kern="0" dirty="0" smtClean="0"/>
          </a:p>
          <a:p>
            <a:pPr marL="285607" indent="-285607">
              <a:lnSpc>
                <a:spcPct val="100000"/>
              </a:lnSpc>
              <a:buFont typeface="Arial" pitchFamily="34" charset="0"/>
              <a:buChar char="•"/>
            </a:pPr>
            <a:r>
              <a:rPr lang="en-US" sz="1600" kern="0" dirty="0" smtClean="0"/>
              <a:t>Use the </a:t>
            </a:r>
            <a:r>
              <a:rPr lang="en-US" sz="1400" b="1" dirty="0">
                <a:solidFill>
                  <a:srgbClr val="4B83CD"/>
                </a:solidFill>
                <a:latin typeface="Consolas" panose="020B0609020204030204" pitchFamily="49" charset="0"/>
                <a:cs typeface="+mn-cs"/>
              </a:rPr>
              <a:t>POST</a:t>
            </a:r>
            <a:r>
              <a:rPr lang="en-US" sz="1600" kern="0" dirty="0" smtClean="0"/>
              <a:t> request to </a:t>
            </a:r>
            <a:r>
              <a:rPr lang="en-US" sz="1600" kern="0" dirty="0" err="1" smtClean="0"/>
              <a:t>offboard</a:t>
            </a:r>
            <a:r>
              <a:rPr lang="en-US" sz="1600" kern="0" dirty="0" smtClean="0"/>
              <a:t> the agent</a:t>
            </a:r>
            <a:endParaRPr lang="en-US" sz="1600" kern="0" dirty="0"/>
          </a:p>
          <a:p>
            <a:pPr>
              <a:lnSpc>
                <a:spcPct val="100000"/>
              </a:lnSpc>
            </a:pPr>
            <a:r>
              <a:rPr lang="en-US" sz="1600" kern="0" dirty="0" smtClean="0"/>
              <a:t> </a:t>
            </a: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7" name="Rectangle 6"/>
          <p:cNvSpPr/>
          <p:nvPr/>
        </p:nvSpPr>
        <p:spPr>
          <a:xfrm>
            <a:off x="601541" y="1780736"/>
            <a:ext cx="10703764" cy="2677656"/>
          </a:xfrm>
          <a:prstGeom prst="rect">
            <a:avLst/>
          </a:prstGeom>
          <a:ln w="12700">
            <a:solidFill>
              <a:schemeClr val="tx1"/>
            </a:solidFill>
            <a:prstDash val="dash"/>
          </a:ln>
        </p:spPr>
        <p:txBody>
          <a:bodyPr wrap="square">
            <a:spAutoFit/>
          </a:bodyPr>
          <a:lstStyle/>
          <a:p>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client_id</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a:solidFill>
                  <a:srgbClr val="448C27"/>
                </a:solidFill>
                <a:latin typeface="Consolas" panose="020B0609020204030204" pitchFamily="49" charset="0"/>
              </a:rPr>
              <a:t>f03714282d374383abff1cfd486d231c</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token_endpoint_auth_method</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err="1">
                <a:solidFill>
                  <a:srgbClr val="448C27"/>
                </a:solidFill>
                <a:latin typeface="Consolas" panose="020B0609020204030204" pitchFamily="49" charset="0"/>
              </a:rPr>
              <a:t>client_secret_jwt</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grant_types</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448C27"/>
                </a:solidFill>
                <a:latin typeface="Consolas" panose="020B0609020204030204" pitchFamily="49" charset="0"/>
              </a:rPr>
              <a:t>client_credentials</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client_secret</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a:solidFill>
                  <a:srgbClr val="448C27"/>
                </a:solidFill>
                <a:latin typeface="Consolas" panose="020B0609020204030204" pitchFamily="49" charset="0"/>
              </a:rPr>
              <a:t>otUcSKW4Ai9Vr8YNOTgaH1TEik0JzmPtbA-w3xvWcyc</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client_secret_expires_at</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AB6526"/>
                </a:solidFill>
                <a:latin typeface="Consolas" panose="020B0609020204030204" pitchFamily="49" charset="0"/>
              </a:rPr>
              <a:t>1526917298</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registration_access_token</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smtClean="0">
                <a:solidFill>
                  <a:srgbClr val="448C27"/>
                </a:solidFill>
                <a:latin typeface="Consolas" panose="020B0609020204030204" pitchFamily="49" charset="0"/>
              </a:rPr>
              <a:t>eyJraWQiOiJrZXktaWQtMSIsInR5cCI6IkpXVCIsImFsZyI6IlJTMjU2In0……</a:t>
            </a:r>
            <a:r>
              <a:rPr lang="de-DE" sz="1400" dirty="0" smtClean="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smtClean="0">
                <a:solidFill>
                  <a:srgbClr val="777777"/>
                </a:solidFill>
                <a:latin typeface="Consolas" panose="020B0609020204030204" pitchFamily="49" charset="0"/>
              </a:rPr>
              <a:t>"</a:t>
            </a:r>
            <a:r>
              <a:rPr lang="de-DE" sz="1400" dirty="0" err="1" smtClean="0">
                <a:solidFill>
                  <a:srgbClr val="AB6526"/>
                </a:solidFill>
                <a:latin typeface="Consolas" panose="020B0609020204030204" pitchFamily="49" charset="0"/>
              </a:rPr>
              <a:t>registration_client_uri</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a:solidFill>
                  <a:srgbClr val="448C27"/>
                </a:solidFill>
                <a:latin typeface="Consolas" panose="020B0609020204030204" pitchFamily="49" charset="0"/>
              </a:rPr>
              <a:t>https://southgate.eu1.mindsphere.io/</a:t>
            </a:r>
            <a:r>
              <a:rPr lang="de-DE" sz="1400" dirty="0" err="1">
                <a:solidFill>
                  <a:srgbClr val="448C27"/>
                </a:solidFill>
                <a:latin typeface="Consolas" panose="020B0609020204030204" pitchFamily="49" charset="0"/>
              </a:rPr>
              <a:t>api</a:t>
            </a:r>
            <a:r>
              <a:rPr lang="de-DE" sz="1400" dirty="0">
                <a:solidFill>
                  <a:srgbClr val="448C27"/>
                </a:solidFill>
                <a:latin typeface="Consolas" panose="020B0609020204030204" pitchFamily="49" charset="0"/>
              </a:rPr>
              <a:t>/</a:t>
            </a:r>
            <a:r>
              <a:rPr lang="de-DE" sz="1400" dirty="0" err="1">
                <a:solidFill>
                  <a:srgbClr val="448C27"/>
                </a:solidFill>
                <a:latin typeface="Consolas" panose="020B0609020204030204" pitchFamily="49" charset="0"/>
              </a:rPr>
              <a:t>agentmanagement</a:t>
            </a:r>
            <a:r>
              <a:rPr lang="de-DE" sz="1400" dirty="0">
                <a:solidFill>
                  <a:srgbClr val="448C27"/>
                </a:solidFill>
                <a:latin typeface="Consolas" panose="020B0609020204030204" pitchFamily="49" charset="0"/>
              </a:rPr>
              <a:t>/v3/</a:t>
            </a:r>
            <a:r>
              <a:rPr lang="de-DE" sz="1400" dirty="0" err="1">
                <a:solidFill>
                  <a:srgbClr val="448C27"/>
                </a:solidFill>
                <a:latin typeface="Consolas" panose="020B0609020204030204" pitchFamily="49" charset="0"/>
              </a:rPr>
              <a:t>register</a:t>
            </a:r>
            <a:r>
              <a:rPr lang="de-DE" sz="1400" dirty="0">
                <a:solidFill>
                  <a:srgbClr val="448C27"/>
                </a:solidFill>
                <a:latin typeface="Consolas" panose="020B0609020204030204" pitchFamily="49" charset="0"/>
              </a:rPr>
              <a:t>/f03714282d374383abff1cfd486d231c</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endParaRPr lang="de-DE" sz="1400" b="0" dirty="0">
              <a:solidFill>
                <a:srgbClr val="333333"/>
              </a:solidFill>
              <a:effectLst/>
              <a:latin typeface="Consolas" panose="020B0609020204030204" pitchFamily="49" charset="0"/>
            </a:endParaRPr>
          </a:p>
        </p:txBody>
      </p:sp>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4: </a:t>
            </a:r>
            <a:r>
              <a:rPr lang="en-US" b="0" i="1" u="sng" dirty="0"/>
              <a:t>Onboarding the Agent</a:t>
            </a:r>
          </a:p>
        </p:txBody>
      </p:sp>
      <p:sp>
        <p:nvSpPr>
          <p:cNvPr id="9" name="Rectangle 8"/>
          <p:cNvSpPr/>
          <p:nvPr/>
        </p:nvSpPr>
        <p:spPr>
          <a:xfrm>
            <a:off x="601541" y="4773587"/>
            <a:ext cx="1070376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GET </a:t>
            </a:r>
            <a:r>
              <a:rPr lang="en-US" sz="1400" b="1" dirty="0">
                <a:latin typeface="Consolas" panose="020B0609020204030204" pitchFamily="49" charset="0"/>
              </a:rPr>
              <a:t>https://</a:t>
            </a:r>
            <a:r>
              <a:rPr lang="en-US" sz="1400" b="1" dirty="0" smtClean="0">
                <a:latin typeface="Consolas" panose="020B0609020204030204" pitchFamily="49" charset="0"/>
              </a:rPr>
              <a:t>gateway.eu1.mindsphere.io/api/agentmanagement/v3/agents/</a:t>
            </a:r>
            <a:r>
              <a:rPr lang="en-US" sz="1400" b="1" i="1" dirty="0" smtClean="0">
                <a:solidFill>
                  <a:srgbClr val="333333"/>
                </a:solidFill>
                <a:latin typeface="Consolas" panose="020B0609020204030204" pitchFamily="49" charset="0"/>
              </a:rPr>
              <a:t>{</a:t>
            </a:r>
            <a:r>
              <a:rPr lang="en-US" sz="1400" b="1" i="1" dirty="0">
                <a:solidFill>
                  <a:srgbClr val="333333"/>
                </a:solidFill>
                <a:latin typeface="Consolas" panose="020B0609020204030204" pitchFamily="49" charset="0"/>
              </a:rPr>
              <a:t>agent_id</a:t>
            </a:r>
            <a:r>
              <a:rPr lang="en-US" sz="1400" b="1" i="1" dirty="0" smtClean="0">
                <a:solidFill>
                  <a:srgbClr val="333333"/>
                </a:solidFill>
                <a:latin typeface="Consolas" panose="020B0609020204030204" pitchFamily="49" charset="0"/>
              </a:rPr>
              <a:t>}</a:t>
            </a:r>
            <a:r>
              <a:rPr lang="en-US" sz="1400" b="1" dirty="0" smtClean="0">
                <a:latin typeface="Consolas" panose="020B0609020204030204" pitchFamily="49" charset="0"/>
              </a:rPr>
              <a:t>/boarding/status</a:t>
            </a:r>
            <a:endParaRPr lang="en-US" sz="1400" b="1" i="1" dirty="0">
              <a:solidFill>
                <a:srgbClr val="879BAA"/>
              </a:solidFill>
              <a:latin typeface="Consolas" panose="020B0609020204030204" pitchFamily="49" charset="0"/>
            </a:endParaRPr>
          </a:p>
        </p:txBody>
      </p:sp>
      <p:sp>
        <p:nvSpPr>
          <p:cNvPr id="6" name="Rectangle 5"/>
          <p:cNvSpPr/>
          <p:nvPr/>
        </p:nvSpPr>
        <p:spPr>
          <a:xfrm>
            <a:off x="564301" y="5552488"/>
            <a:ext cx="1074100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POST </a:t>
            </a:r>
            <a:r>
              <a:rPr lang="en-US" sz="1400" b="1" dirty="0" smtClean="0">
                <a:latin typeface="Consolas" panose="020B0609020204030204" pitchFamily="49" charset="0"/>
              </a:rPr>
              <a:t>https://gateway.eu1.mindsphere.io/api/agentmanagement/v3/agents/</a:t>
            </a:r>
            <a:r>
              <a:rPr lang="en-US" sz="1400" b="1" i="1" dirty="0">
                <a:solidFill>
                  <a:srgbClr val="333333"/>
                </a:solidFill>
                <a:latin typeface="Consolas" panose="020B0609020204030204" pitchFamily="49" charset="0"/>
              </a:rPr>
              <a:t>{agent_id}</a:t>
            </a:r>
            <a:r>
              <a:rPr lang="en-US" sz="1400" b="1" dirty="0" smtClean="0">
                <a:latin typeface="Consolas" panose="020B0609020204030204" pitchFamily="49" charset="0"/>
              </a:rPr>
              <a:t>/boarding/offboard</a:t>
            </a:r>
            <a:endParaRPr lang="en-US" sz="1400" b="1" i="1" dirty="0">
              <a:solidFill>
                <a:srgbClr val="879BAA"/>
              </a:solidFill>
              <a:latin typeface="Consolas" panose="020B0609020204030204" pitchFamily="49" charset="0"/>
            </a:endParaRPr>
          </a:p>
        </p:txBody>
      </p:sp>
    </p:spTree>
    <p:extLst>
      <p:ext uri="{BB962C8B-B14F-4D97-AF65-F5344CB8AC3E}">
        <p14:creationId xmlns:p14="http://schemas.microsoft.com/office/powerpoint/2010/main" val="27155495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4: </a:t>
            </a:r>
            <a:r>
              <a:rPr lang="en-US" b="0" i="1" u="sng" dirty="0"/>
              <a:t>Onboarding the Agent</a:t>
            </a:r>
          </a:p>
        </p:txBody>
      </p:sp>
      <p:sp>
        <p:nvSpPr>
          <p:cNvPr id="10" name="Inhaltsplatzhalter 2"/>
          <p:cNvSpPr txBox="1">
            <a:spLocks/>
          </p:cNvSpPr>
          <p:nvPr/>
        </p:nvSpPr>
        <p:spPr>
          <a:xfrm>
            <a:off x="574158" y="1553847"/>
            <a:ext cx="11468317"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00000"/>
              </a:lnSpc>
            </a:pPr>
            <a:r>
              <a:rPr lang="en-US" sz="1600" u="sng" dirty="0" smtClean="0">
                <a:solidFill>
                  <a:srgbClr val="00646E"/>
                </a:solidFill>
              </a:rPr>
              <a:t>Generate the onboarding token</a:t>
            </a:r>
            <a:endParaRPr lang="en-US" sz="1600" b="1" u="sng" dirty="0">
              <a:solidFill>
                <a:srgbClr val="00646E"/>
              </a:solidFill>
            </a:endParaRPr>
          </a:p>
          <a:p>
            <a:pPr marL="285607" indent="-285607">
              <a:lnSpc>
                <a:spcPct val="100000"/>
              </a:lnSpc>
              <a:buFont typeface="Arial" pitchFamily="34" charset="0"/>
              <a:buChar char="•"/>
            </a:pPr>
            <a:r>
              <a:rPr lang="en-US" sz="1600" kern="0" dirty="0" smtClean="0"/>
              <a:t>Go to MindSphere Asset Manager and open the agent asset with type </a:t>
            </a:r>
            <a:r>
              <a:rPr lang="en-US" sz="1600" kern="0" dirty="0" err="1" smtClean="0"/>
              <a:t>MindConnect</a:t>
            </a:r>
            <a:r>
              <a:rPr lang="en-US" sz="1600" kern="0" dirty="0" smtClean="0"/>
              <a:t> LIB</a:t>
            </a:r>
          </a:p>
          <a:p>
            <a:pPr marL="285607" indent="-285607">
              <a:lnSpc>
                <a:spcPct val="100000"/>
              </a:lnSpc>
              <a:buFont typeface="Arial" pitchFamily="34" charset="0"/>
              <a:buChar char="•"/>
            </a:pPr>
            <a:r>
              <a:rPr lang="en-US" sz="1600" kern="0" dirty="0" smtClean="0"/>
              <a:t>Open the overview tab of </a:t>
            </a:r>
            <a:r>
              <a:rPr lang="en-US" sz="1600" kern="0" dirty="0" err="1" smtClean="0"/>
              <a:t>MindConnect</a:t>
            </a:r>
            <a:r>
              <a:rPr lang="en-US" sz="1600" kern="0" dirty="0" smtClean="0"/>
              <a:t> Lib and click button </a:t>
            </a:r>
            <a:r>
              <a:rPr lang="en-US" sz="1600" b="1" kern="0" dirty="0"/>
              <a:t>D</a:t>
            </a:r>
            <a:r>
              <a:rPr lang="en-US" sz="1600" b="1" kern="0" dirty="0" smtClean="0"/>
              <a:t>ownload </a:t>
            </a:r>
            <a:r>
              <a:rPr lang="en-US" sz="1600" b="1" kern="0" dirty="0"/>
              <a:t>O</a:t>
            </a:r>
            <a:r>
              <a:rPr lang="en-US" sz="1600" b="1" kern="0" dirty="0" smtClean="0"/>
              <a:t>nboarding Key</a:t>
            </a:r>
          </a:p>
          <a:p>
            <a:pPr marL="285607" indent="-285607">
              <a:lnSpc>
                <a:spcPct val="100000"/>
              </a:lnSpc>
              <a:buFont typeface="Arial" pitchFamily="34" charset="0"/>
              <a:buChar char="•"/>
            </a:pPr>
            <a:r>
              <a:rPr lang="en-US" sz="1600" kern="0" dirty="0" smtClean="0"/>
              <a:t>Copy the </a:t>
            </a:r>
            <a:r>
              <a:rPr lang="en-US" sz="1600" b="1" kern="0" dirty="0">
                <a:solidFill>
                  <a:schemeClr val="accent3"/>
                </a:solidFill>
              </a:rPr>
              <a:t>IAT</a:t>
            </a:r>
            <a:r>
              <a:rPr lang="en-US" sz="1600" kern="0" dirty="0" smtClean="0"/>
              <a:t> value generated.</a:t>
            </a:r>
            <a:endParaRPr lang="en-US" sz="1600" u="sng" dirty="0" smtClean="0">
              <a:solidFill>
                <a:srgbClr val="00646E"/>
              </a:solidFill>
            </a:endParaRPr>
          </a:p>
          <a:p>
            <a:pPr>
              <a:lnSpc>
                <a:spcPct val="150000"/>
              </a:lnSpc>
            </a:pPr>
            <a:r>
              <a:rPr lang="en-US" sz="1600" u="sng" dirty="0" smtClean="0">
                <a:solidFill>
                  <a:srgbClr val="00646E"/>
                </a:solidFill>
              </a:rPr>
              <a:t>Start Postman and use the REST API call to register/onboard the agent</a:t>
            </a:r>
            <a:endParaRPr lang="en-US" sz="1600" b="1" u="sng" dirty="0" smtClean="0">
              <a:solidFill>
                <a:srgbClr val="00646E"/>
              </a:solidFill>
            </a:endParaRPr>
          </a:p>
          <a:p>
            <a:pPr marL="285607" indent="-285607">
              <a:lnSpc>
                <a:spcPct val="100000"/>
              </a:lnSpc>
              <a:buFont typeface="Arial" pitchFamily="34" charset="0"/>
              <a:buChar char="•"/>
            </a:pPr>
            <a:r>
              <a:rPr lang="en-US" sz="1600" kern="0" dirty="0" smtClean="0"/>
              <a:t>Create the </a:t>
            </a:r>
            <a:r>
              <a:rPr lang="en-US" sz="1600" b="1" dirty="0" smtClean="0">
                <a:solidFill>
                  <a:srgbClr val="4B83CD"/>
                </a:solidFill>
                <a:latin typeface="Consolas" panose="020B0609020204030204" pitchFamily="49" charset="0"/>
              </a:rPr>
              <a:t>POST </a:t>
            </a:r>
            <a:r>
              <a:rPr lang="en-US" sz="1600" kern="0" dirty="0" smtClean="0"/>
              <a:t>request to register/onboard agent</a:t>
            </a:r>
          </a:p>
          <a:p>
            <a:pPr>
              <a:lnSpc>
                <a:spcPct val="100000"/>
              </a:lnSpc>
            </a:pPr>
            <a:endParaRPr lang="en-US" sz="1600" kern="0" dirty="0" smtClean="0"/>
          </a:p>
          <a:p>
            <a:pPr marL="285607" indent="-285607">
              <a:lnSpc>
                <a:spcPct val="150000"/>
              </a:lnSpc>
              <a:buFont typeface="Arial" pitchFamily="34" charset="0"/>
              <a:buChar char="•"/>
            </a:pPr>
            <a:r>
              <a:rPr lang="en-US" sz="1600" kern="0" dirty="0" smtClean="0"/>
              <a:t>In the header part of post request, use </a:t>
            </a:r>
            <a:r>
              <a:rPr lang="en-US" sz="1600" b="1" kern="0" dirty="0" smtClean="0">
                <a:solidFill>
                  <a:schemeClr val="accent3"/>
                </a:solidFill>
              </a:rPr>
              <a:t>IAT</a:t>
            </a:r>
            <a:r>
              <a:rPr lang="en-US" sz="1600" b="1" kern="0" dirty="0" smtClean="0"/>
              <a:t> </a:t>
            </a:r>
            <a:r>
              <a:rPr lang="en-US" sz="1600" kern="0" dirty="0" smtClean="0"/>
              <a:t>token as value</a:t>
            </a:r>
          </a:p>
          <a:p>
            <a:pPr>
              <a:lnSpc>
                <a:spcPct val="100000"/>
              </a:lnSpc>
            </a:pPr>
            <a:endParaRPr lang="en-US" sz="1600" kern="0" dirty="0" smtClean="0"/>
          </a:p>
          <a:p>
            <a:pPr marL="285607" indent="-285607">
              <a:lnSpc>
                <a:spcPct val="100000"/>
              </a:lnSpc>
              <a:buFont typeface="Arial" pitchFamily="34" charset="0"/>
              <a:buChar char="•"/>
            </a:pPr>
            <a:r>
              <a:rPr lang="en-US" sz="1600" kern="0" dirty="0" smtClean="0"/>
              <a:t>In </a:t>
            </a:r>
            <a:r>
              <a:rPr lang="en-US" sz="1600" kern="0" dirty="0"/>
              <a:t>the </a:t>
            </a:r>
            <a:r>
              <a:rPr lang="en-US" sz="1600" kern="0" dirty="0" smtClean="0"/>
              <a:t>body part </a:t>
            </a:r>
            <a:r>
              <a:rPr lang="en-US" sz="1600" kern="0" dirty="0"/>
              <a:t>of post request, use </a:t>
            </a:r>
            <a:r>
              <a:rPr lang="en-US" sz="1600" kern="0" dirty="0" smtClean="0"/>
              <a:t>empty JSON </a:t>
            </a:r>
            <a:r>
              <a:rPr lang="en-US" sz="1600" kern="0" dirty="0"/>
              <a:t>as </a:t>
            </a:r>
            <a:r>
              <a:rPr lang="en-US" sz="1600" kern="0" dirty="0" smtClean="0"/>
              <a:t>value</a:t>
            </a:r>
          </a:p>
          <a:p>
            <a:pPr marL="285607" indent="-285607">
              <a:lnSpc>
                <a:spcPct val="100000"/>
              </a:lnSpc>
              <a:buFont typeface="Arial" pitchFamily="34" charset="0"/>
              <a:buChar char="•"/>
            </a:pPr>
            <a:endParaRPr lang="en-US" sz="1600" kern="0" dirty="0"/>
          </a:p>
          <a:p>
            <a:pPr>
              <a:lnSpc>
                <a:spcPct val="100000"/>
              </a:lnSpc>
            </a:pPr>
            <a:endParaRPr lang="en-US" sz="1600" kern="0" dirty="0" smtClean="0"/>
          </a:p>
          <a:p>
            <a:pPr marL="285607" indent="-285607">
              <a:lnSpc>
                <a:spcPct val="100000"/>
              </a:lnSpc>
              <a:buFont typeface="Arial" pitchFamily="34" charset="0"/>
              <a:buChar char="•"/>
            </a:pPr>
            <a:r>
              <a:rPr lang="en-US" sz="1600" kern="0" dirty="0"/>
              <a:t>Save the response, especially the </a:t>
            </a:r>
            <a:r>
              <a:rPr lang="en-US" sz="1600" kern="0" dirty="0" err="1"/>
              <a:t>registration_access_token</a:t>
            </a:r>
            <a:r>
              <a:rPr lang="en-US" sz="1600" kern="0" dirty="0"/>
              <a:t> </a:t>
            </a:r>
            <a:r>
              <a:rPr lang="en-US" sz="1600" kern="0" dirty="0">
                <a:solidFill>
                  <a:schemeClr val="accent3"/>
                </a:solidFill>
              </a:rPr>
              <a:t>(</a:t>
            </a:r>
            <a:r>
              <a:rPr lang="en-US" sz="1600" b="1" kern="0" dirty="0">
                <a:solidFill>
                  <a:schemeClr val="accent3"/>
                </a:solidFill>
              </a:rPr>
              <a:t>RAT</a:t>
            </a:r>
            <a:r>
              <a:rPr lang="en-US" sz="1600" kern="0" dirty="0">
                <a:solidFill>
                  <a:schemeClr val="accent3"/>
                </a:solidFill>
              </a:rPr>
              <a:t>)</a:t>
            </a:r>
          </a:p>
          <a:p>
            <a:pPr marL="285607" indent="-285607">
              <a:lnSpc>
                <a:spcPct val="100000"/>
              </a:lnSpc>
              <a:buFont typeface="Arial" pitchFamily="34" charset="0"/>
              <a:buChar char="•"/>
            </a:pPr>
            <a:endParaRPr lang="en-US" sz="1600" kern="0" dirty="0"/>
          </a:p>
          <a:p>
            <a:pPr marL="285607" indent="-285607">
              <a:lnSpc>
                <a:spcPct val="150000"/>
              </a:lnSpc>
              <a:buFont typeface="Arial" pitchFamily="34" charset="0"/>
              <a:buChar char="•"/>
            </a:pPr>
            <a:endParaRPr lang="en-US" sz="1600" kern="0" dirty="0"/>
          </a:p>
          <a:p>
            <a:pPr>
              <a:lnSpc>
                <a:spcPct val="150000"/>
              </a:lnSpc>
            </a:pPr>
            <a:r>
              <a:rPr lang="en-US" sz="1600" kern="0" dirty="0" smtClean="0"/>
              <a:t> </a:t>
            </a: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r>
              <a:rPr lang="en-US" sz="1400" kern="0" dirty="0" smtClean="0"/>
              <a:t>Note the returned message</a:t>
            </a:r>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3383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a:t>
            </a:r>
            <a:r>
              <a:rPr lang="en-US" b="1" dirty="0" smtClean="0">
                <a:solidFill>
                  <a:schemeClr val="bg1"/>
                </a:solidFill>
              </a:rPr>
              <a:t>2: </a:t>
            </a:r>
            <a:r>
              <a:rPr lang="en-US" dirty="0" smtClean="0">
                <a:solidFill>
                  <a:schemeClr val="bg1"/>
                </a:solidFill>
              </a:rPr>
              <a:t>Onboard the Agent with type </a:t>
            </a:r>
            <a:r>
              <a:rPr lang="en-US" dirty="0" err="1" smtClean="0">
                <a:solidFill>
                  <a:schemeClr val="bg1"/>
                </a:solidFill>
              </a:rPr>
              <a:t>MindConnect</a:t>
            </a:r>
            <a:r>
              <a:rPr lang="en-US" dirty="0" smtClean="0">
                <a:solidFill>
                  <a:schemeClr val="bg1"/>
                </a:solidFill>
              </a:rPr>
              <a:t> LIB</a:t>
            </a:r>
            <a:endParaRPr lang="en-US" dirty="0">
              <a:solidFill>
                <a:schemeClr val="bg1"/>
              </a:solidFill>
            </a:endParaRPr>
          </a:p>
        </p:txBody>
      </p:sp>
      <p:sp>
        <p:nvSpPr>
          <p:cNvPr id="7" name="Rectangle 6"/>
          <p:cNvSpPr/>
          <p:nvPr/>
        </p:nvSpPr>
        <p:spPr>
          <a:xfrm>
            <a:off x="688258" y="3741022"/>
            <a:ext cx="10703764" cy="307777"/>
          </a:xfrm>
          <a:prstGeom prst="rect">
            <a:avLst/>
          </a:prstGeom>
          <a:ln w="12700">
            <a:solidFill>
              <a:schemeClr val="tx1"/>
            </a:solidFill>
            <a:prstDash val="dash"/>
          </a:ln>
        </p:spPr>
        <p:txBody>
          <a:bodyPr wrap="square">
            <a:spAutoFit/>
          </a:bodyPr>
          <a:lstStyle/>
          <a:p>
            <a:pPr>
              <a:spcAft>
                <a:spcPts val="0"/>
              </a:spcAft>
            </a:pPr>
            <a:r>
              <a:rPr lang="de-DE" sz="1400" b="1"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b="1"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eyJraWQiOiJrZXktaWQtMSIsInR5cCI6IkpXVCIsImFsZyI6IlJTMjU2In0.eyJpc3MiOiJTQ0ki</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8" name="Rectangle 7"/>
          <p:cNvSpPr/>
          <p:nvPr/>
        </p:nvSpPr>
        <p:spPr>
          <a:xfrm>
            <a:off x="688258" y="3164834"/>
            <a:ext cx="1074100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POST </a:t>
            </a:r>
            <a:r>
              <a:rPr lang="en-US" sz="1400" b="1" dirty="0">
                <a:latin typeface="Consolas" panose="020B0609020204030204" pitchFamily="49" charset="0"/>
              </a:rPr>
              <a:t>https://gateway.eu1.mindsphere.io/api/agentmanagement/v3/register</a:t>
            </a:r>
            <a:endParaRPr lang="en-US" sz="1400" b="1" i="1" dirty="0">
              <a:solidFill>
                <a:srgbClr val="879BAA"/>
              </a:solidFill>
              <a:latin typeface="Consolas" panose="020B0609020204030204" pitchFamily="49" charset="0"/>
            </a:endParaRPr>
          </a:p>
        </p:txBody>
      </p:sp>
      <p:sp>
        <p:nvSpPr>
          <p:cNvPr id="11" name="Rectangle 10"/>
          <p:cNvSpPr/>
          <p:nvPr/>
        </p:nvSpPr>
        <p:spPr>
          <a:xfrm>
            <a:off x="688258" y="4317210"/>
            <a:ext cx="10703764" cy="274114"/>
          </a:xfrm>
          <a:prstGeom prst="rect">
            <a:avLst/>
          </a:prstGeom>
          <a:ln w="12700">
            <a:solidFill>
              <a:schemeClr val="tx1"/>
            </a:solidFill>
            <a:prstDash val="dash"/>
          </a:ln>
        </p:spPr>
        <p:txBody>
          <a:bodyPr wrap="square">
            <a:spAutoFit/>
          </a:bodyPr>
          <a:lstStyle/>
          <a:p>
            <a:pPr>
              <a:lnSpc>
                <a:spcPts val="1425"/>
              </a:lnSpc>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a:t>
            </a:r>
            <a:r>
              <a:rPr lang="de-DE" sz="1400" i="1" dirty="0" err="1">
                <a:solidFill>
                  <a:srgbClr val="AAAAAA"/>
                </a:solidFill>
                <a:latin typeface="Consolas" panose="020B0609020204030204" pitchFamily="49" charset="0"/>
                <a:ea typeface="Times New Roman" panose="02020603050405020304" pitchFamily="18" charset="0"/>
                <a:cs typeface="Times New Roman" panose="02020603050405020304" pitchFamily="18" charset="0"/>
              </a:rPr>
              <a:t>empty</a:t>
            </a:r>
            <a:r>
              <a:rPr lang="de-DE" sz="14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 JSON </a:t>
            </a:r>
            <a:r>
              <a:rPr lang="de-DE" sz="1400" i="1" dirty="0" err="1">
                <a:solidFill>
                  <a:srgbClr val="AAAAAA"/>
                </a:solidFill>
                <a:latin typeface="Consolas" panose="020B0609020204030204" pitchFamily="49" charset="0"/>
                <a:ea typeface="Times New Roman" panose="02020603050405020304" pitchFamily="18" charset="0"/>
                <a:cs typeface="Times New Roman" panose="02020603050405020304" pitchFamily="18" charset="0"/>
              </a:rPr>
              <a:t>Object</a:t>
            </a:r>
            <a:endParaRPr lang="de-DE" sz="16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Rectangle 8"/>
          <p:cNvSpPr/>
          <p:nvPr/>
        </p:nvSpPr>
        <p:spPr>
          <a:xfrm>
            <a:off x="688258" y="5083598"/>
            <a:ext cx="10703764" cy="1169551"/>
          </a:xfrm>
          <a:prstGeom prst="rect">
            <a:avLst/>
          </a:prstGeom>
          <a:ln w="12700">
            <a:solidFill>
              <a:schemeClr val="tx1"/>
            </a:solidFill>
            <a:prstDash val="dash"/>
          </a:ln>
        </p:spPr>
        <p:txBody>
          <a:bodyPr wrap="square">
            <a:spAutoFit/>
          </a:bodyPr>
          <a:lstStyle/>
          <a:p>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smtClean="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smtClean="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registration_access_token</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smtClean="0">
                <a:solidFill>
                  <a:srgbClr val="448C27"/>
                </a:solidFill>
                <a:latin typeface="Consolas" panose="020B0609020204030204" pitchFamily="49" charset="0"/>
              </a:rPr>
              <a:t>eyJraWQiOiJrZXktaWQtMSIsInR5cCI6IkpXVCIsImFsZyI6IlJTMjU2In0……</a:t>
            </a:r>
            <a:r>
              <a:rPr lang="de-DE" sz="1400" dirty="0" smtClean="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smtClean="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endParaRPr lang="de-DE" sz="14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8163021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4: </a:t>
            </a:r>
            <a:r>
              <a:rPr lang="en-US" b="0" i="1" u="sng" dirty="0"/>
              <a:t>Onboarding the Agent</a:t>
            </a:r>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607" indent="-285607">
              <a:lnSpc>
                <a:spcPct val="150000"/>
              </a:lnSpc>
              <a:buFont typeface="Arial" pitchFamily="34" charset="0"/>
              <a:buChar char="•"/>
            </a:pPr>
            <a:r>
              <a:rPr lang="en-US" sz="1600" kern="0" dirty="0" smtClean="0"/>
              <a:t>Use the </a:t>
            </a:r>
            <a:r>
              <a:rPr lang="en-US" sz="1600" b="1" dirty="0" smtClean="0">
                <a:solidFill>
                  <a:srgbClr val="4B83CD"/>
                </a:solidFill>
                <a:latin typeface="Consolas" panose="020B0609020204030204" pitchFamily="49" charset="0"/>
              </a:rPr>
              <a:t>POST </a:t>
            </a:r>
            <a:r>
              <a:rPr lang="en-US" sz="1600" kern="0" dirty="0" smtClean="0"/>
              <a:t>request to refresh the registration (key rotation)</a:t>
            </a:r>
          </a:p>
          <a:p>
            <a:pPr>
              <a:lnSpc>
                <a:spcPct val="150000"/>
              </a:lnSpc>
            </a:pPr>
            <a:endParaRPr lang="en-US" sz="1600" kern="0" dirty="0" smtClean="0"/>
          </a:p>
          <a:p>
            <a:pPr marL="285607" indent="-285607">
              <a:lnSpc>
                <a:spcPct val="150000"/>
              </a:lnSpc>
              <a:buFont typeface="Arial" pitchFamily="34" charset="0"/>
              <a:buChar char="•"/>
            </a:pPr>
            <a:r>
              <a:rPr lang="en-US" sz="1600" kern="0" dirty="0" smtClean="0"/>
              <a:t>In the header part of post request, use </a:t>
            </a:r>
            <a:r>
              <a:rPr lang="en-US" sz="1600" b="1" kern="0" dirty="0">
                <a:solidFill>
                  <a:schemeClr val="accent3"/>
                </a:solidFill>
              </a:rPr>
              <a:t>R</a:t>
            </a:r>
            <a:r>
              <a:rPr lang="en-US" sz="1600" b="1" kern="0" dirty="0" smtClean="0">
                <a:solidFill>
                  <a:schemeClr val="accent3"/>
                </a:solidFill>
              </a:rPr>
              <a:t>AT</a:t>
            </a:r>
            <a:r>
              <a:rPr lang="en-US" sz="1600" b="1" kern="0" dirty="0" smtClean="0"/>
              <a:t> </a:t>
            </a:r>
            <a:r>
              <a:rPr lang="en-US" sz="1600" kern="0" dirty="0" smtClean="0"/>
              <a:t>token as value</a:t>
            </a:r>
          </a:p>
          <a:p>
            <a:pPr marL="285607" indent="-285607">
              <a:lnSpc>
                <a:spcPct val="150000"/>
              </a:lnSpc>
              <a:buFont typeface="Arial" pitchFamily="34" charset="0"/>
              <a:buChar char="•"/>
            </a:pPr>
            <a:endParaRPr lang="en-US" sz="1600" kern="0" dirty="0"/>
          </a:p>
          <a:p>
            <a:pPr marL="285607" indent="-285607">
              <a:lnSpc>
                <a:spcPct val="100000"/>
              </a:lnSpc>
              <a:buFont typeface="Arial" pitchFamily="34" charset="0"/>
              <a:buChar char="•"/>
            </a:pPr>
            <a:r>
              <a:rPr lang="en-US" sz="1600" kern="0" dirty="0" smtClean="0"/>
              <a:t>In </a:t>
            </a:r>
            <a:r>
              <a:rPr lang="en-US" sz="1600" kern="0" dirty="0"/>
              <a:t>the </a:t>
            </a:r>
            <a:r>
              <a:rPr lang="en-US" sz="1600" kern="0" dirty="0" smtClean="0"/>
              <a:t>body part </a:t>
            </a:r>
            <a:r>
              <a:rPr lang="en-US" sz="1600" kern="0" dirty="0"/>
              <a:t>of post request, use </a:t>
            </a:r>
            <a:r>
              <a:rPr lang="en-US" sz="1600" kern="0" dirty="0" smtClean="0"/>
              <a:t>empty </a:t>
            </a:r>
            <a:r>
              <a:rPr lang="en-US" sz="1600" kern="0" dirty="0" err="1" smtClean="0"/>
              <a:t>agentid</a:t>
            </a:r>
            <a:r>
              <a:rPr lang="en-US" sz="1600" kern="0" dirty="0" smtClean="0"/>
              <a:t> as value</a:t>
            </a:r>
            <a:endParaRPr lang="en-US" sz="1600" kern="0" dirty="0"/>
          </a:p>
          <a:p>
            <a:pPr>
              <a:lnSpc>
                <a:spcPct val="150000"/>
              </a:lnSpc>
            </a:pPr>
            <a:r>
              <a:rPr lang="en-US" sz="1600" kern="0" dirty="0" smtClean="0"/>
              <a:t> </a:t>
            </a:r>
            <a:endParaRPr lang="en-US" sz="1400" kern="0" dirty="0" smtClean="0"/>
          </a:p>
          <a:p>
            <a:pPr marL="285607" indent="-285607">
              <a:lnSpc>
                <a:spcPct val="150000"/>
              </a:lnSpc>
              <a:buFont typeface="Arial" pitchFamily="34" charset="0"/>
              <a:buChar char="•"/>
            </a:pPr>
            <a:endParaRPr lang="en-US" sz="1400" kern="0" dirty="0"/>
          </a:p>
          <a:p>
            <a:pPr marL="285607" lvl="0" indent="-285607" fontAlgn="auto">
              <a:lnSpc>
                <a:spcPct val="100000"/>
              </a:lnSpc>
              <a:spcBef>
                <a:spcPts val="0"/>
              </a:spcBef>
              <a:spcAft>
                <a:spcPts val="0"/>
              </a:spcAft>
              <a:buClrTx/>
              <a:buFont typeface="Arial" pitchFamily="34" charset="0"/>
              <a:buChar char="•"/>
            </a:pPr>
            <a:r>
              <a:rPr lang="en-US" sz="1600" kern="0" dirty="0" smtClean="0">
                <a:solidFill>
                  <a:srgbClr val="000000"/>
                </a:solidFill>
                <a:latin typeface="Arial"/>
                <a:cs typeface="+mn-cs"/>
              </a:rPr>
              <a:t>Save </a:t>
            </a:r>
            <a:r>
              <a:rPr lang="en-US" sz="1600" kern="0" dirty="0">
                <a:solidFill>
                  <a:srgbClr val="000000"/>
                </a:solidFill>
                <a:latin typeface="Arial"/>
                <a:cs typeface="+mn-cs"/>
              </a:rPr>
              <a:t>the response, especially the </a:t>
            </a:r>
            <a:r>
              <a:rPr lang="en-US" sz="1600" kern="0" dirty="0" err="1" smtClean="0">
                <a:solidFill>
                  <a:srgbClr val="000000"/>
                </a:solidFill>
                <a:latin typeface="Arial"/>
                <a:cs typeface="+mn-cs"/>
              </a:rPr>
              <a:t>registration_access_token</a:t>
            </a:r>
            <a:r>
              <a:rPr lang="en-US" sz="1600" kern="0" dirty="0" smtClean="0">
                <a:solidFill>
                  <a:srgbClr val="000000"/>
                </a:solidFill>
                <a:latin typeface="Arial"/>
                <a:cs typeface="+mn-cs"/>
              </a:rPr>
              <a:t> </a:t>
            </a:r>
            <a:r>
              <a:rPr lang="en-US" sz="1600" kern="0" dirty="0">
                <a:solidFill>
                  <a:srgbClr val="EB780A"/>
                </a:solidFill>
                <a:latin typeface="Arial"/>
                <a:cs typeface="+mn-cs"/>
              </a:rPr>
              <a:t>(</a:t>
            </a:r>
            <a:r>
              <a:rPr lang="en-US" sz="1600" b="1" kern="0" dirty="0" smtClean="0">
                <a:solidFill>
                  <a:srgbClr val="EB780A"/>
                </a:solidFill>
                <a:latin typeface="Arial"/>
                <a:cs typeface="+mn-cs"/>
              </a:rPr>
              <a:t>RAT</a:t>
            </a:r>
            <a:r>
              <a:rPr lang="en-US" sz="1600" kern="0" dirty="0" smtClean="0">
                <a:solidFill>
                  <a:srgbClr val="EB780A"/>
                </a:solidFill>
                <a:latin typeface="Arial"/>
                <a:cs typeface="+mn-cs"/>
              </a:rPr>
              <a:t>)</a:t>
            </a:r>
            <a:r>
              <a:rPr lang="en-US" sz="1600" kern="0" dirty="0">
                <a:solidFill>
                  <a:srgbClr val="000000"/>
                </a:solidFill>
                <a:latin typeface="Arial"/>
              </a:rPr>
              <a:t> and </a:t>
            </a:r>
            <a:r>
              <a:rPr lang="en-US" sz="1600" kern="0" dirty="0" err="1" smtClean="0">
                <a:solidFill>
                  <a:srgbClr val="000000"/>
                </a:solidFill>
                <a:latin typeface="Arial"/>
              </a:rPr>
              <a:t>client_secret</a:t>
            </a:r>
            <a:r>
              <a:rPr lang="en-US" sz="1600" kern="0" dirty="0" smtClean="0">
                <a:solidFill>
                  <a:srgbClr val="000000"/>
                </a:solidFill>
                <a:latin typeface="Arial"/>
              </a:rPr>
              <a:t> </a:t>
            </a:r>
            <a:endParaRPr lang="en-US" sz="1600" kern="0" dirty="0">
              <a:solidFill>
                <a:srgbClr val="EB780A"/>
              </a:solidFill>
              <a:latin typeface="Arial"/>
              <a:cs typeface="+mn-cs"/>
            </a:endParaRPr>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3383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3</a:t>
            </a:r>
            <a:r>
              <a:rPr lang="en-US" b="1" dirty="0" smtClean="0">
                <a:solidFill>
                  <a:schemeClr val="bg1"/>
                </a:solidFill>
              </a:rPr>
              <a:t>: </a:t>
            </a:r>
            <a:r>
              <a:rPr lang="en-US" dirty="0" smtClean="0">
                <a:solidFill>
                  <a:schemeClr val="bg1"/>
                </a:solidFill>
              </a:rPr>
              <a:t>Key rotation</a:t>
            </a:r>
            <a:endParaRPr lang="en-US" dirty="0">
              <a:solidFill>
                <a:schemeClr val="bg1"/>
              </a:solidFill>
            </a:endParaRPr>
          </a:p>
        </p:txBody>
      </p:sp>
      <p:sp>
        <p:nvSpPr>
          <p:cNvPr id="7" name="Rectangle 6"/>
          <p:cNvSpPr/>
          <p:nvPr/>
        </p:nvSpPr>
        <p:spPr>
          <a:xfrm>
            <a:off x="725498" y="2711695"/>
            <a:ext cx="10703764" cy="307777"/>
          </a:xfrm>
          <a:prstGeom prst="rect">
            <a:avLst/>
          </a:prstGeom>
          <a:ln w="12700">
            <a:solidFill>
              <a:schemeClr val="tx1"/>
            </a:solidFill>
            <a:prstDash val="dash"/>
          </a:ln>
        </p:spPr>
        <p:txBody>
          <a:bodyPr wrap="square">
            <a:spAutoFit/>
          </a:bodyPr>
          <a:lstStyle/>
          <a:p>
            <a:pPr>
              <a:spcAft>
                <a:spcPts val="0"/>
              </a:spcAft>
            </a:pPr>
            <a:r>
              <a:rPr lang="de-DE" sz="1400" b="1"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eyJraWQiOiJrZXktaWQtMSIsInR5cCI6IkpXVCIsImFsZyI6IlJTMjU2In0.eyJpc3MiOiJTQ0k……</a:t>
            </a:r>
            <a:endParaRPr lang="de-DE" sz="14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8" name="Rectangle 7"/>
          <p:cNvSpPr/>
          <p:nvPr/>
        </p:nvSpPr>
        <p:spPr>
          <a:xfrm>
            <a:off x="725498" y="2047028"/>
            <a:ext cx="1074100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PUT </a:t>
            </a:r>
            <a:r>
              <a:rPr lang="en-US" sz="1400" b="1" dirty="0" smtClean="0">
                <a:latin typeface="Consolas" panose="020B0609020204030204" pitchFamily="49" charset="0"/>
              </a:rPr>
              <a:t>https</a:t>
            </a:r>
            <a:r>
              <a:rPr lang="en-US" sz="1400" b="1" dirty="0">
                <a:latin typeface="Consolas" panose="020B0609020204030204" pitchFamily="49" charset="0"/>
              </a:rPr>
              <a:t>://</a:t>
            </a:r>
            <a:r>
              <a:rPr lang="en-US" sz="1400" b="1" dirty="0" smtClean="0">
                <a:latin typeface="Consolas" panose="020B0609020204030204" pitchFamily="49" charset="0"/>
              </a:rPr>
              <a:t>gateway.eu1.mindsphere.io/api/agentmanagement/v3/register</a:t>
            </a:r>
            <a:r>
              <a:rPr lang="en-US" sz="1400" b="1" dirty="0">
                <a:latin typeface="Consolas" panose="020B0609020204030204" pitchFamily="49" charset="0"/>
              </a:rPr>
              <a:t>/{agent-id}</a:t>
            </a:r>
            <a:endParaRPr lang="en-US" sz="1400" b="1" i="1" dirty="0">
              <a:solidFill>
                <a:srgbClr val="879BAA"/>
              </a:solidFill>
              <a:latin typeface="Consolas" panose="020B0609020204030204" pitchFamily="49" charset="0"/>
            </a:endParaRPr>
          </a:p>
        </p:txBody>
      </p:sp>
      <p:sp>
        <p:nvSpPr>
          <p:cNvPr id="11" name="Rectangle 10"/>
          <p:cNvSpPr/>
          <p:nvPr/>
        </p:nvSpPr>
        <p:spPr>
          <a:xfrm>
            <a:off x="725498" y="3308285"/>
            <a:ext cx="10703764" cy="633187"/>
          </a:xfrm>
          <a:prstGeom prst="rect">
            <a:avLst/>
          </a:prstGeom>
          <a:ln w="12700">
            <a:solidFill>
              <a:schemeClr val="tx1"/>
            </a:solidFill>
            <a:prstDash val="dash"/>
          </a:ln>
        </p:spPr>
        <p:txBody>
          <a:bodyPr wrap="square">
            <a:spAutoFit/>
          </a:bodyPr>
          <a:lstStyle/>
          <a:p>
            <a:pPr>
              <a:lnSpc>
                <a:spcPts val="1425"/>
              </a:lnSpc>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client_id</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agentid</a:t>
            </a:r>
            <a:endPar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Rectangle 8"/>
          <p:cNvSpPr/>
          <p:nvPr/>
        </p:nvSpPr>
        <p:spPr>
          <a:xfrm>
            <a:off x="725498" y="4294506"/>
            <a:ext cx="10703764" cy="1815882"/>
          </a:xfrm>
          <a:prstGeom prst="rect">
            <a:avLst/>
          </a:prstGeom>
          <a:ln w="12700">
            <a:solidFill>
              <a:schemeClr val="tx1"/>
            </a:solidFill>
            <a:prstDash val="dash"/>
          </a:ln>
        </p:spPr>
        <p:txBody>
          <a:bodyPr wrap="square">
            <a:spAutoFit/>
          </a:bodyPr>
          <a:lstStyle/>
          <a:p>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smtClean="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client_secret</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a:solidFill>
                  <a:srgbClr val="448C27"/>
                </a:solidFill>
                <a:latin typeface="Consolas" panose="020B0609020204030204" pitchFamily="49" charset="0"/>
              </a:rPr>
              <a:t>otUcSKW4Ai9Vr8YNOTgaH1TEik0JzmPtbA-w3xvWcyc</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client_secret_expires_at</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AB6526"/>
                </a:solidFill>
                <a:latin typeface="Consolas" panose="020B0609020204030204" pitchFamily="49" charset="0"/>
              </a:rPr>
              <a:t>1526917298</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registration_access_token</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smtClean="0">
                <a:solidFill>
                  <a:srgbClr val="448C27"/>
                </a:solidFill>
                <a:latin typeface="Consolas" panose="020B0609020204030204" pitchFamily="49" charset="0"/>
              </a:rPr>
              <a:t>eyJraWQiOiJrZXktaWQtMSIsInR5cCI6IkpXVCIsImFsZyI6IlJTMjU2In0……</a:t>
            </a:r>
            <a:r>
              <a:rPr lang="de-DE" sz="1400" dirty="0" smtClean="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smtClean="0">
                <a:solidFill>
                  <a:srgbClr val="777777"/>
                </a:solidFill>
                <a:latin typeface="Consolas" panose="020B0609020204030204" pitchFamily="49" charset="0"/>
              </a:rPr>
              <a:t>"</a:t>
            </a:r>
            <a:r>
              <a:rPr lang="de-DE" sz="1400" dirty="0" err="1" smtClean="0">
                <a:solidFill>
                  <a:srgbClr val="AB6526"/>
                </a:solidFill>
                <a:latin typeface="Consolas" panose="020B0609020204030204" pitchFamily="49" charset="0"/>
              </a:rPr>
              <a:t>registration_client_uri</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a:solidFill>
                  <a:srgbClr val="448C27"/>
                </a:solidFill>
                <a:latin typeface="Consolas" panose="020B0609020204030204" pitchFamily="49" charset="0"/>
              </a:rPr>
              <a:t>https://southgate.eu1.mindsphere.io/</a:t>
            </a:r>
            <a:r>
              <a:rPr lang="de-DE" sz="1400" dirty="0" err="1">
                <a:solidFill>
                  <a:srgbClr val="448C27"/>
                </a:solidFill>
                <a:latin typeface="Consolas" panose="020B0609020204030204" pitchFamily="49" charset="0"/>
              </a:rPr>
              <a:t>api</a:t>
            </a:r>
            <a:r>
              <a:rPr lang="de-DE" sz="1400" dirty="0">
                <a:solidFill>
                  <a:srgbClr val="448C27"/>
                </a:solidFill>
                <a:latin typeface="Consolas" panose="020B0609020204030204" pitchFamily="49" charset="0"/>
              </a:rPr>
              <a:t>/</a:t>
            </a:r>
            <a:r>
              <a:rPr lang="de-DE" sz="1400" dirty="0" err="1">
                <a:solidFill>
                  <a:srgbClr val="448C27"/>
                </a:solidFill>
                <a:latin typeface="Consolas" panose="020B0609020204030204" pitchFamily="49" charset="0"/>
              </a:rPr>
              <a:t>agentmanagement</a:t>
            </a:r>
            <a:r>
              <a:rPr lang="de-DE" sz="1400" dirty="0">
                <a:solidFill>
                  <a:srgbClr val="448C27"/>
                </a:solidFill>
                <a:latin typeface="Consolas" panose="020B0609020204030204" pitchFamily="49" charset="0"/>
              </a:rPr>
              <a:t>/v3/</a:t>
            </a:r>
            <a:r>
              <a:rPr lang="de-DE" sz="1400" dirty="0" err="1">
                <a:solidFill>
                  <a:srgbClr val="448C27"/>
                </a:solidFill>
                <a:latin typeface="Consolas" panose="020B0609020204030204" pitchFamily="49" charset="0"/>
              </a:rPr>
              <a:t>register</a:t>
            </a:r>
            <a:r>
              <a:rPr lang="de-DE" sz="1400" dirty="0">
                <a:solidFill>
                  <a:srgbClr val="448C27"/>
                </a:solidFill>
                <a:latin typeface="Consolas" panose="020B0609020204030204" pitchFamily="49" charset="0"/>
              </a:rPr>
              <a:t>/f03714282d374383abff1cfd486d231c</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endParaRPr lang="de-DE" sz="14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6394914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en-US" b="0" dirty="0"/>
              <a:t>Acquiring an agent access token</a:t>
            </a:r>
          </a:p>
        </p:txBody>
      </p:sp>
      <p:sp>
        <p:nvSpPr>
          <p:cNvPr id="3" name="Pentagon 2"/>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Acquiring an Access Token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2" name="Rechteck 2"/>
          <p:cNvSpPr/>
          <p:nvPr/>
        </p:nvSpPr>
        <p:spPr>
          <a:xfrm>
            <a:off x="2506747" y="1372238"/>
            <a:ext cx="9505950" cy="923330"/>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Each </a:t>
            </a:r>
            <a:r>
              <a:rPr lang="en-US" dirty="0" err="1"/>
              <a:t>onboarded</a:t>
            </a:r>
            <a:r>
              <a:rPr lang="en-US" dirty="0"/>
              <a:t> agent is required to get an access token in order to use any services offered by </a:t>
            </a:r>
            <a:r>
              <a:rPr lang="en-US" dirty="0" err="1"/>
              <a:t>MindSphere</a:t>
            </a:r>
            <a:r>
              <a:rPr lang="en-US" dirty="0"/>
              <a:t>. </a:t>
            </a:r>
            <a:r>
              <a:rPr lang="en-US" dirty="0" err="1"/>
              <a:t>MindSphere</a:t>
            </a:r>
            <a:r>
              <a:rPr lang="en-US" dirty="0"/>
              <a:t> grants access tokens to clients for which token generation and grants comply with the rules of the OAuth 2.0 authorization framework.</a:t>
            </a:r>
            <a:endParaRPr lang="en-US" spc="-70" dirty="0">
              <a:solidFill>
                <a:schemeClr val="dk1"/>
              </a:solidFill>
              <a:latin typeface="Arial" panose="020B0604020202020204" pitchFamily="34" charset="0"/>
              <a:ea typeface="Siemens Sans" charset="0"/>
              <a:cs typeface="Arial" panose="020B0604020202020204" pitchFamily="34" charset="0"/>
            </a:endParaRPr>
          </a:p>
        </p:txBody>
      </p:sp>
      <p:sp>
        <p:nvSpPr>
          <p:cNvPr id="13" name="Rechteck 2"/>
          <p:cNvSpPr/>
          <p:nvPr/>
        </p:nvSpPr>
        <p:spPr>
          <a:xfrm>
            <a:off x="2517261" y="2587162"/>
            <a:ext cx="9505950" cy="1754326"/>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lvl="0" eaLnBrk="0" fontAlgn="base" hangingPunct="0">
              <a:spcBef>
                <a:spcPct val="0"/>
              </a:spcBef>
              <a:spcAft>
                <a:spcPct val="0"/>
              </a:spcAft>
            </a:pPr>
            <a:r>
              <a:rPr lang="de-DE" altLang="de-DE" dirty="0" err="1">
                <a:latin typeface="Arial" panose="020B0604020202020204" pitchFamily="34" charset="0"/>
                <a:ea typeface="Siemens Sans regular"/>
              </a:rPr>
              <a:t>MindSphere</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receives</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token</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requests</a:t>
            </a:r>
            <a:r>
              <a:rPr lang="de-DE" altLang="de-DE" dirty="0">
                <a:latin typeface="Arial" panose="020B0604020202020204" pitchFamily="34" charset="0"/>
                <a:ea typeface="Siemens Sans regular"/>
              </a:rPr>
              <a:t> (</a:t>
            </a:r>
            <a:r>
              <a:rPr lang="de-DE" altLang="de-DE" sz="1600" dirty="0">
                <a:latin typeface="Courier New" panose="02070309020205020404" pitchFamily="49" charset="0"/>
                <a:ea typeface="Siemens Sans regular"/>
                <a:cs typeface="Courier New" panose="02070309020205020404" pitchFamily="49" charset="0"/>
              </a:rPr>
              <a:t>HTTP POST</a:t>
            </a:r>
            <a:r>
              <a:rPr lang="de-DE" altLang="de-DE" dirty="0">
                <a:ea typeface="Siemens Sans regular"/>
              </a:rPr>
              <a:t>) </a:t>
            </a:r>
            <a:r>
              <a:rPr lang="de-DE" altLang="de-DE" dirty="0" err="1">
                <a:ea typeface="Siemens Sans regular"/>
              </a:rPr>
              <a:t>from</a:t>
            </a:r>
            <a:r>
              <a:rPr lang="de-DE" altLang="de-DE" dirty="0">
                <a:ea typeface="Siemens Sans regular"/>
              </a:rPr>
              <a:t> </a:t>
            </a:r>
            <a:r>
              <a:rPr lang="de-DE" altLang="de-DE" dirty="0" err="1">
                <a:ea typeface="Siemens Sans regular"/>
              </a:rPr>
              <a:t>clients</a:t>
            </a:r>
            <a:r>
              <a:rPr lang="de-DE" altLang="de-DE" dirty="0">
                <a:ea typeface="Siemens Sans regular"/>
              </a:rPr>
              <a:t> </a:t>
            </a:r>
            <a:r>
              <a:rPr lang="de-DE" altLang="de-DE" dirty="0" err="1">
                <a:ea typeface="Siemens Sans regular"/>
              </a:rPr>
              <a:t>and</a:t>
            </a:r>
            <a:r>
              <a:rPr lang="de-DE" altLang="de-DE" dirty="0">
                <a:ea typeface="Siemens Sans regular"/>
              </a:rPr>
              <a:t> </a:t>
            </a:r>
            <a:r>
              <a:rPr lang="de-DE" altLang="de-DE" dirty="0" err="1">
                <a:ea typeface="Siemens Sans regular"/>
              </a:rPr>
              <a:t>grants</a:t>
            </a:r>
            <a:r>
              <a:rPr lang="de-DE" altLang="de-DE" dirty="0">
                <a:ea typeface="Siemens Sans regular"/>
              </a:rPr>
              <a:t> </a:t>
            </a:r>
            <a:r>
              <a:rPr lang="de-DE" altLang="de-DE" dirty="0" err="1">
                <a:ea typeface="Siemens Sans regular"/>
              </a:rPr>
              <a:t>access</a:t>
            </a:r>
            <a:r>
              <a:rPr lang="de-DE" altLang="de-DE" dirty="0">
                <a:ea typeface="Siemens Sans regular"/>
              </a:rPr>
              <a:t> </a:t>
            </a:r>
            <a:r>
              <a:rPr lang="de-DE" altLang="de-DE" dirty="0" err="1">
                <a:ea typeface="Siemens Sans regular"/>
              </a:rPr>
              <a:t>tokens</a:t>
            </a:r>
            <a:r>
              <a:rPr lang="de-DE" altLang="de-DE" dirty="0">
                <a:ea typeface="Siemens Sans regular"/>
              </a:rPr>
              <a:t> back </a:t>
            </a:r>
            <a:r>
              <a:rPr lang="de-DE" altLang="de-DE" dirty="0" err="1">
                <a:ea typeface="Siemens Sans regular"/>
              </a:rPr>
              <a:t>to</a:t>
            </a:r>
            <a:r>
              <a:rPr lang="de-DE" altLang="de-DE" dirty="0">
                <a:ea typeface="Siemens Sans regular"/>
              </a:rPr>
              <a:t> </a:t>
            </a:r>
            <a:r>
              <a:rPr lang="de-DE" altLang="de-DE" dirty="0" err="1">
                <a:ea typeface="Siemens Sans regular"/>
              </a:rPr>
              <a:t>them</a:t>
            </a:r>
            <a:r>
              <a:rPr lang="de-DE" altLang="de-DE" dirty="0">
                <a:ea typeface="Siemens Sans regular"/>
              </a:rPr>
              <a:t> (</a:t>
            </a:r>
            <a:r>
              <a:rPr lang="de-DE" altLang="de-DE" sz="1600" dirty="0">
                <a:latin typeface="Courier New" panose="02070309020205020404" pitchFamily="49" charset="0"/>
                <a:ea typeface="Siemens Sans regular"/>
                <a:cs typeface="Courier New" panose="02070309020205020404" pitchFamily="49" charset="0"/>
              </a:rPr>
              <a:t>HTTP 200 OK</a:t>
            </a:r>
            <a:r>
              <a:rPr lang="de-DE" altLang="de-DE" dirty="0">
                <a:ea typeface="Siemens Sans regular"/>
              </a:rPr>
              <a:t>). </a:t>
            </a:r>
            <a:r>
              <a:rPr lang="de-DE" altLang="de-DE" dirty="0" err="1">
                <a:ea typeface="Siemens Sans regular"/>
              </a:rPr>
              <a:t>Before</a:t>
            </a:r>
            <a:r>
              <a:rPr lang="de-DE" altLang="de-DE" dirty="0">
                <a:ea typeface="Siemens Sans regular"/>
              </a:rPr>
              <a:t> </a:t>
            </a:r>
            <a:r>
              <a:rPr lang="de-DE" altLang="de-DE" dirty="0" err="1">
                <a:ea typeface="Siemens Sans regular"/>
              </a:rPr>
              <a:t>granting</a:t>
            </a:r>
            <a:r>
              <a:rPr lang="de-DE" altLang="de-DE" dirty="0">
                <a:ea typeface="Siemens Sans regular"/>
              </a:rPr>
              <a:t> an </a:t>
            </a:r>
            <a:r>
              <a:rPr lang="de-DE" altLang="de-DE" dirty="0" err="1">
                <a:ea typeface="Siemens Sans regular"/>
              </a:rPr>
              <a:t>access</a:t>
            </a:r>
            <a:r>
              <a:rPr lang="de-DE" altLang="de-DE" dirty="0">
                <a:ea typeface="Siemens Sans regular"/>
              </a:rPr>
              <a:t> </a:t>
            </a:r>
            <a:r>
              <a:rPr lang="de-DE" altLang="de-DE" dirty="0" err="1">
                <a:ea typeface="Siemens Sans regular"/>
              </a:rPr>
              <a:t>token</a:t>
            </a:r>
            <a:r>
              <a:rPr lang="de-DE" altLang="de-DE" dirty="0">
                <a:ea typeface="Siemens Sans regular"/>
              </a:rPr>
              <a:t>, </a:t>
            </a:r>
            <a:r>
              <a:rPr lang="de-DE" altLang="de-DE" dirty="0" err="1">
                <a:ea typeface="Siemens Sans regular"/>
              </a:rPr>
              <a:t>the</a:t>
            </a:r>
            <a:r>
              <a:rPr lang="de-DE" altLang="de-DE" dirty="0">
                <a:ea typeface="Siemens Sans regular"/>
              </a:rPr>
              <a:t> Access Token </a:t>
            </a:r>
            <a:r>
              <a:rPr lang="de-DE" altLang="de-DE" dirty="0" err="1">
                <a:ea typeface="Siemens Sans regular"/>
              </a:rPr>
              <a:t>service</a:t>
            </a:r>
            <a:r>
              <a:rPr lang="de-DE" altLang="de-DE" dirty="0">
                <a:ea typeface="Siemens Sans regular"/>
              </a:rPr>
              <a:t> </a:t>
            </a:r>
            <a:r>
              <a:rPr lang="de-DE" altLang="de-DE" dirty="0" err="1">
                <a:ea typeface="Siemens Sans regular"/>
              </a:rPr>
              <a:t>performs</a:t>
            </a:r>
            <a:r>
              <a:rPr lang="de-DE" altLang="de-DE" dirty="0">
                <a:ea typeface="Siemens Sans regular"/>
              </a:rPr>
              <a:t> </a:t>
            </a:r>
            <a:r>
              <a:rPr lang="de-DE" altLang="de-DE" dirty="0" err="1">
                <a:ea typeface="Siemens Sans regular"/>
              </a:rPr>
              <a:t>the</a:t>
            </a:r>
            <a:r>
              <a:rPr lang="de-DE" altLang="de-DE" dirty="0">
                <a:ea typeface="Siemens Sans regular"/>
              </a:rPr>
              <a:t> </a:t>
            </a:r>
            <a:r>
              <a:rPr lang="de-DE" altLang="de-DE" dirty="0" err="1">
                <a:ea typeface="Siemens Sans regular"/>
              </a:rPr>
              <a:t>following</a:t>
            </a:r>
            <a:r>
              <a:rPr lang="de-DE" altLang="de-DE" dirty="0">
                <a:ea typeface="Siemens Sans regular"/>
              </a:rPr>
              <a:t> </a:t>
            </a:r>
            <a:r>
              <a:rPr lang="de-DE" altLang="de-DE" dirty="0" err="1">
                <a:ea typeface="Siemens Sans regular"/>
              </a:rPr>
              <a:t>checks</a:t>
            </a:r>
            <a:r>
              <a:rPr lang="de-DE" altLang="de-DE" dirty="0">
                <a:ea typeface="Siemens Sans regular"/>
              </a:rPr>
              <a:t>:</a:t>
            </a:r>
            <a:endParaRPr lang="de-DE" altLang="de-DE" sz="800" dirty="0">
              <a:latin typeface="Arial" panose="020B0604020202020204" pitchFamily="34" charset="0"/>
            </a:endParaRPr>
          </a:p>
          <a:p>
            <a:pPr lvl="0" eaLnBrk="0" fontAlgn="base" hangingPunct="0">
              <a:spcBef>
                <a:spcPct val="0"/>
              </a:spcBef>
              <a:spcAft>
                <a:spcPct val="0"/>
              </a:spcAft>
              <a:buFontTx/>
              <a:buAutoNum type="arabicPeriod"/>
            </a:pPr>
            <a:r>
              <a:rPr lang="de-DE" altLang="de-DE" dirty="0">
                <a:latin typeface="Arial" panose="020B0604020202020204" pitchFamily="34" charset="0"/>
                <a:ea typeface="Siemens Sans regular"/>
              </a:rPr>
              <a:t>The </a:t>
            </a:r>
            <a:r>
              <a:rPr lang="de-DE" altLang="de-DE" dirty="0" err="1">
                <a:latin typeface="Arial" panose="020B0604020202020204" pitchFamily="34" charset="0"/>
                <a:ea typeface="Siemens Sans regular"/>
              </a:rPr>
              <a:t>token</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request</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contains</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mandatory</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and</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expected</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headers</a:t>
            </a:r>
            <a:r>
              <a:rPr lang="de-DE" altLang="de-DE" dirty="0">
                <a:latin typeface="Arial" panose="020B0604020202020204" pitchFamily="34" charset="0"/>
                <a:ea typeface="Siemens Sans regular"/>
              </a:rPr>
              <a:t>.</a:t>
            </a:r>
          </a:p>
          <a:p>
            <a:pPr lvl="0" eaLnBrk="0" fontAlgn="base" hangingPunct="0">
              <a:spcBef>
                <a:spcPct val="0"/>
              </a:spcBef>
              <a:spcAft>
                <a:spcPct val="0"/>
              </a:spcAft>
              <a:buFontTx/>
              <a:buAutoNum type="arabicPeriod" startAt="2"/>
            </a:pPr>
            <a:r>
              <a:rPr lang="de-DE" altLang="de-DE" dirty="0">
                <a:latin typeface="Arial" panose="020B0604020202020204" pitchFamily="34" charset="0"/>
                <a:ea typeface="Siemens Sans regular"/>
              </a:rPr>
              <a:t>The </a:t>
            </a:r>
            <a:r>
              <a:rPr lang="de-DE" altLang="de-DE" dirty="0" err="1">
                <a:latin typeface="Arial" panose="020B0604020202020204" pitchFamily="34" charset="0"/>
                <a:ea typeface="Siemens Sans regular"/>
              </a:rPr>
              <a:t>client</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is</a:t>
            </a:r>
            <a:r>
              <a:rPr lang="de-DE" altLang="de-DE" dirty="0">
                <a:latin typeface="Arial" panose="020B0604020202020204" pitchFamily="34" charset="0"/>
                <a:ea typeface="Siemens Sans regular"/>
              </a:rPr>
              <a:t> a </a:t>
            </a:r>
            <a:r>
              <a:rPr lang="de-DE" altLang="de-DE" dirty="0" err="1">
                <a:latin typeface="Arial" panose="020B0604020202020204" pitchFamily="34" charset="0"/>
                <a:ea typeface="Siemens Sans regular"/>
              </a:rPr>
              <a:t>known</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client</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exists</a:t>
            </a:r>
            <a:r>
              <a:rPr lang="de-DE" altLang="de-DE" dirty="0">
                <a:latin typeface="Arial" panose="020B0604020202020204" pitchFamily="34" charset="0"/>
                <a:ea typeface="Siemens Sans regular"/>
              </a:rPr>
              <a:t> in </a:t>
            </a:r>
            <a:r>
              <a:rPr lang="de-DE" altLang="de-DE" dirty="0" err="1">
                <a:latin typeface="Arial" panose="020B0604020202020204" pitchFamily="34" charset="0"/>
                <a:ea typeface="Siemens Sans regular"/>
              </a:rPr>
              <a:t>the</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database</a:t>
            </a:r>
            <a:r>
              <a:rPr lang="de-DE" altLang="de-DE" dirty="0">
                <a:latin typeface="Arial" panose="020B0604020202020204" pitchFamily="34" charset="0"/>
                <a:ea typeface="Siemens Sans regular"/>
              </a:rPr>
              <a:t>).</a:t>
            </a:r>
          </a:p>
          <a:p>
            <a:pPr lvl="0" eaLnBrk="0" fontAlgn="base" hangingPunct="0">
              <a:spcBef>
                <a:spcPct val="0"/>
              </a:spcBef>
              <a:spcAft>
                <a:spcPct val="0"/>
              </a:spcAft>
              <a:buFontTx/>
              <a:buAutoNum type="arabicPeriod" startAt="3"/>
            </a:pPr>
            <a:r>
              <a:rPr lang="de-DE" altLang="de-DE" dirty="0">
                <a:latin typeface="Arial" panose="020B0604020202020204" pitchFamily="34" charset="0"/>
                <a:ea typeface="Siemens Sans regular"/>
              </a:rPr>
              <a:t>The </a:t>
            </a:r>
            <a:r>
              <a:rPr lang="de-DE" altLang="de-DE" dirty="0" err="1">
                <a:latin typeface="Arial" panose="020B0604020202020204" pitchFamily="34" charset="0"/>
                <a:ea typeface="Siemens Sans regular"/>
              </a:rPr>
              <a:t>client</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status</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is</a:t>
            </a:r>
            <a:r>
              <a:rPr lang="de-DE" altLang="de-DE" dirty="0">
                <a:latin typeface="Arial" panose="020B0604020202020204" pitchFamily="34" charset="0"/>
                <a:ea typeface="Siemens Sans regular"/>
              </a:rPr>
              <a:t> </a:t>
            </a:r>
            <a:r>
              <a:rPr lang="de-DE" altLang="de-DE" sz="1600" b="1" dirty="0">
                <a:latin typeface="Courier New" panose="02070309020205020404" pitchFamily="49" charset="0"/>
                <a:ea typeface="Siemens Sans regular"/>
                <a:cs typeface="Courier New" panose="02070309020205020404" pitchFamily="49" charset="0"/>
              </a:rPr>
              <a:t>ONBOARDED</a:t>
            </a:r>
            <a:r>
              <a:rPr lang="de-DE" altLang="de-DE" dirty="0" smtClean="0">
                <a:ea typeface="Siemens Sans regular"/>
              </a:rPr>
              <a:t>.</a:t>
            </a:r>
            <a:endParaRPr lang="de-DE" altLang="de-DE" dirty="0">
              <a:latin typeface="Arial" panose="020B0604020202020204" pitchFamily="34" charset="0"/>
              <a:ea typeface="Siemens Sans regular"/>
            </a:endParaRPr>
          </a:p>
        </p:txBody>
      </p:sp>
    </p:spTree>
    <p:extLst>
      <p:ext uri="{BB962C8B-B14F-4D97-AF65-F5344CB8AC3E}">
        <p14:creationId xmlns:p14="http://schemas.microsoft.com/office/powerpoint/2010/main" val="18972631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dirty="0"/>
              <a:t>Acquiring an agent access token</a:t>
            </a:r>
            <a:br>
              <a:rPr lang="en-US" b="0" dirty="0"/>
            </a:br>
            <a:endParaRPr lang="en-US" b="0" dirty="0"/>
          </a:p>
        </p:txBody>
      </p:sp>
      <p:sp>
        <p:nvSpPr>
          <p:cNvPr id="3" name="Rechteck 2"/>
          <p:cNvSpPr/>
          <p:nvPr/>
        </p:nvSpPr>
        <p:spPr>
          <a:xfrm>
            <a:off x="2600325" y="1336255"/>
            <a:ext cx="9505950" cy="615553"/>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de-DE" altLang="de-DE" sz="1600" dirty="0" err="1" smtClean="0">
                <a:solidFill>
                  <a:srgbClr val="555F69"/>
                </a:solidFill>
                <a:latin typeface="Arial" panose="020B0604020202020204" pitchFamily="34" charset="0"/>
                <a:ea typeface="Siemens Sans regular"/>
              </a:rPr>
              <a:t>Granting</a:t>
            </a:r>
            <a:r>
              <a:rPr lang="de-DE" altLang="de-DE" sz="1600" dirty="0" smtClean="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access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tokens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is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provided</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by</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dirty="0" err="1">
                <a:solidFill>
                  <a:srgbClr val="37474F"/>
                </a:solidFill>
                <a:latin typeface="Courier New" panose="02070309020205020404" pitchFamily="49" charset="0"/>
                <a:cs typeface="Courier New" panose="02070309020205020404" pitchFamily="49" charset="0"/>
              </a:rPr>
              <a:t>token</a:t>
            </a:r>
            <a:r>
              <a:rPr lang="de-DE" altLang="de-DE" sz="1600" dirty="0">
                <a:solidFill>
                  <a:srgbClr val="555F69"/>
                </a:solidFill>
                <a:ea typeface="Siemens Sans regular"/>
              </a:rPr>
              <a:t> </a:t>
            </a:r>
            <a:r>
              <a:rPr lang="de-DE" altLang="de-DE" sz="1600" dirty="0" err="1">
                <a:solidFill>
                  <a:srgbClr val="555F69"/>
                </a:solidFill>
                <a:latin typeface="Arial" panose="020B0604020202020204" pitchFamily="34" charset="0"/>
                <a:ea typeface="Siemens Sans regular"/>
              </a:rPr>
              <a:t>endpoint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a:solidFill>
                  <a:srgbClr val="009688"/>
                </a:solidFill>
                <a:latin typeface="Arial" panose="020B0604020202020204" pitchFamily="34" charset="0"/>
                <a:ea typeface="Siemens Sans regular"/>
                <a:hlinkClick r:id="rId3"/>
              </a:rPr>
              <a:t>Agent Management Service</a:t>
            </a:r>
            <a:r>
              <a:rPr lang="de-DE" altLang="de-DE" sz="1600" dirty="0">
                <a:solidFill>
                  <a:srgbClr val="555F69"/>
                </a:solidFill>
                <a:latin typeface="Arial" panose="020B0604020202020204" pitchFamily="34" charset="0"/>
                <a:ea typeface="Siemens Sans regular"/>
              </a:rPr>
              <a:t>. This </a:t>
            </a:r>
            <a:r>
              <a:rPr lang="de-DE" altLang="de-DE" sz="1600" dirty="0" err="1">
                <a:solidFill>
                  <a:srgbClr val="555F69"/>
                </a:solidFill>
                <a:latin typeface="Arial" panose="020B0604020202020204" pitchFamily="34" charset="0"/>
                <a:ea typeface="Siemens Sans regular"/>
              </a:rPr>
              <a:t>is</a:t>
            </a:r>
            <a:r>
              <a:rPr lang="de-DE" altLang="de-DE" sz="1600" dirty="0">
                <a:solidFill>
                  <a:srgbClr val="555F69"/>
                </a:solidFill>
                <a:latin typeface="Arial" panose="020B0604020202020204" pitchFamily="34" charset="0"/>
                <a:ea typeface="Siemens Sans regular"/>
              </a:rPr>
              <a:t> a sample </a:t>
            </a:r>
            <a:r>
              <a:rPr lang="de-DE" altLang="de-DE" sz="1600" dirty="0" err="1">
                <a:solidFill>
                  <a:srgbClr val="555F69"/>
                </a:solidFill>
                <a:latin typeface="Arial" panose="020B0604020202020204" pitchFamily="34" charset="0"/>
                <a:ea typeface="Siemens Sans regular"/>
              </a:rPr>
              <a:t>client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access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token</a:t>
            </a:r>
            <a:r>
              <a:rPr lang="de-DE" altLang="de-DE" sz="1600" dirty="0">
                <a:solidFill>
                  <a:srgbClr val="555F69"/>
                </a:solidFill>
                <a:latin typeface="Arial" panose="020B0604020202020204" pitchFamily="34" charset="0"/>
                <a:ea typeface="Siemens Sans regular"/>
              </a:rPr>
              <a:t> </a:t>
            </a:r>
            <a:r>
              <a:rPr lang="de-DE" altLang="de-DE" sz="1600" dirty="0" err="1" smtClean="0">
                <a:solidFill>
                  <a:srgbClr val="555F69"/>
                </a:solidFill>
                <a:latin typeface="Arial" panose="020B0604020202020204" pitchFamily="34" charset="0"/>
                <a:ea typeface="Siemens Sans regular"/>
              </a:rPr>
              <a:t>request</a:t>
            </a:r>
            <a:r>
              <a:rPr lang="de-DE" altLang="de-DE" sz="1600" dirty="0" smtClean="0">
                <a:solidFill>
                  <a:srgbClr val="555F69"/>
                </a:solidFill>
                <a:latin typeface="Arial" panose="020B0604020202020204" pitchFamily="34" charset="0"/>
                <a:ea typeface="Siemens Sans regular"/>
              </a:rPr>
              <a:t> </a:t>
            </a:r>
            <a:r>
              <a:rPr lang="de-DE" altLang="de-DE" sz="1600" dirty="0" err="1" smtClean="0">
                <a:solidFill>
                  <a:srgbClr val="555F69"/>
                </a:solidFill>
                <a:latin typeface="Arial" panose="020B0604020202020204" pitchFamily="34" charset="0"/>
                <a:ea typeface="Siemens Sans regular"/>
              </a:rPr>
              <a:t>expected</a:t>
            </a:r>
            <a:r>
              <a:rPr lang="de-DE" altLang="de-DE" sz="1600" dirty="0" smtClean="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by</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MindSphere</a:t>
            </a:r>
            <a:r>
              <a:rPr lang="de-DE" altLang="de-DE" sz="1600" dirty="0">
                <a:solidFill>
                  <a:srgbClr val="555F69"/>
                </a:solidFill>
                <a:latin typeface="Arial" panose="020B0604020202020204" pitchFamily="34" charset="0"/>
                <a:ea typeface="Siemens Sans regular"/>
              </a:rPr>
              <a:t>:</a:t>
            </a:r>
            <a:r>
              <a:rPr lang="de-DE" altLang="de-DE" sz="800" dirty="0">
                <a:latin typeface="Arial" panose="020B0604020202020204" pitchFamily="34" charset="0"/>
              </a:rPr>
              <a:t> </a:t>
            </a:r>
            <a:endParaRPr lang="de-DE" altLang="de-DE" sz="2400" dirty="0">
              <a:latin typeface="Arial" panose="020B0604020202020204" pitchFamily="34" charset="0"/>
            </a:endParaRPr>
          </a:p>
        </p:txBody>
      </p:sp>
      <p:sp>
        <p:nvSpPr>
          <p:cNvPr id="13" name="Rectangle 12"/>
          <p:cNvSpPr/>
          <p:nvPr/>
        </p:nvSpPr>
        <p:spPr>
          <a:xfrm>
            <a:off x="2600325" y="2088440"/>
            <a:ext cx="9505950" cy="1815882"/>
          </a:xfrm>
          <a:prstGeom prst="rect">
            <a:avLst/>
          </a:prstGeom>
          <a:ln w="12700">
            <a:solidFill>
              <a:schemeClr val="tx1"/>
            </a:solidFill>
            <a:prstDash val="lgDash"/>
          </a:ln>
        </p:spPr>
        <p:txBody>
          <a:bodyPr wrap="square">
            <a:spAutoFit/>
          </a:bodyPr>
          <a:lstStyle/>
          <a:p>
            <a:r>
              <a:rPr lang="de-DE" sz="1600" dirty="0">
                <a:solidFill>
                  <a:srgbClr val="4B83CD"/>
                </a:solidFill>
                <a:latin typeface="Consolas" panose="020B0609020204030204" pitchFamily="49" charset="0"/>
              </a:rPr>
              <a:t>POST</a:t>
            </a:r>
            <a:r>
              <a:rPr lang="de-DE" sz="1600" dirty="0">
                <a:solidFill>
                  <a:srgbClr val="333333"/>
                </a:solidFill>
                <a:latin typeface="Consolas" panose="020B0609020204030204" pitchFamily="49" charset="0"/>
              </a:rPr>
              <a:t> /</a:t>
            </a:r>
            <a:r>
              <a:rPr lang="de-DE" sz="1600" dirty="0" err="1">
                <a:solidFill>
                  <a:srgbClr val="333333"/>
                </a:solidFill>
                <a:latin typeface="Consolas" panose="020B0609020204030204" pitchFamily="49" charset="0"/>
              </a:rPr>
              <a:t>api</a:t>
            </a:r>
            <a:r>
              <a:rPr lang="de-DE" sz="1600" dirty="0">
                <a:solidFill>
                  <a:srgbClr val="333333"/>
                </a:solidFill>
                <a:latin typeface="Consolas" panose="020B0609020204030204" pitchFamily="49" charset="0"/>
              </a:rPr>
              <a:t>/</a:t>
            </a:r>
            <a:r>
              <a:rPr lang="de-DE" sz="1600" dirty="0" err="1">
                <a:solidFill>
                  <a:srgbClr val="333333"/>
                </a:solidFill>
                <a:latin typeface="Consolas" panose="020B0609020204030204" pitchFamily="49" charset="0"/>
              </a:rPr>
              <a:t>agentmanagement</a:t>
            </a:r>
            <a:r>
              <a:rPr lang="de-DE" sz="1600" dirty="0">
                <a:solidFill>
                  <a:srgbClr val="333333"/>
                </a:solidFill>
                <a:latin typeface="Consolas" panose="020B0609020204030204" pitchFamily="49" charset="0"/>
              </a:rPr>
              <a:t>/v3/</a:t>
            </a:r>
            <a:r>
              <a:rPr lang="de-DE" sz="1600" dirty="0" err="1">
                <a:solidFill>
                  <a:srgbClr val="333333"/>
                </a:solidFill>
                <a:latin typeface="Consolas" panose="020B0609020204030204" pitchFamily="49" charset="0"/>
              </a:rPr>
              <a:t>oauth</a:t>
            </a:r>
            <a:r>
              <a:rPr lang="de-DE" sz="1600" dirty="0">
                <a:solidFill>
                  <a:srgbClr val="333333"/>
                </a:solidFill>
                <a:latin typeface="Consolas" panose="020B0609020204030204" pitchFamily="49" charset="0"/>
              </a:rPr>
              <a:t>/</a:t>
            </a:r>
            <a:r>
              <a:rPr lang="de-DE" sz="1600" dirty="0" err="1">
                <a:solidFill>
                  <a:srgbClr val="333333"/>
                </a:solidFill>
                <a:latin typeface="Consolas" panose="020B0609020204030204" pitchFamily="49" charset="0"/>
              </a:rPr>
              <a:t>token</a:t>
            </a:r>
            <a:r>
              <a:rPr lang="de-DE" sz="1600" dirty="0">
                <a:solidFill>
                  <a:srgbClr val="333333"/>
                </a:solidFill>
                <a:latin typeface="Consolas" panose="020B0609020204030204" pitchFamily="49" charset="0"/>
              </a:rPr>
              <a:t> </a:t>
            </a:r>
            <a:r>
              <a:rPr lang="de-DE" sz="1600" dirty="0">
                <a:solidFill>
                  <a:srgbClr val="4B83CD"/>
                </a:solidFill>
                <a:latin typeface="Consolas" panose="020B0609020204030204" pitchFamily="49" charset="0"/>
              </a:rPr>
              <a:t>HTTP</a:t>
            </a:r>
            <a:r>
              <a:rPr lang="de-DE" sz="1600" dirty="0">
                <a:solidFill>
                  <a:srgbClr val="333333"/>
                </a:solidFill>
                <a:latin typeface="Consolas" panose="020B0609020204030204" pitchFamily="49" charset="0"/>
              </a:rPr>
              <a:t>/</a:t>
            </a:r>
            <a:r>
              <a:rPr lang="de-DE" sz="1600" dirty="0">
                <a:solidFill>
                  <a:srgbClr val="AB6526"/>
                </a:solidFill>
                <a:latin typeface="Consolas" panose="020B0609020204030204" pitchFamily="49" charset="0"/>
              </a:rPr>
              <a:t>1.1</a:t>
            </a:r>
            <a:endParaRPr lang="de-DE" sz="1600" dirty="0">
              <a:solidFill>
                <a:srgbClr val="333333"/>
              </a:solidFill>
              <a:latin typeface="Consolas" panose="020B0609020204030204" pitchFamily="49" charset="0"/>
            </a:endParaRPr>
          </a:p>
          <a:p>
            <a:r>
              <a:rPr lang="de-DE" sz="1600" dirty="0">
                <a:solidFill>
                  <a:srgbClr val="7A3E9D"/>
                </a:solidFill>
                <a:latin typeface="Consolas" panose="020B0609020204030204" pitchFamily="49" charset="0"/>
              </a:rPr>
              <a:t>Content-Type</a:t>
            </a:r>
            <a:r>
              <a:rPr lang="de-DE" sz="1600" dirty="0">
                <a:solidFill>
                  <a:srgbClr val="333333"/>
                </a:solidFill>
                <a:latin typeface="Consolas" panose="020B0609020204030204" pitchFamily="49" charset="0"/>
              </a:rPr>
              <a:t>: </a:t>
            </a:r>
            <a:r>
              <a:rPr lang="de-DE" sz="1600" dirty="0" err="1">
                <a:solidFill>
                  <a:srgbClr val="448C27"/>
                </a:solidFill>
                <a:latin typeface="Consolas" panose="020B0609020204030204" pitchFamily="49" charset="0"/>
              </a:rPr>
              <a:t>application</a:t>
            </a:r>
            <a:r>
              <a:rPr lang="de-DE" sz="1600" dirty="0">
                <a:solidFill>
                  <a:srgbClr val="448C27"/>
                </a:solidFill>
                <a:latin typeface="Consolas" panose="020B0609020204030204" pitchFamily="49" charset="0"/>
              </a:rPr>
              <a:t>/x-</a:t>
            </a:r>
            <a:r>
              <a:rPr lang="de-DE" sz="1600" dirty="0" err="1">
                <a:solidFill>
                  <a:srgbClr val="448C27"/>
                </a:solidFill>
                <a:latin typeface="Consolas" panose="020B0609020204030204" pitchFamily="49" charset="0"/>
              </a:rPr>
              <a:t>www</a:t>
            </a:r>
            <a:r>
              <a:rPr lang="de-DE" sz="1600" dirty="0">
                <a:solidFill>
                  <a:srgbClr val="448C27"/>
                </a:solidFill>
                <a:latin typeface="Consolas" panose="020B0609020204030204" pitchFamily="49" charset="0"/>
              </a:rPr>
              <a:t>-form-</a:t>
            </a:r>
            <a:r>
              <a:rPr lang="de-DE" sz="1600" dirty="0" err="1">
                <a:solidFill>
                  <a:srgbClr val="448C27"/>
                </a:solidFill>
                <a:latin typeface="Consolas" panose="020B0609020204030204" pitchFamily="49" charset="0"/>
              </a:rPr>
              <a:t>urlencoded</a:t>
            </a:r>
            <a:endParaRPr lang="de-DE" sz="1600" dirty="0">
              <a:solidFill>
                <a:srgbClr val="333333"/>
              </a:solidFill>
              <a:latin typeface="Consolas" panose="020B0609020204030204" pitchFamily="49" charset="0"/>
            </a:endParaRPr>
          </a:p>
          <a:p>
            <a:r>
              <a:rPr lang="de-DE" sz="1600" dirty="0">
                <a:solidFill>
                  <a:srgbClr val="7A3E9D"/>
                </a:solidFill>
                <a:latin typeface="Consolas" panose="020B0609020204030204" pitchFamily="49" charset="0"/>
              </a:rPr>
              <a:t>Host</a:t>
            </a:r>
            <a:r>
              <a:rPr lang="de-DE" sz="1600" dirty="0">
                <a:solidFill>
                  <a:srgbClr val="333333"/>
                </a:solidFill>
                <a:latin typeface="Consolas" panose="020B0609020204030204" pitchFamily="49" charset="0"/>
              </a:rPr>
              <a:t>: </a:t>
            </a:r>
            <a:r>
              <a:rPr lang="de-DE" sz="1600" dirty="0" err="1">
                <a:solidFill>
                  <a:srgbClr val="448C27"/>
                </a:solidFill>
                <a:latin typeface="Consolas" panose="020B0609020204030204" pitchFamily="49" charset="0"/>
              </a:rPr>
              <a:t>localhost</a:t>
            </a:r>
            <a:r>
              <a:rPr lang="de-DE" sz="1600" dirty="0">
                <a:solidFill>
                  <a:srgbClr val="448C27"/>
                </a:solidFill>
                <a:latin typeface="Consolas" panose="020B0609020204030204" pitchFamily="49" charset="0"/>
              </a:rPr>
              <a:t>: 8061</a:t>
            </a:r>
            <a:endParaRPr lang="de-DE" sz="1600" dirty="0">
              <a:solidFill>
                <a:srgbClr val="333333"/>
              </a:solidFill>
              <a:latin typeface="Consolas" panose="020B0609020204030204" pitchFamily="49" charset="0"/>
            </a:endParaRPr>
          </a:p>
          <a:p>
            <a:r>
              <a:rPr lang="de-DE" sz="1600" dirty="0" err="1">
                <a:solidFill>
                  <a:srgbClr val="7A3E9D"/>
                </a:solidFill>
                <a:latin typeface="Consolas" panose="020B0609020204030204" pitchFamily="49" charset="0"/>
              </a:rPr>
              <a:t>content-length</a:t>
            </a:r>
            <a:r>
              <a:rPr lang="de-DE" sz="1600" dirty="0">
                <a:solidFill>
                  <a:srgbClr val="333333"/>
                </a:solidFill>
                <a:latin typeface="Consolas" panose="020B0609020204030204" pitchFamily="49" charset="0"/>
              </a:rPr>
              <a:t>: </a:t>
            </a:r>
            <a:r>
              <a:rPr lang="de-DE" sz="1600" dirty="0">
                <a:solidFill>
                  <a:srgbClr val="448C27"/>
                </a:solidFill>
                <a:latin typeface="Consolas" panose="020B0609020204030204" pitchFamily="49" charset="0"/>
              </a:rPr>
              <a:t>510</a:t>
            </a:r>
            <a:endParaRPr lang="de-DE" sz="1600" dirty="0">
              <a:solidFill>
                <a:srgbClr val="333333"/>
              </a:solidFill>
              <a:latin typeface="Consolas" panose="020B0609020204030204" pitchFamily="49" charset="0"/>
            </a:endParaRPr>
          </a:p>
          <a:p>
            <a:r>
              <a:rPr lang="de-DE" sz="1600" dirty="0">
                <a:solidFill>
                  <a:srgbClr val="7A3E9D"/>
                </a:solidFill>
                <a:latin typeface="Consolas" panose="020B0609020204030204" pitchFamily="49" charset="0"/>
              </a:rPr>
              <a:t>Connection</a:t>
            </a:r>
            <a:r>
              <a:rPr lang="de-DE" sz="1600" dirty="0">
                <a:solidFill>
                  <a:srgbClr val="333333"/>
                </a:solidFill>
                <a:latin typeface="Consolas" panose="020B0609020204030204" pitchFamily="49" charset="0"/>
              </a:rPr>
              <a:t>: </a:t>
            </a:r>
            <a:r>
              <a:rPr lang="de-DE" sz="1600" dirty="0" err="1">
                <a:solidFill>
                  <a:srgbClr val="448C27"/>
                </a:solidFill>
                <a:latin typeface="Consolas" panose="020B0609020204030204" pitchFamily="49" charset="0"/>
              </a:rPr>
              <a:t>keep-alive</a:t>
            </a:r>
            <a:endParaRPr lang="de-DE" sz="1600" dirty="0">
              <a:solidFill>
                <a:srgbClr val="333333"/>
              </a:solidFill>
              <a:latin typeface="Consolas" panose="020B0609020204030204" pitchFamily="49" charset="0"/>
            </a:endParaRPr>
          </a:p>
          <a:p>
            <a:r>
              <a:rPr lang="de-DE" sz="1600" dirty="0" err="1" smtClean="0">
                <a:solidFill>
                  <a:srgbClr val="333333"/>
                </a:solidFill>
                <a:latin typeface="Consolas" panose="020B0609020204030204" pitchFamily="49" charset="0"/>
              </a:rPr>
              <a:t>grant_type</a:t>
            </a:r>
            <a:r>
              <a:rPr lang="de-DE" sz="1600" dirty="0" smtClean="0">
                <a:solidFill>
                  <a:srgbClr val="333333"/>
                </a:solidFill>
                <a:latin typeface="Consolas" panose="020B0609020204030204" pitchFamily="49" charset="0"/>
              </a:rPr>
              <a:t>=</a:t>
            </a:r>
            <a:r>
              <a:rPr lang="de-DE" sz="1600" dirty="0" err="1" smtClean="0">
                <a:solidFill>
                  <a:srgbClr val="333333"/>
                </a:solidFill>
                <a:latin typeface="Consolas" panose="020B0609020204030204" pitchFamily="49" charset="0"/>
              </a:rPr>
              <a:t>client_credentials&amp;client_assertion_type</a:t>
            </a:r>
            <a:r>
              <a:rPr lang="de-DE" sz="1600" dirty="0" smtClean="0">
                <a:solidFill>
                  <a:srgbClr val="333333"/>
                </a:solidFill>
                <a:latin typeface="Consolas" panose="020B0609020204030204" pitchFamily="49" charset="0"/>
              </a:rPr>
              <a:t>=urn:ietf:params:oauth:client-assertion-type:jwt-bearer&amp;client_assertion=eyJhbGciOiJSUzI1NiIsInR5cCI6IkpXVCJ9……</a:t>
            </a:r>
            <a:endParaRPr lang="de-DE" sz="1600" b="0" dirty="0">
              <a:solidFill>
                <a:srgbClr val="333333"/>
              </a:solidFill>
              <a:effectLst/>
              <a:latin typeface="Consolas" panose="020B0609020204030204" pitchFamily="49" charset="0"/>
            </a:endParaRPr>
          </a:p>
        </p:txBody>
      </p:sp>
      <p:sp>
        <p:nvSpPr>
          <p:cNvPr id="15" name="Pentagon 14"/>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Acquiring an Access Token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20" name="Rectangle 1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21" name="Rectangle 2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22" name="Down Arrow 2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4258559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dirty="0"/>
              <a:t>Acquiring an agent access token</a:t>
            </a:r>
            <a:br>
              <a:rPr lang="en-US" b="0" dirty="0"/>
            </a:br>
            <a:endParaRPr lang="en-US" b="0" dirty="0"/>
          </a:p>
        </p:txBody>
      </p:sp>
      <p:sp>
        <p:nvSpPr>
          <p:cNvPr id="13" name="Rectangle 12"/>
          <p:cNvSpPr/>
          <p:nvPr/>
        </p:nvSpPr>
        <p:spPr>
          <a:xfrm>
            <a:off x="2329978" y="1374085"/>
            <a:ext cx="9505950" cy="584775"/>
          </a:xfrm>
          <a:prstGeom prst="rect">
            <a:avLst/>
          </a:prstGeom>
          <a:ln w="12700">
            <a:solidFill>
              <a:schemeClr val="tx1"/>
            </a:solidFill>
            <a:prstDash val="lgDash"/>
          </a:ln>
        </p:spPr>
        <p:txBody>
          <a:bodyPr wrap="square">
            <a:spAutoFit/>
          </a:bodyPr>
          <a:lstStyle/>
          <a:p>
            <a:r>
              <a:rPr lang="de-DE" sz="1600" dirty="0" err="1" smtClean="0">
                <a:solidFill>
                  <a:srgbClr val="333333"/>
                </a:solidFill>
                <a:latin typeface="Consolas" panose="020B0609020204030204" pitchFamily="49" charset="0"/>
              </a:rPr>
              <a:t>grant_type</a:t>
            </a:r>
            <a:r>
              <a:rPr lang="de-DE" sz="1600" dirty="0" smtClean="0">
                <a:solidFill>
                  <a:srgbClr val="333333"/>
                </a:solidFill>
                <a:latin typeface="Consolas" panose="020B0609020204030204" pitchFamily="49" charset="0"/>
              </a:rPr>
              <a:t>=</a:t>
            </a:r>
            <a:r>
              <a:rPr lang="de-DE" sz="1600" dirty="0" err="1" smtClean="0">
                <a:solidFill>
                  <a:srgbClr val="333333"/>
                </a:solidFill>
                <a:latin typeface="Consolas" panose="020B0609020204030204" pitchFamily="49" charset="0"/>
              </a:rPr>
              <a:t>client_credentials&amp;client_assertion_type</a:t>
            </a:r>
            <a:r>
              <a:rPr lang="de-DE" sz="1600" dirty="0" smtClean="0">
                <a:solidFill>
                  <a:srgbClr val="333333"/>
                </a:solidFill>
                <a:latin typeface="Consolas" panose="020B0609020204030204" pitchFamily="49" charset="0"/>
              </a:rPr>
              <a:t>=urn:ietf:params:oauth:client-assertion-type:jwt-bearer&amp;client_assertion=eyJhbGciOiJSUzI1NiIsInR5cCI6IkpXVCJ9……</a:t>
            </a:r>
            <a:endParaRPr lang="de-DE" sz="1600" b="0" dirty="0">
              <a:solidFill>
                <a:srgbClr val="333333"/>
              </a:solidFill>
              <a:effectLst/>
              <a:latin typeface="Consolas" panose="020B0609020204030204" pitchFamily="49" charset="0"/>
            </a:endParaRPr>
          </a:p>
        </p:txBody>
      </p:sp>
      <p:sp>
        <p:nvSpPr>
          <p:cNvPr id="15" name="Pentagon 14"/>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Acquiring an Access Token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Onboarding</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the</a:t>
            </a:r>
            <a:r>
              <a:rPr lang="de-DE" sz="1600" dirty="0">
                <a:ea typeface="Arial Unicode MS" panose="020B0604020202020204" pitchFamily="34" charset="-128"/>
                <a:cs typeface="Arial Unicode MS" panose="020B0604020202020204" pitchFamily="34" charset="-128"/>
              </a:rPr>
              <a:t> Agent</a:t>
            </a:r>
          </a:p>
        </p:txBody>
      </p:sp>
      <p:sp>
        <p:nvSpPr>
          <p:cNvPr id="17" name="Rectangle 16"/>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20" name="Rectangle 1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21" name="Rectangle 2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22" name="Down Arrow 2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graphicFrame>
        <p:nvGraphicFramePr>
          <p:cNvPr id="14" name="Tabelle 2"/>
          <p:cNvGraphicFramePr>
            <a:graphicFrameLocks noGrp="1"/>
          </p:cNvGraphicFramePr>
          <p:nvPr>
            <p:extLst>
              <p:ext uri="{D42A27DB-BD31-4B8C-83A1-F6EECF244321}">
                <p14:modId xmlns:p14="http://schemas.microsoft.com/office/powerpoint/2010/main" val="447253585"/>
              </p:ext>
            </p:extLst>
          </p:nvPr>
        </p:nvGraphicFramePr>
        <p:xfrm>
          <a:off x="2396570" y="2142419"/>
          <a:ext cx="9439358" cy="4077226"/>
        </p:xfrm>
        <a:graphic>
          <a:graphicData uri="http://schemas.openxmlformats.org/drawingml/2006/table">
            <a:tbl>
              <a:tblPr>
                <a:tableStyleId>{BC89EF96-8CEA-46FF-86C4-4CE0E7609802}</a:tableStyleId>
              </a:tblPr>
              <a:tblGrid>
                <a:gridCol w="2526896">
                  <a:extLst>
                    <a:ext uri="{9D8B030D-6E8A-4147-A177-3AD203B41FA5}">
                      <a16:colId xmlns:a16="http://schemas.microsoft.com/office/drawing/2014/main" xmlns="" val="20000"/>
                    </a:ext>
                  </a:extLst>
                </a:gridCol>
                <a:gridCol w="5171029">
                  <a:extLst>
                    <a:ext uri="{9D8B030D-6E8A-4147-A177-3AD203B41FA5}">
                      <a16:colId xmlns:a16="http://schemas.microsoft.com/office/drawing/2014/main" xmlns="" val="20001"/>
                    </a:ext>
                  </a:extLst>
                </a:gridCol>
                <a:gridCol w="1741433">
                  <a:extLst>
                    <a:ext uri="{9D8B030D-6E8A-4147-A177-3AD203B41FA5}">
                      <a16:colId xmlns:a16="http://schemas.microsoft.com/office/drawing/2014/main" xmlns="" val="20002"/>
                    </a:ext>
                  </a:extLst>
                </a:gridCol>
              </a:tblGrid>
              <a:tr h="826519">
                <a:tc>
                  <a:txBody>
                    <a:bodyPr/>
                    <a:lstStyle/>
                    <a:p>
                      <a:pPr algn="l" fontAlgn="b"/>
                      <a:r>
                        <a:rPr lang="en-US" sz="1200" b="1" u="none" strike="noStrike" dirty="0" smtClean="0">
                          <a:solidFill>
                            <a:schemeClr val="bg1"/>
                          </a:solidFill>
                          <a:effectLst/>
                        </a:rPr>
                        <a:t>Parameter</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smtClean="0">
                          <a:solidFill>
                            <a:schemeClr val="bg1"/>
                          </a:solidFill>
                          <a:effectLst/>
                        </a:rPr>
                        <a:t>Description</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smtClean="0">
                          <a:solidFill>
                            <a:schemeClr val="bg1"/>
                          </a:solidFill>
                          <a:effectLst/>
                        </a:rPr>
                        <a:t>Remarks</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extLst>
                  <a:ext uri="{0D108BD9-81ED-4DB2-BD59-A6C34878D82A}">
                    <a16:rowId xmlns:a16="http://schemas.microsoft.com/office/drawing/2014/main" xmlns="" val="10000"/>
                  </a:ext>
                </a:extLst>
              </a:tr>
              <a:tr h="67794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grant_type</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b" latinLnBrk="0" hangingPunct="1"/>
                      <a:r>
                        <a:rPr lang="en-US" sz="1400" b="0" i="0" kern="1200" dirty="0" smtClean="0">
                          <a:solidFill>
                            <a:schemeClr val="tx1"/>
                          </a:solidFill>
                          <a:latin typeface="+mn-lt"/>
                          <a:ea typeface="+mn-ea"/>
                          <a:cs typeface="Arial" panose="020B0604020202020204" pitchFamily="34" charset="0"/>
                        </a:rPr>
                        <a:t>Defines the OAuth 2.0 access token flow requested by the client.</a:t>
                      </a:r>
                    </a:p>
                    <a:p>
                      <a:pPr marL="0" algn="l" defTabSz="914400" rtl="0" eaLnBrk="1" fontAlgn="b" latinLnBrk="0" hangingPunct="1"/>
                      <a:r>
                        <a:rPr lang="en-US" sz="1400" b="0" i="0" kern="1200" dirty="0" smtClean="0">
                          <a:solidFill>
                            <a:schemeClr val="tx1"/>
                          </a:solidFill>
                          <a:latin typeface="+mn-lt"/>
                          <a:ea typeface="+mn-ea"/>
                          <a:cs typeface="Arial" panose="020B0604020202020204" pitchFamily="34" charset="0"/>
                        </a:rPr>
                        <a:t>MindSphere supports only </a:t>
                      </a:r>
                      <a:r>
                        <a:rPr lang="en-US" sz="1400" b="0" i="0" kern="1200" dirty="0" err="1" smtClean="0">
                          <a:solidFill>
                            <a:schemeClr val="tx1"/>
                          </a:solidFill>
                          <a:latin typeface="+mn-lt"/>
                          <a:ea typeface="+mn-ea"/>
                          <a:cs typeface="Arial" panose="020B0604020202020204" pitchFamily="34" charset="0"/>
                        </a:rPr>
                        <a:t>client_credentials</a:t>
                      </a:r>
                      <a:r>
                        <a:rPr lang="en-US" sz="1400" b="0" i="0" kern="1200" dirty="0" smtClean="0">
                          <a:solidFill>
                            <a:schemeClr val="tx1"/>
                          </a:solidFill>
                          <a:latin typeface="+mn-lt"/>
                          <a:ea typeface="+mn-ea"/>
                          <a:cs typeface="Arial" panose="020B0604020202020204" pitchFamily="34" charset="0"/>
                        </a:rPr>
                        <a:t>.</a:t>
                      </a:r>
                      <a:endParaRPr lang="en-US" sz="14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l" defTabSz="914400" rtl="0" eaLnBrk="1" fontAlgn="b" latinLnBrk="0" hangingPunct="1"/>
                      <a:endParaRPr lang="en-US" sz="12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145156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client_assertion_type</a:t>
                      </a:r>
                      <a:endParaRPr lang="en-US" sz="1200" b="1" kern="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b="0" i="0" dirty="0" smtClean="0">
                          <a:latin typeface="Arial" panose="020B0604020202020204" pitchFamily="34" charset="0"/>
                          <a:cs typeface="Arial" panose="020B0604020202020204" pitchFamily="34" charset="0"/>
                        </a:rPr>
                        <a:t>Defines the assertion type (assertion are defined in RFC 7521).</a:t>
                      </a:r>
                    </a:p>
                    <a:p>
                      <a:pPr algn="l"/>
                      <a:r>
                        <a:rPr lang="en-US" sz="1400" b="0" i="0" dirty="0" smtClean="0">
                          <a:latin typeface="Arial" panose="020B0604020202020204" pitchFamily="34" charset="0"/>
                          <a:cs typeface="Arial" panose="020B0604020202020204" pitchFamily="34" charset="0"/>
                        </a:rPr>
                        <a:t>MindSphere supports only the </a:t>
                      </a:r>
                      <a:r>
                        <a:rPr lang="en-US" sz="1400" b="0" i="0" dirty="0" err="1" smtClean="0">
                          <a:latin typeface="Arial" panose="020B0604020202020204" pitchFamily="34" charset="0"/>
                          <a:cs typeface="Arial" panose="020B0604020202020204" pitchFamily="34" charset="0"/>
                        </a:rPr>
                        <a:t>jwt</a:t>
                      </a:r>
                      <a:r>
                        <a:rPr lang="en-US" sz="1400" b="0" i="0" dirty="0" smtClean="0">
                          <a:latin typeface="Arial" panose="020B0604020202020204" pitchFamily="34" charset="0"/>
                          <a:cs typeface="Arial" panose="020B0604020202020204" pitchFamily="34" charset="0"/>
                        </a:rPr>
                        <a:t>-bearer type assertion </a:t>
                      </a:r>
                      <a:r>
                        <a:rPr lang="en-US" sz="1400" b="0" i="0" dirty="0" err="1" smtClean="0">
                          <a:latin typeface="Arial" panose="020B0604020202020204" pitchFamily="34" charset="0"/>
                          <a:cs typeface="Arial" panose="020B0604020202020204" pitchFamily="34" charset="0"/>
                        </a:rPr>
                        <a:t>urn:ietf:params:oauth:client-assertion-type:jwt-bearer</a:t>
                      </a:r>
                      <a:r>
                        <a:rPr lang="en-US" sz="1400" b="0" i="0" dirty="0" smtClean="0">
                          <a:latin typeface="Arial" panose="020B0604020202020204" pitchFamily="34" charset="0"/>
                          <a:cs typeface="Arial" panose="020B0604020202020204" pitchFamily="34" charset="0"/>
                        </a:rPr>
                        <a:t> (for details see RFC 7523, Section 2.2 "Using JWTs for Client Authentication").</a:t>
                      </a:r>
                      <a:endParaRPr lang="en-US" sz="14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1121197">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de-DE" sz="1200" b="1"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client_assertion</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b="0" i="0" dirty="0" smtClean="0">
                          <a:latin typeface="Arial" panose="020B0604020202020204" pitchFamily="34" charset="0"/>
                          <a:cs typeface="Arial" panose="020B0604020202020204" pitchFamily="34" charset="0"/>
                        </a:rPr>
                        <a:t>Contains the assertion (self-signed JWT) signed (by the client) with client secret or client public key depending on the client security profile.</a:t>
                      </a:r>
                      <a:endParaRPr lang="en-US" sz="14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7983071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dirty="0" smtClean="0"/>
              <a:t>Signed JWT</a:t>
            </a:r>
            <a:r>
              <a:rPr lang="en-US" b="0" dirty="0"/>
              <a:t/>
            </a:r>
            <a:br>
              <a:rPr lang="en-US" b="0" dirty="0"/>
            </a:br>
            <a:endParaRPr lang="en-US" b="0" dirty="0"/>
          </a:p>
        </p:txBody>
      </p:sp>
      <p:sp>
        <p:nvSpPr>
          <p:cNvPr id="3" name="Rechteck 2"/>
          <p:cNvSpPr/>
          <p:nvPr/>
        </p:nvSpPr>
        <p:spPr>
          <a:xfrm>
            <a:off x="2600325" y="1336255"/>
            <a:ext cx="9505950" cy="584775"/>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lvl="0" eaLnBrk="0" fontAlgn="base" hangingPunct="0">
              <a:spcBef>
                <a:spcPct val="0"/>
              </a:spcBef>
              <a:spcAft>
                <a:spcPct val="0"/>
              </a:spcAft>
            </a:pPr>
            <a:r>
              <a:rPr lang="de-DE" altLang="de-DE" sz="1600" dirty="0">
                <a:solidFill>
                  <a:srgbClr val="555F69"/>
                </a:solidFill>
                <a:latin typeface="Arial" panose="020B0604020202020204" pitchFamily="34" charset="0"/>
                <a:ea typeface="Siemens Sans regular"/>
              </a:rPr>
              <a:t>Client </a:t>
            </a:r>
            <a:r>
              <a:rPr lang="de-DE" altLang="de-DE" sz="1600" dirty="0" err="1">
                <a:solidFill>
                  <a:srgbClr val="555F69"/>
                </a:solidFill>
                <a:latin typeface="Arial" panose="020B0604020202020204" pitchFamily="34" charset="0"/>
                <a:ea typeface="Siemens Sans regular"/>
              </a:rPr>
              <a:t>requests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contain</a:t>
            </a:r>
            <a:r>
              <a:rPr lang="de-DE" altLang="de-DE" sz="1600" dirty="0">
                <a:solidFill>
                  <a:srgbClr val="555F69"/>
                </a:solidFill>
                <a:latin typeface="Arial" panose="020B0604020202020204" pitchFamily="34" charset="0"/>
                <a:ea typeface="Siemens Sans regular"/>
              </a:rPr>
              <a:t> a </a:t>
            </a:r>
            <a:r>
              <a:rPr lang="de-DE" altLang="de-DE" sz="1600" dirty="0" err="1">
                <a:solidFill>
                  <a:srgbClr val="555F69"/>
                </a:solidFill>
                <a:latin typeface="Arial" panose="020B0604020202020204" pitchFamily="34" charset="0"/>
                <a:ea typeface="Siemens Sans regular"/>
              </a:rPr>
              <a:t>self-signed</a:t>
            </a:r>
            <a:r>
              <a:rPr lang="de-DE" altLang="de-DE" sz="1600" dirty="0">
                <a:solidFill>
                  <a:srgbClr val="555F69"/>
                </a:solidFill>
                <a:latin typeface="Arial" panose="020B0604020202020204" pitchFamily="34" charset="0"/>
                <a:ea typeface="Siemens Sans regular"/>
              </a:rPr>
              <a:t> JWT, </a:t>
            </a:r>
            <a:r>
              <a:rPr lang="de-DE" altLang="de-DE" sz="1600" dirty="0" err="1">
                <a:solidFill>
                  <a:srgbClr val="555F69"/>
                </a:solidFill>
                <a:latin typeface="Arial" panose="020B0604020202020204" pitchFamily="34" charset="0"/>
                <a:ea typeface="Siemens Sans regular"/>
              </a:rPr>
              <a:t>conveyed</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with</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body</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parameter</a:t>
            </a:r>
            <a:r>
              <a:rPr lang="de-DE" altLang="de-DE" sz="1600" dirty="0">
                <a:solidFill>
                  <a:srgbClr val="555F69"/>
                </a:solidFill>
                <a:latin typeface="Arial" panose="020B0604020202020204" pitchFamily="34" charset="0"/>
                <a:ea typeface="Siemens Sans regular"/>
              </a:rPr>
              <a:t> </a:t>
            </a:r>
            <a:r>
              <a:rPr lang="de-DE" altLang="de-DE" sz="1400" b="1" dirty="0" err="1">
                <a:solidFill>
                  <a:srgbClr val="37474F"/>
                </a:solidFill>
                <a:latin typeface="Courier New" panose="02070309020205020404" pitchFamily="49" charset="0"/>
                <a:cs typeface="Courier New" panose="02070309020205020404" pitchFamily="49" charset="0"/>
              </a:rPr>
              <a:t>client_assertion</a:t>
            </a:r>
            <a:r>
              <a:rPr lang="de-DE" altLang="de-DE" sz="1600" dirty="0">
                <a:solidFill>
                  <a:srgbClr val="555F69"/>
                </a:solidFill>
                <a:ea typeface="Siemens Sans regular"/>
              </a:rPr>
              <a:t>. This </a:t>
            </a:r>
            <a:r>
              <a:rPr lang="de-DE" altLang="de-DE" sz="1600" dirty="0" err="1">
                <a:solidFill>
                  <a:srgbClr val="555F69"/>
                </a:solidFill>
                <a:ea typeface="Siemens Sans regular"/>
              </a:rPr>
              <a:t>client</a:t>
            </a:r>
            <a:r>
              <a:rPr lang="de-DE" altLang="de-DE" sz="1600" dirty="0">
                <a:solidFill>
                  <a:srgbClr val="555F69"/>
                </a:solidFill>
                <a:ea typeface="Siemens Sans regular"/>
              </a:rPr>
              <a:t> </a:t>
            </a:r>
            <a:r>
              <a:rPr lang="de-DE" altLang="de-DE" sz="1600" dirty="0" err="1">
                <a:solidFill>
                  <a:srgbClr val="555F69"/>
                </a:solidFill>
                <a:ea typeface="Siemens Sans regular"/>
              </a:rPr>
              <a:t>assertion</a:t>
            </a:r>
            <a:r>
              <a:rPr lang="de-DE" altLang="de-DE" sz="1600" dirty="0">
                <a:solidFill>
                  <a:srgbClr val="555F69"/>
                </a:solidFill>
                <a:ea typeface="Siemens Sans regular"/>
              </a:rPr>
              <a:t> </a:t>
            </a:r>
            <a:r>
              <a:rPr lang="de-DE" altLang="de-DE" sz="1600" dirty="0" err="1">
                <a:solidFill>
                  <a:srgbClr val="555F69"/>
                </a:solidFill>
                <a:ea typeface="Siemens Sans regular"/>
              </a:rPr>
              <a:t>is</a:t>
            </a:r>
            <a:r>
              <a:rPr lang="de-DE" altLang="de-DE" sz="1600" dirty="0">
                <a:solidFill>
                  <a:srgbClr val="555F69"/>
                </a:solidFill>
                <a:ea typeface="Siemens Sans regular"/>
              </a:rPr>
              <a:t> </a:t>
            </a:r>
            <a:r>
              <a:rPr lang="de-DE" altLang="de-DE" sz="1600" dirty="0" err="1">
                <a:solidFill>
                  <a:srgbClr val="555F69"/>
                </a:solidFill>
                <a:ea typeface="Siemens Sans regular"/>
              </a:rPr>
              <a:t>required</a:t>
            </a:r>
            <a:r>
              <a:rPr lang="de-DE" altLang="de-DE" sz="1600" dirty="0">
                <a:solidFill>
                  <a:srgbClr val="555F69"/>
                </a:solidFill>
                <a:ea typeface="Siemens Sans regular"/>
              </a:rPr>
              <a:t> </a:t>
            </a:r>
            <a:r>
              <a:rPr lang="de-DE" altLang="de-DE" sz="1600" dirty="0" err="1">
                <a:solidFill>
                  <a:srgbClr val="555F69"/>
                </a:solidFill>
                <a:ea typeface="Siemens Sans regular"/>
              </a:rPr>
              <a:t>to</a:t>
            </a:r>
            <a:r>
              <a:rPr lang="de-DE" altLang="de-DE" sz="1600" dirty="0">
                <a:solidFill>
                  <a:srgbClr val="555F69"/>
                </a:solidFill>
                <a:ea typeface="Siemens Sans regular"/>
              </a:rPr>
              <a:t> </a:t>
            </a:r>
            <a:r>
              <a:rPr lang="de-DE" altLang="de-DE" sz="1600" dirty="0" err="1">
                <a:solidFill>
                  <a:srgbClr val="555F69"/>
                </a:solidFill>
                <a:ea typeface="Siemens Sans regular"/>
              </a:rPr>
              <a:t>be</a:t>
            </a:r>
            <a:r>
              <a:rPr lang="de-DE" altLang="de-DE" sz="1600" dirty="0">
                <a:solidFill>
                  <a:srgbClr val="555F69"/>
                </a:solidFill>
                <a:ea typeface="Siemens Sans regular"/>
              </a:rPr>
              <a:t> </a:t>
            </a:r>
            <a:r>
              <a:rPr lang="de-DE" altLang="de-DE" sz="1600" dirty="0" err="1">
                <a:solidFill>
                  <a:srgbClr val="555F69"/>
                </a:solidFill>
                <a:ea typeface="Siemens Sans regular"/>
              </a:rPr>
              <a:t>signed</a:t>
            </a:r>
            <a:r>
              <a:rPr lang="de-DE" altLang="de-DE" sz="1600" dirty="0">
                <a:solidFill>
                  <a:srgbClr val="555F69"/>
                </a:solidFill>
                <a:ea typeface="Siemens Sans regular"/>
              </a:rPr>
              <a:t> </a:t>
            </a:r>
            <a:r>
              <a:rPr lang="de-DE" altLang="de-DE" sz="1600" dirty="0" err="1">
                <a:solidFill>
                  <a:srgbClr val="555F69"/>
                </a:solidFill>
                <a:ea typeface="Siemens Sans regular"/>
              </a:rPr>
              <a:t>with</a:t>
            </a:r>
            <a:r>
              <a:rPr lang="de-DE" altLang="de-DE" sz="1600" dirty="0">
                <a:solidFill>
                  <a:srgbClr val="555F69"/>
                </a:solidFill>
                <a:ea typeface="Siemens Sans regular"/>
              </a:rPr>
              <a:t> </a:t>
            </a:r>
            <a:r>
              <a:rPr lang="de-DE" altLang="de-DE" sz="1600" dirty="0" err="1">
                <a:solidFill>
                  <a:srgbClr val="555F69"/>
                </a:solidFill>
                <a:ea typeface="Siemens Sans regular"/>
              </a:rPr>
              <a:t>the</a:t>
            </a:r>
            <a:r>
              <a:rPr lang="de-DE" altLang="de-DE" sz="1600" dirty="0">
                <a:solidFill>
                  <a:srgbClr val="555F69"/>
                </a:solidFill>
                <a:ea typeface="Siemens Sans regular"/>
              </a:rPr>
              <a:t> </a:t>
            </a:r>
            <a:r>
              <a:rPr lang="de-DE" altLang="de-DE" sz="1600" b="1" dirty="0" err="1">
                <a:solidFill>
                  <a:srgbClr val="555F69"/>
                </a:solidFill>
                <a:ea typeface="Siemens Sans regular"/>
              </a:rPr>
              <a:t>credential</a:t>
            </a:r>
            <a:r>
              <a:rPr lang="de-DE" altLang="de-DE" sz="1600" b="1" dirty="0">
                <a:solidFill>
                  <a:srgbClr val="555F69"/>
                </a:solidFill>
                <a:ea typeface="Siemens Sans regular"/>
              </a:rPr>
              <a:t> </a:t>
            </a:r>
            <a:r>
              <a:rPr lang="de-DE" altLang="de-DE" sz="1600" b="1" dirty="0" err="1">
                <a:solidFill>
                  <a:srgbClr val="555F69"/>
                </a:solidFill>
                <a:ea typeface="Siemens Sans regular"/>
              </a:rPr>
              <a:t>data</a:t>
            </a:r>
            <a:r>
              <a:rPr lang="de-DE" altLang="de-DE" sz="1600" b="1" dirty="0">
                <a:solidFill>
                  <a:srgbClr val="555F69"/>
                </a:solidFill>
                <a:ea typeface="Siemens Sans regular"/>
              </a:rPr>
              <a:t> </a:t>
            </a:r>
            <a:r>
              <a:rPr lang="de-DE" altLang="de-DE" sz="1600" dirty="0" err="1">
                <a:solidFill>
                  <a:srgbClr val="555F69"/>
                </a:solidFill>
                <a:ea typeface="Siemens Sans regular"/>
              </a:rPr>
              <a:t>provided</a:t>
            </a:r>
            <a:r>
              <a:rPr lang="de-DE" altLang="de-DE" sz="1600" dirty="0">
                <a:solidFill>
                  <a:srgbClr val="555F69"/>
                </a:solidFill>
                <a:ea typeface="Siemens Sans regular"/>
              </a:rPr>
              <a:t> at </a:t>
            </a:r>
            <a:r>
              <a:rPr lang="de-DE" altLang="de-DE" sz="1600" dirty="0" err="1">
                <a:solidFill>
                  <a:srgbClr val="555F69"/>
                </a:solidFill>
                <a:ea typeface="Siemens Sans regular"/>
              </a:rPr>
              <a:t>the</a:t>
            </a:r>
            <a:r>
              <a:rPr lang="de-DE" altLang="de-DE" sz="1600" dirty="0">
                <a:solidFill>
                  <a:srgbClr val="555F69"/>
                </a:solidFill>
                <a:ea typeface="Siemens Sans regular"/>
              </a:rPr>
              <a:t> </a:t>
            </a:r>
            <a:r>
              <a:rPr lang="de-DE" altLang="de-DE" sz="1600" dirty="0" err="1">
                <a:solidFill>
                  <a:srgbClr val="555F69"/>
                </a:solidFill>
                <a:ea typeface="Siemens Sans regular"/>
              </a:rPr>
              <a:t>registration</a:t>
            </a:r>
            <a:r>
              <a:rPr lang="de-DE" altLang="de-DE" sz="1600" dirty="0">
                <a:solidFill>
                  <a:srgbClr val="555F69"/>
                </a:solidFill>
                <a:ea typeface="Siemens Sans regular"/>
              </a:rPr>
              <a:t>:</a:t>
            </a:r>
            <a:r>
              <a:rPr lang="de-DE" altLang="de-DE" sz="800" dirty="0">
                <a:latin typeface="Arial" panose="020B0604020202020204" pitchFamily="34" charset="0"/>
              </a:rPr>
              <a:t> </a:t>
            </a:r>
            <a:endParaRPr lang="de-DE" altLang="de-DE" sz="2400" dirty="0">
              <a:latin typeface="Arial" panose="020B0604020202020204" pitchFamily="34" charset="0"/>
            </a:endParaRPr>
          </a:p>
        </p:txBody>
      </p:sp>
      <p:sp>
        <p:nvSpPr>
          <p:cNvPr id="13" name="Rectangle 12"/>
          <p:cNvSpPr/>
          <p:nvPr/>
        </p:nvSpPr>
        <p:spPr>
          <a:xfrm>
            <a:off x="2600325" y="2137608"/>
            <a:ext cx="6796338" cy="4185761"/>
          </a:xfrm>
          <a:prstGeom prst="rect">
            <a:avLst/>
          </a:prstGeom>
          <a:ln w="12700">
            <a:solidFill>
              <a:schemeClr val="tx1"/>
            </a:solidFill>
            <a:prstDash val="lgDash"/>
          </a:ln>
        </p:spPr>
        <p:txBody>
          <a:bodyPr wrap="square">
            <a:spAutoFit/>
          </a:bodyPr>
          <a:lstStyle/>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alg</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HS256</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JWT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iss</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f03714282d374383abff1cfd486d231c</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client_id</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sub</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f03714282d374383abff1cfd486d231c</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client_id</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aud</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southgate</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iat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1526393304</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 </a:t>
            </a:r>
            <a:r>
              <a:rPr lang="de-DE" sz="1400" dirty="0" err="1"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date.getTime</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nbf</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1526393304</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exp</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1526998104</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jti</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826d75fa-4f16-4aaa-ad85-807b8a61957b</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unique</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id</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schemas</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urn:siemens:mindsphere:v1</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ten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academy2</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5" name="Pentagon 14"/>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Acquiring an Access Token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20" name="Rectangle 1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21" name="Rectangle 2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22" name="Down Arrow 2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8081258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Structure of MindSphere Connectivity </a:t>
            </a:r>
            <a:br>
              <a:rPr lang="en-US" dirty="0" smtClean="0"/>
            </a:br>
            <a:r>
              <a:rPr lang="en-US" b="0" dirty="0" smtClean="0"/>
              <a:t>MindConnect Nano/ IoT2040</a:t>
            </a:r>
            <a:endParaRPr lang="en-US" b="0" dirty="0"/>
          </a:p>
        </p:txBody>
      </p:sp>
      <p:sp>
        <p:nvSpPr>
          <p:cNvPr id="28" name="Textfeld 1286"/>
          <p:cNvSpPr txBox="1">
            <a:spLocks/>
          </p:cNvSpPr>
          <p:nvPr/>
        </p:nvSpPr>
        <p:spPr bwMode="gray">
          <a:xfrm>
            <a:off x="6361982" y="2936561"/>
            <a:ext cx="141064" cy="738664"/>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smtClean="0">
                <a:solidFill>
                  <a:srgbClr val="004669"/>
                </a:solidFill>
              </a:rPr>
              <a:t>11</a:t>
            </a:r>
            <a:endParaRPr lang="en-US" sz="1200" b="1" dirty="0" smtClean="0">
              <a:solidFill>
                <a:srgbClr val="004669"/>
              </a:solidFill>
            </a:endParaRPr>
          </a:p>
          <a:p>
            <a:pPr>
              <a:lnSpc>
                <a:spcPct val="80000"/>
              </a:lnSpc>
              <a:spcBef>
                <a:spcPts val="0"/>
              </a:spcBef>
            </a:pPr>
            <a:r>
              <a:rPr lang="en-US" sz="1000" b="1" dirty="0" smtClean="0">
                <a:solidFill>
                  <a:srgbClr val="004669"/>
                </a:solidFill>
              </a:rPr>
              <a:t>00</a:t>
            </a:r>
            <a:endParaRPr lang="en-US" sz="1200" b="1" dirty="0" smtClean="0">
              <a:solidFill>
                <a:srgbClr val="004669"/>
              </a:solidFill>
            </a:endParaRPr>
          </a:p>
          <a:p>
            <a:pPr>
              <a:lnSpc>
                <a:spcPct val="80000"/>
              </a:lnSpc>
              <a:spcBef>
                <a:spcPts val="0"/>
              </a:spcBef>
            </a:pPr>
            <a:r>
              <a:rPr lang="en-US" sz="1000" b="1" dirty="0" smtClean="0">
                <a:solidFill>
                  <a:srgbClr val="004669"/>
                </a:solidFill>
              </a:rPr>
              <a:t>10</a:t>
            </a:r>
            <a:endParaRPr lang="en-US" sz="1000" b="1" dirty="0">
              <a:solidFill>
                <a:srgbClr val="004669"/>
              </a:solidFill>
            </a:endParaRPr>
          </a:p>
        </p:txBody>
      </p:sp>
      <p:sp>
        <p:nvSpPr>
          <p:cNvPr id="29" name="Textfeld 1274"/>
          <p:cNvSpPr txBox="1">
            <a:spLocks/>
          </p:cNvSpPr>
          <p:nvPr/>
        </p:nvSpPr>
        <p:spPr bwMode="gray">
          <a:xfrm>
            <a:off x="6581584" y="3175747"/>
            <a:ext cx="141064" cy="492443"/>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11</a:t>
            </a:r>
          </a:p>
        </p:txBody>
      </p:sp>
      <p:sp>
        <p:nvSpPr>
          <p:cNvPr id="30" name="Textfeld 1274"/>
          <p:cNvSpPr txBox="1">
            <a:spLocks/>
          </p:cNvSpPr>
          <p:nvPr/>
        </p:nvSpPr>
        <p:spPr bwMode="gray">
          <a:xfrm>
            <a:off x="4941707" y="3086967"/>
            <a:ext cx="141064" cy="492443"/>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11</a:t>
            </a:r>
          </a:p>
        </p:txBody>
      </p:sp>
      <p:sp>
        <p:nvSpPr>
          <p:cNvPr id="32" name="Textfeld 1286"/>
          <p:cNvSpPr txBox="1">
            <a:spLocks/>
          </p:cNvSpPr>
          <p:nvPr/>
        </p:nvSpPr>
        <p:spPr bwMode="gray">
          <a:xfrm>
            <a:off x="4744593" y="3076235"/>
            <a:ext cx="141064" cy="738664"/>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smtClean="0">
                <a:solidFill>
                  <a:srgbClr val="004669"/>
                </a:solidFill>
              </a:rPr>
              <a:t>11</a:t>
            </a:r>
            <a:endParaRPr lang="en-US" sz="1200" b="1" dirty="0" smtClean="0">
              <a:solidFill>
                <a:srgbClr val="004669"/>
              </a:solidFill>
            </a:endParaRPr>
          </a:p>
          <a:p>
            <a:pPr>
              <a:lnSpc>
                <a:spcPct val="80000"/>
              </a:lnSpc>
              <a:spcBef>
                <a:spcPts val="0"/>
              </a:spcBef>
            </a:pPr>
            <a:r>
              <a:rPr lang="en-US" sz="1000" b="1" dirty="0" smtClean="0">
                <a:solidFill>
                  <a:srgbClr val="004669"/>
                </a:solidFill>
              </a:rPr>
              <a:t>00</a:t>
            </a:r>
            <a:endParaRPr lang="en-US" sz="1200" b="1" dirty="0" smtClean="0">
              <a:solidFill>
                <a:srgbClr val="004669"/>
              </a:solidFill>
            </a:endParaRPr>
          </a:p>
          <a:p>
            <a:pPr>
              <a:lnSpc>
                <a:spcPct val="80000"/>
              </a:lnSpc>
              <a:spcBef>
                <a:spcPts val="0"/>
              </a:spcBef>
            </a:pPr>
            <a:r>
              <a:rPr lang="en-US" sz="1000" b="1" dirty="0" smtClean="0">
                <a:solidFill>
                  <a:srgbClr val="004669"/>
                </a:solidFill>
              </a:rPr>
              <a:t>10</a:t>
            </a:r>
            <a:endParaRPr lang="en-US" sz="1000" b="1" dirty="0">
              <a:solidFill>
                <a:srgbClr val="004669"/>
              </a:solidFill>
            </a:endParaRPr>
          </a:p>
        </p:txBody>
      </p:sp>
      <p:pic>
        <p:nvPicPr>
          <p:cNvPr id="33" name="Bild 11"/>
          <p:cNvPicPr>
            <a:picLocks noChangeAspect="1"/>
          </p:cNvPicPr>
          <p:nvPr/>
        </p:nvPicPr>
        <p:blipFill>
          <a:blip r:embed="rId11"/>
          <a:stretch>
            <a:fillRect/>
          </a:stretch>
        </p:blipFill>
        <p:spPr>
          <a:xfrm>
            <a:off x="4557072" y="3599975"/>
            <a:ext cx="950910" cy="694895"/>
          </a:xfrm>
          <a:prstGeom prst="rect">
            <a:avLst/>
          </a:prstGeom>
        </p:spPr>
      </p:pic>
      <p:pic>
        <p:nvPicPr>
          <p:cNvPr id="34" name="Bild 13"/>
          <p:cNvPicPr>
            <a:picLocks noChangeAspect="1"/>
          </p:cNvPicPr>
          <p:nvPr/>
        </p:nvPicPr>
        <p:blipFill>
          <a:blip r:embed="rId12"/>
          <a:stretch>
            <a:fillRect/>
          </a:stretch>
        </p:blipFill>
        <p:spPr>
          <a:xfrm>
            <a:off x="6199920" y="3688058"/>
            <a:ext cx="909186" cy="588297"/>
          </a:xfrm>
          <a:prstGeom prst="rect">
            <a:avLst/>
          </a:prstGeom>
        </p:spPr>
      </p:pic>
      <p:grpSp>
        <p:nvGrpSpPr>
          <p:cNvPr id="37" name="Group 457"/>
          <p:cNvGrpSpPr/>
          <p:nvPr/>
        </p:nvGrpSpPr>
        <p:grpSpPr>
          <a:xfrm>
            <a:off x="3007790" y="1472709"/>
            <a:ext cx="5873395" cy="1602308"/>
            <a:chOff x="4900768" y="2555464"/>
            <a:chExt cx="5726325" cy="1563001"/>
          </a:xfrm>
        </p:grpSpPr>
        <p:grpSp>
          <p:nvGrpSpPr>
            <p:cNvPr id="38" name="Group 412"/>
            <p:cNvGrpSpPr/>
            <p:nvPr/>
          </p:nvGrpSpPr>
          <p:grpSpPr>
            <a:xfrm>
              <a:off x="4900768" y="2555464"/>
              <a:ext cx="5726325" cy="1563001"/>
              <a:chOff x="4656557" y="2637307"/>
              <a:chExt cx="6269058" cy="1711140"/>
            </a:xfrm>
          </p:grpSpPr>
          <p:sp>
            <p:nvSpPr>
              <p:cNvPr id="40" name="Textfeld 273"/>
              <p:cNvSpPr txBox="1"/>
              <p:nvPr/>
            </p:nvSpPr>
            <p:spPr bwMode="gray">
              <a:xfrm>
                <a:off x="6824268" y="3343252"/>
                <a:ext cx="1879646" cy="394281"/>
              </a:xfrm>
              <a:prstGeom prst="rect">
                <a:avLst/>
              </a:prstGeom>
              <a:noFill/>
            </p:spPr>
            <p:txBody>
              <a:bodyPr wrap="none" lIns="0" tIns="0" rIns="0" bIns="0" rtlCol="0">
                <a:spAutoFit/>
              </a:bodyPr>
              <a:lstStyle/>
              <a:p>
                <a:pPr algn="ctr">
                  <a:spcBef>
                    <a:spcPct val="0"/>
                  </a:spcBef>
                  <a:buFont typeface="Wingdings" charset="0"/>
                  <a:buNone/>
                </a:pPr>
                <a:r>
                  <a:rPr lang="en-US" sz="2399" b="1" dirty="0" err="1">
                    <a:solidFill>
                      <a:srgbClr val="004669"/>
                    </a:solidFill>
                    <a:latin typeface="+mj-lt"/>
                  </a:rPr>
                  <a:t>MindSphere</a:t>
                </a:r>
                <a:endParaRPr lang="en-US" sz="2399" b="1" dirty="0">
                  <a:solidFill>
                    <a:srgbClr val="004669"/>
                  </a:solidFill>
                  <a:latin typeface="+mj-lt"/>
                </a:endParaRPr>
              </a:p>
            </p:txBody>
          </p:sp>
          <p:grpSp>
            <p:nvGrpSpPr>
              <p:cNvPr id="41" name="Gruppieren 383"/>
              <p:cNvGrpSpPr/>
              <p:nvPr/>
            </p:nvGrpSpPr>
            <p:grpSpPr>
              <a:xfrm>
                <a:off x="4656557" y="2637307"/>
                <a:ext cx="6269058" cy="1711140"/>
                <a:chOff x="5414379" y="2883694"/>
                <a:chExt cx="6272323" cy="1712031"/>
              </a:xfrm>
            </p:grpSpPr>
            <p:grpSp>
              <p:nvGrpSpPr>
                <p:cNvPr id="42" name="Gruppieren 384"/>
                <p:cNvGrpSpPr/>
                <p:nvPr/>
              </p:nvGrpSpPr>
              <p:grpSpPr>
                <a:xfrm>
                  <a:off x="5427516" y="2972295"/>
                  <a:ext cx="6230431" cy="1603267"/>
                  <a:chOff x="5427516" y="2972295"/>
                  <a:chExt cx="6230431" cy="1603267"/>
                </a:xfrm>
              </p:grpSpPr>
              <p:sp>
                <p:nvSpPr>
                  <p:cNvPr id="293" name="Freihandform 635"/>
                  <p:cNvSpPr/>
                  <p:nvPr/>
                </p:nvSpPr>
                <p:spPr bwMode="gray">
                  <a:xfrm>
                    <a:off x="6224226" y="4079768"/>
                    <a:ext cx="1617707" cy="492263"/>
                  </a:xfrm>
                  <a:custGeom>
                    <a:avLst/>
                    <a:gdLst>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50119 w 1362075"/>
                      <a:gd name="connsiteY5" fmla="*/ 407194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73895 w 1362075"/>
                      <a:gd name="connsiteY3" fmla="*/ 409575 h 414338"/>
                      <a:gd name="connsiteX4" fmla="*/ 821532 w 1362075"/>
                      <a:gd name="connsiteY4" fmla="*/ 273844 h 414338"/>
                      <a:gd name="connsiteX5" fmla="*/ 950119 w 1362075"/>
                      <a:gd name="connsiteY5" fmla="*/ 407194 h 414338"/>
                      <a:gd name="connsiteX6" fmla="*/ 1362075 w 1362075"/>
                      <a:gd name="connsiteY6" fmla="*/ 0 h 4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075" h="414338">
                        <a:moveTo>
                          <a:pt x="0" y="414338"/>
                        </a:moveTo>
                        <a:lnTo>
                          <a:pt x="138113" y="276225"/>
                        </a:lnTo>
                        <a:lnTo>
                          <a:pt x="538163" y="276225"/>
                        </a:lnTo>
                        <a:lnTo>
                          <a:pt x="673895" y="409575"/>
                        </a:lnTo>
                        <a:lnTo>
                          <a:pt x="821532" y="273844"/>
                        </a:lnTo>
                        <a:lnTo>
                          <a:pt x="950119" y="407194"/>
                        </a:lnTo>
                        <a:lnTo>
                          <a:pt x="1362075"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4" name="Freihandform 636"/>
                  <p:cNvSpPr/>
                  <p:nvPr/>
                </p:nvSpPr>
                <p:spPr bwMode="gray">
                  <a:xfrm>
                    <a:off x="5427516" y="3934888"/>
                    <a:ext cx="656133" cy="314030"/>
                  </a:xfrm>
                  <a:custGeom>
                    <a:avLst/>
                    <a:gdLst>
                      <a:gd name="connsiteX0" fmla="*/ 0 w 552450"/>
                      <a:gd name="connsiteY0" fmla="*/ 0 h 264319"/>
                      <a:gd name="connsiteX1" fmla="*/ 138113 w 552450"/>
                      <a:gd name="connsiteY1" fmla="*/ 135732 h 264319"/>
                      <a:gd name="connsiteX2" fmla="*/ 278607 w 552450"/>
                      <a:gd name="connsiteY2" fmla="*/ 135732 h 264319"/>
                      <a:gd name="connsiteX3" fmla="*/ 278607 w 552450"/>
                      <a:gd name="connsiteY3" fmla="*/ 264319 h 264319"/>
                      <a:gd name="connsiteX4" fmla="*/ 552450 w 552450"/>
                      <a:gd name="connsiteY4" fmla="*/ 264319 h 26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264319">
                        <a:moveTo>
                          <a:pt x="0" y="0"/>
                        </a:moveTo>
                        <a:lnTo>
                          <a:pt x="138113" y="135732"/>
                        </a:lnTo>
                        <a:lnTo>
                          <a:pt x="278607" y="135732"/>
                        </a:lnTo>
                        <a:lnTo>
                          <a:pt x="278607" y="264319"/>
                        </a:lnTo>
                        <a:lnTo>
                          <a:pt x="552450" y="264319"/>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5" name="Freihandform 637"/>
                  <p:cNvSpPr/>
                  <p:nvPr/>
                </p:nvSpPr>
                <p:spPr bwMode="gray">
                  <a:xfrm>
                    <a:off x="5428938" y="3450412"/>
                    <a:ext cx="325239" cy="319687"/>
                  </a:xfrm>
                  <a:custGeom>
                    <a:avLst/>
                    <a:gdLst>
                      <a:gd name="connsiteX0" fmla="*/ 0 w 273844"/>
                      <a:gd name="connsiteY0" fmla="*/ 269081 h 269081"/>
                      <a:gd name="connsiteX1" fmla="*/ 142875 w 273844"/>
                      <a:gd name="connsiteY1" fmla="*/ 269081 h 269081"/>
                      <a:gd name="connsiteX2" fmla="*/ 142875 w 273844"/>
                      <a:gd name="connsiteY2" fmla="*/ 133350 h 269081"/>
                      <a:gd name="connsiteX3" fmla="*/ 273844 w 273844"/>
                      <a:gd name="connsiteY3" fmla="*/ 0 h 269081"/>
                    </a:gdLst>
                    <a:ahLst/>
                    <a:cxnLst>
                      <a:cxn ang="0">
                        <a:pos x="connsiteX0" y="connsiteY0"/>
                      </a:cxn>
                      <a:cxn ang="0">
                        <a:pos x="connsiteX1" y="connsiteY1"/>
                      </a:cxn>
                      <a:cxn ang="0">
                        <a:pos x="connsiteX2" y="connsiteY2"/>
                      </a:cxn>
                      <a:cxn ang="0">
                        <a:pos x="connsiteX3" y="connsiteY3"/>
                      </a:cxn>
                    </a:cxnLst>
                    <a:rect l="l" t="t" r="r" b="b"/>
                    <a:pathLst>
                      <a:path w="273844" h="269081">
                        <a:moveTo>
                          <a:pt x="0" y="269081"/>
                        </a:moveTo>
                        <a:lnTo>
                          <a:pt x="142875" y="269081"/>
                        </a:lnTo>
                        <a:lnTo>
                          <a:pt x="142875" y="133350"/>
                        </a:lnTo>
                        <a:lnTo>
                          <a:pt x="273844"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6" name="Freihandform 638"/>
                  <p:cNvSpPr/>
                  <p:nvPr/>
                </p:nvSpPr>
                <p:spPr bwMode="gray">
                  <a:xfrm>
                    <a:off x="5739781" y="3148273"/>
                    <a:ext cx="656133" cy="472459"/>
                  </a:xfrm>
                  <a:custGeom>
                    <a:avLst/>
                    <a:gdLst>
                      <a:gd name="connsiteX0" fmla="*/ 0 w 552450"/>
                      <a:gd name="connsiteY0" fmla="*/ 397669 h 397669"/>
                      <a:gd name="connsiteX1" fmla="*/ 290512 w 552450"/>
                      <a:gd name="connsiteY1" fmla="*/ 116681 h 397669"/>
                      <a:gd name="connsiteX2" fmla="*/ 416718 w 552450"/>
                      <a:gd name="connsiteY2" fmla="*/ 116681 h 397669"/>
                      <a:gd name="connsiteX3" fmla="*/ 552450 w 552450"/>
                      <a:gd name="connsiteY3" fmla="*/ 0 h 397669"/>
                    </a:gdLst>
                    <a:ahLst/>
                    <a:cxnLst>
                      <a:cxn ang="0">
                        <a:pos x="connsiteX0" y="connsiteY0"/>
                      </a:cxn>
                      <a:cxn ang="0">
                        <a:pos x="connsiteX1" y="connsiteY1"/>
                      </a:cxn>
                      <a:cxn ang="0">
                        <a:pos x="connsiteX2" y="connsiteY2"/>
                      </a:cxn>
                      <a:cxn ang="0">
                        <a:pos x="connsiteX3" y="connsiteY3"/>
                      </a:cxn>
                    </a:cxnLst>
                    <a:rect l="l" t="t" r="r" b="b"/>
                    <a:pathLst>
                      <a:path w="552450" h="397669">
                        <a:moveTo>
                          <a:pt x="0" y="397669"/>
                        </a:moveTo>
                        <a:lnTo>
                          <a:pt x="290512" y="116681"/>
                        </a:lnTo>
                        <a:lnTo>
                          <a:pt x="416718" y="116681"/>
                        </a:lnTo>
                        <a:lnTo>
                          <a:pt x="552450"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7" name="Freihandform 639"/>
                  <p:cNvSpPr/>
                  <p:nvPr/>
                </p:nvSpPr>
                <p:spPr bwMode="gray">
                  <a:xfrm>
                    <a:off x="6400401" y="3456069"/>
                    <a:ext cx="469475" cy="158429"/>
                  </a:xfrm>
                  <a:custGeom>
                    <a:avLst/>
                    <a:gdLst>
                      <a:gd name="connsiteX0" fmla="*/ 0 w 395288"/>
                      <a:gd name="connsiteY0" fmla="*/ 133350 h 133350"/>
                      <a:gd name="connsiteX1" fmla="*/ 135732 w 395288"/>
                      <a:gd name="connsiteY1" fmla="*/ 133350 h 133350"/>
                      <a:gd name="connsiteX2" fmla="*/ 269082 w 395288"/>
                      <a:gd name="connsiteY2" fmla="*/ 0 h 133350"/>
                      <a:gd name="connsiteX3" fmla="*/ 395288 w 395288"/>
                      <a:gd name="connsiteY3" fmla="*/ 0 h 133350"/>
                    </a:gdLst>
                    <a:ahLst/>
                    <a:cxnLst>
                      <a:cxn ang="0">
                        <a:pos x="connsiteX0" y="connsiteY0"/>
                      </a:cxn>
                      <a:cxn ang="0">
                        <a:pos x="connsiteX1" y="connsiteY1"/>
                      </a:cxn>
                      <a:cxn ang="0">
                        <a:pos x="connsiteX2" y="connsiteY2"/>
                      </a:cxn>
                      <a:cxn ang="0">
                        <a:pos x="connsiteX3" y="connsiteY3"/>
                      </a:cxn>
                    </a:cxnLst>
                    <a:rect l="l" t="t" r="r" b="b"/>
                    <a:pathLst>
                      <a:path w="395288" h="133350">
                        <a:moveTo>
                          <a:pt x="0" y="133350"/>
                        </a:moveTo>
                        <a:lnTo>
                          <a:pt x="135732" y="133350"/>
                        </a:lnTo>
                        <a:lnTo>
                          <a:pt x="269082" y="0"/>
                        </a:lnTo>
                        <a:lnTo>
                          <a:pt x="395288"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8" name="Freihandform 640"/>
                  <p:cNvSpPr/>
                  <p:nvPr/>
                </p:nvSpPr>
                <p:spPr bwMode="gray">
                  <a:xfrm>
                    <a:off x="5913959" y="3772927"/>
                    <a:ext cx="964403" cy="319689"/>
                  </a:xfrm>
                  <a:custGeom>
                    <a:avLst/>
                    <a:gdLst>
                      <a:gd name="connsiteX0" fmla="*/ 0 w 812007"/>
                      <a:gd name="connsiteY0" fmla="*/ 0 h 269082"/>
                      <a:gd name="connsiteX1" fmla="*/ 150019 w 812007"/>
                      <a:gd name="connsiteY1" fmla="*/ 0 h 269082"/>
                      <a:gd name="connsiteX2" fmla="*/ 273844 w 812007"/>
                      <a:gd name="connsiteY2" fmla="*/ 140494 h 269082"/>
                      <a:gd name="connsiteX3" fmla="*/ 411957 w 812007"/>
                      <a:gd name="connsiteY3" fmla="*/ 140494 h 269082"/>
                      <a:gd name="connsiteX4" fmla="*/ 538163 w 812007"/>
                      <a:gd name="connsiteY4" fmla="*/ 269082 h 269082"/>
                      <a:gd name="connsiteX5" fmla="*/ 812007 w 812007"/>
                      <a:gd name="connsiteY5" fmla="*/ 269082 h 26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007" h="269082">
                        <a:moveTo>
                          <a:pt x="0" y="0"/>
                        </a:moveTo>
                        <a:lnTo>
                          <a:pt x="150019" y="0"/>
                        </a:lnTo>
                        <a:lnTo>
                          <a:pt x="273844" y="140494"/>
                        </a:lnTo>
                        <a:lnTo>
                          <a:pt x="411957" y="140494"/>
                        </a:lnTo>
                        <a:lnTo>
                          <a:pt x="538163" y="269082"/>
                        </a:lnTo>
                        <a:lnTo>
                          <a:pt x="812007" y="269082"/>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9" name="Freihandform 641"/>
                  <p:cNvSpPr/>
                  <p:nvPr/>
                </p:nvSpPr>
                <p:spPr bwMode="gray">
                  <a:xfrm>
                    <a:off x="9415219" y="2972295"/>
                    <a:ext cx="1111465" cy="322516"/>
                  </a:xfrm>
                  <a:custGeom>
                    <a:avLst/>
                    <a:gdLst>
                      <a:gd name="connsiteX0" fmla="*/ 0 w 935831"/>
                      <a:gd name="connsiteY0" fmla="*/ 271462 h 271462"/>
                      <a:gd name="connsiteX1" fmla="*/ 133350 w 935831"/>
                      <a:gd name="connsiteY1" fmla="*/ 130968 h 271462"/>
                      <a:gd name="connsiteX2" fmla="*/ 411956 w 935831"/>
                      <a:gd name="connsiteY2" fmla="*/ 130968 h 271462"/>
                      <a:gd name="connsiteX3" fmla="*/ 535781 w 935831"/>
                      <a:gd name="connsiteY3" fmla="*/ 0 h 271462"/>
                      <a:gd name="connsiteX4" fmla="*/ 671512 w 935831"/>
                      <a:gd name="connsiteY4" fmla="*/ 0 h 271462"/>
                      <a:gd name="connsiteX5" fmla="*/ 807244 w 935831"/>
                      <a:gd name="connsiteY5" fmla="*/ 145256 h 271462"/>
                      <a:gd name="connsiteX6" fmla="*/ 935831 w 935831"/>
                      <a:gd name="connsiteY6" fmla="*/ 4762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5831" h="271462">
                        <a:moveTo>
                          <a:pt x="0" y="271462"/>
                        </a:moveTo>
                        <a:lnTo>
                          <a:pt x="133350" y="130968"/>
                        </a:lnTo>
                        <a:lnTo>
                          <a:pt x="411956" y="130968"/>
                        </a:lnTo>
                        <a:lnTo>
                          <a:pt x="535781" y="0"/>
                        </a:lnTo>
                        <a:lnTo>
                          <a:pt x="671512" y="0"/>
                        </a:lnTo>
                        <a:lnTo>
                          <a:pt x="807244" y="145256"/>
                        </a:lnTo>
                        <a:lnTo>
                          <a:pt x="935831" y="4762"/>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0" name="Freihandform 642"/>
                  <p:cNvSpPr/>
                  <p:nvPr/>
                </p:nvSpPr>
                <p:spPr bwMode="gray">
                  <a:xfrm>
                    <a:off x="9727484" y="3288324"/>
                    <a:ext cx="486443" cy="164087"/>
                  </a:xfrm>
                  <a:custGeom>
                    <a:avLst/>
                    <a:gdLst>
                      <a:gd name="connsiteX0" fmla="*/ 0 w 409575"/>
                      <a:gd name="connsiteY0" fmla="*/ 138112 h 138112"/>
                      <a:gd name="connsiteX1" fmla="*/ 140494 w 409575"/>
                      <a:gd name="connsiteY1" fmla="*/ 0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138112"/>
                        </a:moveTo>
                        <a:lnTo>
                          <a:pt x="140494" y="0"/>
                        </a:lnTo>
                        <a:lnTo>
                          <a:pt x="409575"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1" name="Freihandform 643"/>
                  <p:cNvSpPr/>
                  <p:nvPr/>
                </p:nvSpPr>
                <p:spPr bwMode="gray">
                  <a:xfrm>
                    <a:off x="7982409" y="4086128"/>
                    <a:ext cx="2081524" cy="489434"/>
                  </a:xfrm>
                  <a:custGeom>
                    <a:avLst/>
                    <a:gdLst>
                      <a:gd name="connsiteX0" fmla="*/ 0 w 1752600"/>
                      <a:gd name="connsiteY0" fmla="*/ 138113 h 411957"/>
                      <a:gd name="connsiteX1" fmla="*/ 145256 w 1752600"/>
                      <a:gd name="connsiteY1" fmla="*/ 271463 h 411957"/>
                      <a:gd name="connsiteX2" fmla="*/ 400050 w 1752600"/>
                      <a:gd name="connsiteY2" fmla="*/ 0 h 411957"/>
                      <a:gd name="connsiteX3" fmla="*/ 804862 w 1752600"/>
                      <a:gd name="connsiteY3" fmla="*/ 0 h 411957"/>
                      <a:gd name="connsiteX4" fmla="*/ 938212 w 1752600"/>
                      <a:gd name="connsiteY4" fmla="*/ 140494 h 411957"/>
                      <a:gd name="connsiteX5" fmla="*/ 1202531 w 1752600"/>
                      <a:gd name="connsiteY5" fmla="*/ 140494 h 411957"/>
                      <a:gd name="connsiteX6" fmla="*/ 1335881 w 1752600"/>
                      <a:gd name="connsiteY6" fmla="*/ 273844 h 411957"/>
                      <a:gd name="connsiteX7" fmla="*/ 1469231 w 1752600"/>
                      <a:gd name="connsiteY7" fmla="*/ 130969 h 411957"/>
                      <a:gd name="connsiteX8" fmla="*/ 1752600 w 1752600"/>
                      <a:gd name="connsiteY8" fmla="*/ 411957 h 41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411957">
                        <a:moveTo>
                          <a:pt x="0" y="138113"/>
                        </a:moveTo>
                        <a:lnTo>
                          <a:pt x="145256" y="271463"/>
                        </a:lnTo>
                        <a:lnTo>
                          <a:pt x="400050" y="0"/>
                        </a:lnTo>
                        <a:lnTo>
                          <a:pt x="804862" y="0"/>
                        </a:lnTo>
                        <a:lnTo>
                          <a:pt x="938212" y="140494"/>
                        </a:lnTo>
                        <a:lnTo>
                          <a:pt x="1202531" y="140494"/>
                        </a:lnTo>
                        <a:lnTo>
                          <a:pt x="1335881" y="273844"/>
                        </a:lnTo>
                        <a:lnTo>
                          <a:pt x="1469231" y="130969"/>
                        </a:lnTo>
                        <a:lnTo>
                          <a:pt x="1752600" y="411957"/>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2" name="Freihandform 644"/>
                  <p:cNvSpPr/>
                  <p:nvPr/>
                </p:nvSpPr>
                <p:spPr bwMode="gray">
                  <a:xfrm>
                    <a:off x="9729145" y="4086957"/>
                    <a:ext cx="653303" cy="169745"/>
                  </a:xfrm>
                  <a:custGeom>
                    <a:avLst/>
                    <a:gdLst>
                      <a:gd name="connsiteX0" fmla="*/ 0 w 550068"/>
                      <a:gd name="connsiteY0" fmla="*/ 0 h 142875"/>
                      <a:gd name="connsiteX1" fmla="*/ 278606 w 550068"/>
                      <a:gd name="connsiteY1" fmla="*/ 0 h 142875"/>
                      <a:gd name="connsiteX2" fmla="*/ 402431 w 550068"/>
                      <a:gd name="connsiteY2" fmla="*/ 142875 h 142875"/>
                      <a:gd name="connsiteX3" fmla="*/ 550068 w 55006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550068" h="142875">
                        <a:moveTo>
                          <a:pt x="0" y="0"/>
                        </a:moveTo>
                        <a:lnTo>
                          <a:pt x="278606" y="0"/>
                        </a:lnTo>
                        <a:lnTo>
                          <a:pt x="402431" y="142875"/>
                        </a:lnTo>
                        <a:lnTo>
                          <a:pt x="550068" y="142875"/>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3" name="Freihandform 645"/>
                  <p:cNvSpPr/>
                  <p:nvPr/>
                </p:nvSpPr>
                <p:spPr bwMode="gray">
                  <a:xfrm>
                    <a:off x="10685061" y="3142041"/>
                    <a:ext cx="967231" cy="469629"/>
                  </a:xfrm>
                  <a:custGeom>
                    <a:avLst/>
                    <a:gdLst>
                      <a:gd name="connsiteX0" fmla="*/ 0 w 814388"/>
                      <a:gd name="connsiteY0" fmla="*/ 0 h 395287"/>
                      <a:gd name="connsiteX1" fmla="*/ 135731 w 814388"/>
                      <a:gd name="connsiteY1" fmla="*/ 130968 h 395287"/>
                      <a:gd name="connsiteX2" fmla="*/ 273844 w 814388"/>
                      <a:gd name="connsiteY2" fmla="*/ 130968 h 395287"/>
                      <a:gd name="connsiteX3" fmla="*/ 538163 w 814388"/>
                      <a:gd name="connsiteY3" fmla="*/ 395287 h 395287"/>
                      <a:gd name="connsiteX4" fmla="*/ 814388 w 814388"/>
                      <a:gd name="connsiteY4" fmla="*/ 395287 h 39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88" h="395287">
                        <a:moveTo>
                          <a:pt x="0" y="0"/>
                        </a:moveTo>
                        <a:lnTo>
                          <a:pt x="135731" y="130968"/>
                        </a:lnTo>
                        <a:lnTo>
                          <a:pt x="273844" y="130968"/>
                        </a:lnTo>
                        <a:lnTo>
                          <a:pt x="538163" y="395287"/>
                        </a:lnTo>
                        <a:lnTo>
                          <a:pt x="814388" y="395287"/>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4" name="Freihandform 646"/>
                  <p:cNvSpPr/>
                  <p:nvPr/>
                </p:nvSpPr>
                <p:spPr bwMode="gray">
                  <a:xfrm>
                    <a:off x="10834953" y="3934187"/>
                    <a:ext cx="822994" cy="472458"/>
                  </a:xfrm>
                  <a:custGeom>
                    <a:avLst/>
                    <a:gdLst>
                      <a:gd name="connsiteX0" fmla="*/ 0 w 692944"/>
                      <a:gd name="connsiteY0" fmla="*/ 397668 h 397668"/>
                      <a:gd name="connsiteX1" fmla="*/ 145257 w 692944"/>
                      <a:gd name="connsiteY1" fmla="*/ 397668 h 397668"/>
                      <a:gd name="connsiteX2" fmla="*/ 542925 w 692944"/>
                      <a:gd name="connsiteY2" fmla="*/ 0 h 397668"/>
                      <a:gd name="connsiteX3" fmla="*/ 692944 w 692944"/>
                      <a:gd name="connsiteY3" fmla="*/ 0 h 397668"/>
                    </a:gdLst>
                    <a:ahLst/>
                    <a:cxnLst>
                      <a:cxn ang="0">
                        <a:pos x="connsiteX0" y="connsiteY0"/>
                      </a:cxn>
                      <a:cxn ang="0">
                        <a:pos x="connsiteX1" y="connsiteY1"/>
                      </a:cxn>
                      <a:cxn ang="0">
                        <a:pos x="connsiteX2" y="connsiteY2"/>
                      </a:cxn>
                      <a:cxn ang="0">
                        <a:pos x="connsiteX3" y="connsiteY3"/>
                      </a:cxn>
                    </a:cxnLst>
                    <a:rect l="l" t="t" r="r" b="b"/>
                    <a:pathLst>
                      <a:path w="692944" h="397668">
                        <a:moveTo>
                          <a:pt x="0" y="397668"/>
                        </a:moveTo>
                        <a:lnTo>
                          <a:pt x="145257" y="397668"/>
                        </a:lnTo>
                        <a:lnTo>
                          <a:pt x="542925" y="0"/>
                        </a:lnTo>
                        <a:lnTo>
                          <a:pt x="692944"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5" name="Freihandform 647"/>
                  <p:cNvSpPr/>
                  <p:nvPr/>
                </p:nvSpPr>
                <p:spPr bwMode="gray">
                  <a:xfrm>
                    <a:off x="10843438" y="3614498"/>
                    <a:ext cx="483615" cy="164088"/>
                  </a:xfrm>
                  <a:custGeom>
                    <a:avLst/>
                    <a:gdLst>
                      <a:gd name="connsiteX0" fmla="*/ 0 w 407194"/>
                      <a:gd name="connsiteY0" fmla="*/ 0 h 138113"/>
                      <a:gd name="connsiteX1" fmla="*/ 133350 w 407194"/>
                      <a:gd name="connsiteY1" fmla="*/ 0 h 138113"/>
                      <a:gd name="connsiteX2" fmla="*/ 271463 w 407194"/>
                      <a:gd name="connsiteY2" fmla="*/ 138113 h 138113"/>
                      <a:gd name="connsiteX3" fmla="*/ 407194 w 407194"/>
                      <a:gd name="connsiteY3" fmla="*/ 138113 h 138113"/>
                    </a:gdLst>
                    <a:ahLst/>
                    <a:cxnLst>
                      <a:cxn ang="0">
                        <a:pos x="connsiteX0" y="connsiteY0"/>
                      </a:cxn>
                      <a:cxn ang="0">
                        <a:pos x="connsiteX1" y="connsiteY1"/>
                      </a:cxn>
                      <a:cxn ang="0">
                        <a:pos x="connsiteX2" y="connsiteY2"/>
                      </a:cxn>
                      <a:cxn ang="0">
                        <a:pos x="connsiteX3" y="connsiteY3"/>
                      </a:cxn>
                    </a:cxnLst>
                    <a:rect l="l" t="t" r="r" b="b"/>
                    <a:pathLst>
                      <a:path w="407194" h="138113">
                        <a:moveTo>
                          <a:pt x="0" y="0"/>
                        </a:moveTo>
                        <a:lnTo>
                          <a:pt x="133350" y="0"/>
                        </a:lnTo>
                        <a:lnTo>
                          <a:pt x="271463" y="138113"/>
                        </a:lnTo>
                        <a:lnTo>
                          <a:pt x="407194" y="138113"/>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6" name="Freihandform 648"/>
                  <p:cNvSpPr/>
                  <p:nvPr/>
                </p:nvSpPr>
                <p:spPr bwMode="gray">
                  <a:xfrm>
                    <a:off x="11171504" y="3770097"/>
                    <a:ext cx="311098" cy="161259"/>
                  </a:xfrm>
                  <a:custGeom>
                    <a:avLst/>
                    <a:gdLst>
                      <a:gd name="connsiteX0" fmla="*/ 0 w 261938"/>
                      <a:gd name="connsiteY0" fmla="*/ 135732 h 135732"/>
                      <a:gd name="connsiteX1" fmla="*/ 126206 w 261938"/>
                      <a:gd name="connsiteY1" fmla="*/ 135732 h 135732"/>
                      <a:gd name="connsiteX2" fmla="*/ 261938 w 261938"/>
                      <a:gd name="connsiteY2" fmla="*/ 0 h 135732"/>
                    </a:gdLst>
                    <a:ahLst/>
                    <a:cxnLst>
                      <a:cxn ang="0">
                        <a:pos x="connsiteX0" y="connsiteY0"/>
                      </a:cxn>
                      <a:cxn ang="0">
                        <a:pos x="connsiteX1" y="connsiteY1"/>
                      </a:cxn>
                      <a:cxn ang="0">
                        <a:pos x="connsiteX2" y="connsiteY2"/>
                      </a:cxn>
                    </a:cxnLst>
                    <a:rect l="l" t="t" r="r" b="b"/>
                    <a:pathLst>
                      <a:path w="261938" h="135732">
                        <a:moveTo>
                          <a:pt x="0" y="135732"/>
                        </a:moveTo>
                        <a:lnTo>
                          <a:pt x="126206" y="135732"/>
                        </a:lnTo>
                        <a:lnTo>
                          <a:pt x="261938"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7" name="Freihandform 649"/>
                  <p:cNvSpPr/>
                  <p:nvPr/>
                </p:nvSpPr>
                <p:spPr bwMode="gray">
                  <a:xfrm>
                    <a:off x="7027311" y="3611670"/>
                    <a:ext cx="478901" cy="147113"/>
                  </a:xfrm>
                  <a:custGeom>
                    <a:avLst/>
                    <a:gdLst>
                      <a:gd name="connsiteX0" fmla="*/ 0 w 403225"/>
                      <a:gd name="connsiteY0" fmla="*/ 0 h 123825"/>
                      <a:gd name="connsiteX1" fmla="*/ 279400 w 403225"/>
                      <a:gd name="connsiteY1" fmla="*/ 0 h 123825"/>
                      <a:gd name="connsiteX2" fmla="*/ 403225 w 403225"/>
                      <a:gd name="connsiteY2" fmla="*/ 123825 h 123825"/>
                    </a:gdLst>
                    <a:ahLst/>
                    <a:cxnLst>
                      <a:cxn ang="0">
                        <a:pos x="connsiteX0" y="connsiteY0"/>
                      </a:cxn>
                      <a:cxn ang="0">
                        <a:pos x="connsiteX1" y="connsiteY1"/>
                      </a:cxn>
                      <a:cxn ang="0">
                        <a:pos x="connsiteX2" y="connsiteY2"/>
                      </a:cxn>
                    </a:cxnLst>
                    <a:rect l="l" t="t" r="r" b="b"/>
                    <a:pathLst>
                      <a:path w="403225" h="123825">
                        <a:moveTo>
                          <a:pt x="0" y="0"/>
                        </a:moveTo>
                        <a:lnTo>
                          <a:pt x="279400" y="0"/>
                        </a:lnTo>
                        <a:lnTo>
                          <a:pt x="403225" y="123825"/>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grpSp>
            <p:sp>
              <p:nvSpPr>
                <p:cNvPr id="43" name="Ellipse 385"/>
                <p:cNvSpPr/>
                <p:nvPr/>
              </p:nvSpPr>
              <p:spPr bwMode="gray">
                <a:xfrm flipV="1">
                  <a:off x="7168935"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 name="Ellipse 386"/>
                <p:cNvSpPr/>
                <p:nvPr/>
              </p:nvSpPr>
              <p:spPr bwMode="gray">
                <a:xfrm flipV="1">
                  <a:off x="7008659" y="4542262"/>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 name="Ellipse 387"/>
                <p:cNvSpPr/>
                <p:nvPr/>
              </p:nvSpPr>
              <p:spPr bwMode="gray">
                <a:xfrm flipV="1">
                  <a:off x="6212416" y="4542262"/>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 name="Ellipse 388"/>
                <p:cNvSpPr/>
                <p:nvPr/>
              </p:nvSpPr>
              <p:spPr bwMode="gray">
                <a:xfrm flipV="1">
                  <a:off x="6060007"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 name="Ellipse 389"/>
                <p:cNvSpPr/>
                <p:nvPr/>
              </p:nvSpPr>
              <p:spPr bwMode="gray">
                <a:xfrm flipV="1">
                  <a:off x="9869536"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 name="Ellipse 390"/>
                <p:cNvSpPr/>
                <p:nvPr/>
              </p:nvSpPr>
              <p:spPr bwMode="gray">
                <a:xfrm flipV="1">
                  <a:off x="10506048"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9" name="Ellipse 391"/>
                <p:cNvSpPr/>
                <p:nvPr/>
              </p:nvSpPr>
              <p:spPr bwMode="gray">
                <a:xfrm flipV="1">
                  <a:off x="10506048"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 name="Ellipse 392"/>
                <p:cNvSpPr/>
                <p:nvPr/>
              </p:nvSpPr>
              <p:spPr bwMode="gray">
                <a:xfrm flipV="1">
                  <a:off x="10506048"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 name="Ellipse 393"/>
                <p:cNvSpPr/>
                <p:nvPr/>
              </p:nvSpPr>
              <p:spPr bwMode="gray">
                <a:xfrm flipV="1">
                  <a:off x="1050604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 name="Ellipse 394"/>
                <p:cNvSpPr/>
                <p:nvPr/>
              </p:nvSpPr>
              <p:spPr bwMode="gray">
                <a:xfrm flipV="1">
                  <a:off x="10664375"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 name="Ellipse 395"/>
                <p:cNvSpPr/>
                <p:nvPr/>
              </p:nvSpPr>
              <p:spPr bwMode="gray">
                <a:xfrm flipV="1">
                  <a:off x="10819865"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 name="Ellipse 396"/>
                <p:cNvSpPr/>
                <p:nvPr/>
              </p:nvSpPr>
              <p:spPr bwMode="gray">
                <a:xfrm flipV="1">
                  <a:off x="10664375"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 name="Ellipse 397"/>
                <p:cNvSpPr/>
                <p:nvPr/>
              </p:nvSpPr>
              <p:spPr bwMode="gray">
                <a:xfrm flipV="1">
                  <a:off x="10819865"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 name="Ellipse 398"/>
                <p:cNvSpPr/>
                <p:nvPr/>
              </p:nvSpPr>
              <p:spPr bwMode="gray">
                <a:xfrm flipV="1">
                  <a:off x="10819865"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 name="Ellipse 399"/>
                <p:cNvSpPr/>
                <p:nvPr/>
              </p:nvSpPr>
              <p:spPr bwMode="gray">
                <a:xfrm flipV="1">
                  <a:off x="10348724"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 name="Ellipse 400"/>
                <p:cNvSpPr/>
                <p:nvPr/>
              </p:nvSpPr>
              <p:spPr bwMode="gray">
                <a:xfrm flipV="1">
                  <a:off x="10348724"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 name="Ellipse 401"/>
                <p:cNvSpPr/>
                <p:nvPr/>
              </p:nvSpPr>
              <p:spPr bwMode="gray">
                <a:xfrm flipV="1">
                  <a:off x="10348724"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 name="Ellipse 402"/>
                <p:cNvSpPr/>
                <p:nvPr/>
              </p:nvSpPr>
              <p:spPr bwMode="gray">
                <a:xfrm flipV="1">
                  <a:off x="11297443"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 name="Ellipse 403"/>
                <p:cNvSpPr/>
                <p:nvPr/>
              </p:nvSpPr>
              <p:spPr bwMode="gray">
                <a:xfrm flipV="1">
                  <a:off x="11297443"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 name="Ellipse 404"/>
                <p:cNvSpPr/>
                <p:nvPr/>
              </p:nvSpPr>
              <p:spPr bwMode="gray">
                <a:xfrm flipV="1">
                  <a:off x="11145346"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 name="Ellipse 405"/>
                <p:cNvSpPr/>
                <p:nvPr/>
              </p:nvSpPr>
              <p:spPr bwMode="gray">
                <a:xfrm flipV="1">
                  <a:off x="11297443"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 name="Ellipse 406"/>
                <p:cNvSpPr/>
                <p:nvPr/>
              </p:nvSpPr>
              <p:spPr bwMode="gray">
                <a:xfrm flipV="1">
                  <a:off x="11297443"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5" name="Ellipse 407"/>
                <p:cNvSpPr/>
                <p:nvPr/>
              </p:nvSpPr>
              <p:spPr bwMode="gray">
                <a:xfrm flipV="1">
                  <a:off x="11297443"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6" name="Ellipse 408"/>
                <p:cNvSpPr/>
                <p:nvPr/>
              </p:nvSpPr>
              <p:spPr bwMode="gray">
                <a:xfrm flipV="1">
                  <a:off x="10033949"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7" name="Ellipse 409"/>
                <p:cNvSpPr/>
                <p:nvPr/>
              </p:nvSpPr>
              <p:spPr bwMode="gray">
                <a:xfrm flipV="1">
                  <a:off x="9869536"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8" name="Ellipse 410"/>
                <p:cNvSpPr/>
                <p:nvPr/>
              </p:nvSpPr>
              <p:spPr bwMode="gray">
                <a:xfrm flipV="1">
                  <a:off x="9710290"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9" name="Ellipse 411"/>
                <p:cNvSpPr/>
                <p:nvPr/>
              </p:nvSpPr>
              <p:spPr bwMode="gray">
                <a:xfrm flipV="1">
                  <a:off x="11145346"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0" name="Ellipse 412"/>
                <p:cNvSpPr/>
                <p:nvPr/>
              </p:nvSpPr>
              <p:spPr bwMode="gray">
                <a:xfrm flipV="1">
                  <a:off x="11145346"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1" name="Ellipse 413"/>
                <p:cNvSpPr/>
                <p:nvPr/>
              </p:nvSpPr>
              <p:spPr bwMode="gray">
                <a:xfrm flipV="1">
                  <a:off x="10819865"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2" name="Ellipse 414"/>
                <p:cNvSpPr/>
                <p:nvPr/>
              </p:nvSpPr>
              <p:spPr bwMode="gray">
                <a:xfrm flipV="1">
                  <a:off x="10983149"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3" name="Ellipse 415"/>
                <p:cNvSpPr/>
                <p:nvPr/>
              </p:nvSpPr>
              <p:spPr bwMode="gray">
                <a:xfrm flipV="1">
                  <a:off x="10983149"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4" name="Ellipse 416"/>
                <p:cNvSpPr/>
                <p:nvPr/>
              </p:nvSpPr>
              <p:spPr bwMode="gray">
                <a:xfrm flipV="1">
                  <a:off x="10983149"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5" name="Ellipse 417"/>
                <p:cNvSpPr/>
                <p:nvPr/>
              </p:nvSpPr>
              <p:spPr bwMode="gray">
                <a:xfrm flipV="1">
                  <a:off x="9869536"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6" name="Ellipse 418"/>
                <p:cNvSpPr/>
                <p:nvPr/>
              </p:nvSpPr>
              <p:spPr bwMode="gray">
                <a:xfrm flipV="1">
                  <a:off x="10033949"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7" name="Ellipse 419"/>
                <p:cNvSpPr/>
                <p:nvPr/>
              </p:nvSpPr>
              <p:spPr bwMode="gray">
                <a:xfrm flipV="1">
                  <a:off x="10183269"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8" name="Ellipse 420"/>
                <p:cNvSpPr/>
                <p:nvPr/>
              </p:nvSpPr>
              <p:spPr bwMode="gray">
                <a:xfrm flipV="1">
                  <a:off x="1018326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9" name="Ellipse 421"/>
                <p:cNvSpPr/>
                <p:nvPr/>
              </p:nvSpPr>
              <p:spPr bwMode="gray">
                <a:xfrm flipV="1">
                  <a:off x="10183269"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0" name="Ellipse 422"/>
                <p:cNvSpPr/>
                <p:nvPr/>
              </p:nvSpPr>
              <p:spPr bwMode="gray">
                <a:xfrm flipV="1">
                  <a:off x="10183269"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1" name="Ellipse 423"/>
                <p:cNvSpPr/>
                <p:nvPr/>
              </p:nvSpPr>
              <p:spPr bwMode="gray">
                <a:xfrm flipV="1">
                  <a:off x="9869536"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2" name="Ellipse 424"/>
                <p:cNvSpPr/>
                <p:nvPr/>
              </p:nvSpPr>
              <p:spPr bwMode="gray">
                <a:xfrm flipV="1">
                  <a:off x="9869536"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3" name="Ellipse 425"/>
                <p:cNvSpPr/>
                <p:nvPr/>
              </p:nvSpPr>
              <p:spPr bwMode="gray">
                <a:xfrm flipV="1">
                  <a:off x="9869536"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4" name="Ellipse 426"/>
                <p:cNvSpPr/>
                <p:nvPr/>
              </p:nvSpPr>
              <p:spPr bwMode="gray">
                <a:xfrm flipV="1">
                  <a:off x="9869536"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5" name="Ellipse 427"/>
                <p:cNvSpPr/>
                <p:nvPr/>
              </p:nvSpPr>
              <p:spPr bwMode="gray">
                <a:xfrm flipV="1">
                  <a:off x="9710290"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6" name="Ellipse 428"/>
                <p:cNvSpPr/>
                <p:nvPr/>
              </p:nvSpPr>
              <p:spPr bwMode="gray">
                <a:xfrm flipV="1">
                  <a:off x="9710290"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7" name="Ellipse 429"/>
                <p:cNvSpPr/>
                <p:nvPr/>
              </p:nvSpPr>
              <p:spPr bwMode="gray">
                <a:xfrm flipV="1">
                  <a:off x="9388437"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8" name="Ellipse 430"/>
                <p:cNvSpPr/>
                <p:nvPr/>
              </p:nvSpPr>
              <p:spPr bwMode="gray">
                <a:xfrm flipV="1">
                  <a:off x="9388437"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9" name="Ellipse 431"/>
                <p:cNvSpPr/>
                <p:nvPr/>
              </p:nvSpPr>
              <p:spPr bwMode="gray">
                <a:xfrm flipV="1">
                  <a:off x="9388437"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0" name="Ellipse 432"/>
                <p:cNvSpPr/>
                <p:nvPr/>
              </p:nvSpPr>
              <p:spPr bwMode="gray">
                <a:xfrm flipV="1">
                  <a:off x="9388437"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1" name="Ellipse 433"/>
                <p:cNvSpPr/>
                <p:nvPr/>
              </p:nvSpPr>
              <p:spPr bwMode="gray">
                <a:xfrm flipV="1">
                  <a:off x="9388437"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2" name="Ellipse 434"/>
                <p:cNvSpPr/>
                <p:nvPr/>
              </p:nvSpPr>
              <p:spPr bwMode="gray">
                <a:xfrm flipV="1">
                  <a:off x="9388437"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3" name="Ellipse 435"/>
                <p:cNvSpPr/>
                <p:nvPr/>
              </p:nvSpPr>
              <p:spPr bwMode="gray">
                <a:xfrm flipV="1">
                  <a:off x="9550513"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4" name="Ellipse 436"/>
                <p:cNvSpPr/>
                <p:nvPr/>
              </p:nvSpPr>
              <p:spPr bwMode="gray">
                <a:xfrm flipV="1">
                  <a:off x="9388437"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5" name="Ellipse 437"/>
                <p:cNvSpPr/>
                <p:nvPr/>
              </p:nvSpPr>
              <p:spPr bwMode="gray">
                <a:xfrm flipV="1">
                  <a:off x="923288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6" name="Ellipse 438"/>
                <p:cNvSpPr/>
                <p:nvPr/>
              </p:nvSpPr>
              <p:spPr bwMode="gray">
                <a:xfrm flipV="1">
                  <a:off x="9232888"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7" name="Ellipse 439"/>
                <p:cNvSpPr/>
                <p:nvPr/>
              </p:nvSpPr>
              <p:spPr bwMode="gray">
                <a:xfrm flipV="1">
                  <a:off x="9071683"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8" name="Ellipse 440"/>
                <p:cNvSpPr/>
                <p:nvPr/>
              </p:nvSpPr>
              <p:spPr bwMode="gray">
                <a:xfrm flipV="1">
                  <a:off x="9071683"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9" name="Ellipse 441"/>
                <p:cNvSpPr/>
                <p:nvPr/>
              </p:nvSpPr>
              <p:spPr bwMode="gray">
                <a:xfrm flipV="1">
                  <a:off x="9071683"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0" name="Ellipse 442"/>
                <p:cNvSpPr/>
                <p:nvPr/>
              </p:nvSpPr>
              <p:spPr bwMode="gray">
                <a:xfrm flipV="1">
                  <a:off x="9071683"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1" name="Ellipse 443"/>
                <p:cNvSpPr/>
                <p:nvPr/>
              </p:nvSpPr>
              <p:spPr bwMode="gray">
                <a:xfrm flipV="1">
                  <a:off x="8916090"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2" name="Ellipse 444"/>
                <p:cNvSpPr/>
                <p:nvPr/>
              </p:nvSpPr>
              <p:spPr bwMode="gray">
                <a:xfrm flipV="1">
                  <a:off x="8750809"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3" name="Ellipse 445"/>
                <p:cNvSpPr/>
                <p:nvPr/>
              </p:nvSpPr>
              <p:spPr bwMode="gray">
                <a:xfrm flipV="1">
                  <a:off x="8440732"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4" name="Ellipse 446"/>
                <p:cNvSpPr/>
                <p:nvPr/>
              </p:nvSpPr>
              <p:spPr bwMode="gray">
                <a:xfrm flipV="1">
                  <a:off x="8278932"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5" name="Ellipse 447"/>
                <p:cNvSpPr/>
                <p:nvPr/>
              </p:nvSpPr>
              <p:spPr bwMode="gray">
                <a:xfrm flipV="1">
                  <a:off x="8128417"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6" name="Ellipse 448"/>
                <p:cNvSpPr/>
                <p:nvPr/>
              </p:nvSpPr>
              <p:spPr bwMode="gray">
                <a:xfrm flipV="1">
                  <a:off x="7803804"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7" name="Ellipse 449"/>
                <p:cNvSpPr/>
                <p:nvPr/>
              </p:nvSpPr>
              <p:spPr bwMode="gray">
                <a:xfrm flipV="1">
                  <a:off x="7803804"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8" name="Ellipse 450"/>
                <p:cNvSpPr/>
                <p:nvPr/>
              </p:nvSpPr>
              <p:spPr bwMode="gray">
                <a:xfrm flipV="1">
                  <a:off x="7803804"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9" name="Ellipse 451"/>
                <p:cNvSpPr/>
                <p:nvPr/>
              </p:nvSpPr>
              <p:spPr bwMode="gray">
                <a:xfrm flipV="1">
                  <a:off x="764161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0" name="Ellipse 452"/>
                <p:cNvSpPr/>
                <p:nvPr/>
              </p:nvSpPr>
              <p:spPr bwMode="gray">
                <a:xfrm flipV="1">
                  <a:off x="7641618"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1" name="Ellipse 453"/>
                <p:cNvSpPr/>
                <p:nvPr/>
              </p:nvSpPr>
              <p:spPr bwMode="gray">
                <a:xfrm flipV="1">
                  <a:off x="7488886"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2" name="Ellipse 454"/>
                <p:cNvSpPr/>
                <p:nvPr/>
              </p:nvSpPr>
              <p:spPr bwMode="gray">
                <a:xfrm flipV="1">
                  <a:off x="7488886"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3" name="Ellipse 455"/>
                <p:cNvSpPr/>
                <p:nvPr/>
              </p:nvSpPr>
              <p:spPr bwMode="gray">
                <a:xfrm flipV="1">
                  <a:off x="7488886"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4" name="Ellipse 456"/>
                <p:cNvSpPr/>
                <p:nvPr/>
              </p:nvSpPr>
              <p:spPr bwMode="gray">
                <a:xfrm flipV="1">
                  <a:off x="7488886"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5" name="Ellipse 457"/>
                <p:cNvSpPr/>
                <p:nvPr/>
              </p:nvSpPr>
              <p:spPr bwMode="gray">
                <a:xfrm flipV="1">
                  <a:off x="7330509"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6" name="Ellipse 458"/>
                <p:cNvSpPr/>
                <p:nvPr/>
              </p:nvSpPr>
              <p:spPr bwMode="gray">
                <a:xfrm flipV="1">
                  <a:off x="7168935"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7" name="Ellipse 459"/>
                <p:cNvSpPr/>
                <p:nvPr/>
              </p:nvSpPr>
              <p:spPr bwMode="gray">
                <a:xfrm flipV="1">
                  <a:off x="7168935"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8" name="Ellipse 460"/>
                <p:cNvSpPr/>
                <p:nvPr/>
              </p:nvSpPr>
              <p:spPr bwMode="gray">
                <a:xfrm flipV="1">
                  <a:off x="7168935"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9" name="Ellipse 461"/>
                <p:cNvSpPr/>
                <p:nvPr/>
              </p:nvSpPr>
              <p:spPr bwMode="gray">
                <a:xfrm flipV="1">
                  <a:off x="7168935"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0" name="Ellipse 462"/>
                <p:cNvSpPr/>
                <p:nvPr/>
              </p:nvSpPr>
              <p:spPr bwMode="gray">
                <a:xfrm flipV="1">
                  <a:off x="7168935"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1" name="Ellipse 463"/>
                <p:cNvSpPr/>
                <p:nvPr/>
              </p:nvSpPr>
              <p:spPr bwMode="gray">
                <a:xfrm flipV="1">
                  <a:off x="7168935"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2" name="Ellipse 464"/>
                <p:cNvSpPr/>
                <p:nvPr/>
              </p:nvSpPr>
              <p:spPr bwMode="gray">
                <a:xfrm flipV="1">
                  <a:off x="7008659"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3" name="Ellipse 465"/>
                <p:cNvSpPr/>
                <p:nvPr/>
              </p:nvSpPr>
              <p:spPr bwMode="gray">
                <a:xfrm flipV="1">
                  <a:off x="700865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4" name="Ellipse 466"/>
                <p:cNvSpPr/>
                <p:nvPr/>
              </p:nvSpPr>
              <p:spPr bwMode="gray">
                <a:xfrm flipV="1">
                  <a:off x="6851912"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5" name="Ellipse 467"/>
                <p:cNvSpPr/>
                <p:nvPr/>
              </p:nvSpPr>
              <p:spPr bwMode="gray">
                <a:xfrm flipV="1">
                  <a:off x="6851912"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6" name="Ellipse 468"/>
                <p:cNvSpPr/>
                <p:nvPr/>
              </p:nvSpPr>
              <p:spPr bwMode="gray">
                <a:xfrm flipV="1">
                  <a:off x="6851912"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7" name="Ellipse 469"/>
                <p:cNvSpPr/>
                <p:nvPr/>
              </p:nvSpPr>
              <p:spPr bwMode="gray">
                <a:xfrm flipV="1">
                  <a:off x="6532971"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8" name="Ellipse 470"/>
                <p:cNvSpPr/>
                <p:nvPr/>
              </p:nvSpPr>
              <p:spPr bwMode="gray">
                <a:xfrm flipV="1">
                  <a:off x="6691601"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9" name="Ellipse 471"/>
                <p:cNvSpPr/>
                <p:nvPr/>
              </p:nvSpPr>
              <p:spPr bwMode="gray">
                <a:xfrm flipV="1">
                  <a:off x="6691601"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0" name="Ellipse 472"/>
                <p:cNvSpPr/>
                <p:nvPr/>
              </p:nvSpPr>
              <p:spPr bwMode="gray">
                <a:xfrm flipV="1">
                  <a:off x="6380853"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1" name="Ellipse 473"/>
                <p:cNvSpPr/>
                <p:nvPr/>
              </p:nvSpPr>
              <p:spPr bwMode="gray">
                <a:xfrm flipV="1">
                  <a:off x="6380853"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2" name="Ellipse 474"/>
                <p:cNvSpPr/>
                <p:nvPr/>
              </p:nvSpPr>
              <p:spPr bwMode="gray">
                <a:xfrm flipV="1">
                  <a:off x="6380853"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3" name="Ellipse 475"/>
                <p:cNvSpPr/>
                <p:nvPr/>
              </p:nvSpPr>
              <p:spPr bwMode="gray">
                <a:xfrm flipV="1">
                  <a:off x="6212416"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4" name="Ellipse 476"/>
                <p:cNvSpPr/>
                <p:nvPr/>
              </p:nvSpPr>
              <p:spPr bwMode="gray">
                <a:xfrm flipV="1">
                  <a:off x="6212416"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5" name="Ellipse 477"/>
                <p:cNvSpPr/>
                <p:nvPr/>
              </p:nvSpPr>
              <p:spPr bwMode="gray">
                <a:xfrm flipV="1">
                  <a:off x="6060007"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6" name="Ellipse 478"/>
                <p:cNvSpPr/>
                <p:nvPr/>
              </p:nvSpPr>
              <p:spPr bwMode="gray">
                <a:xfrm flipV="1">
                  <a:off x="6060007"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7" name="Ellipse 479"/>
                <p:cNvSpPr/>
                <p:nvPr/>
              </p:nvSpPr>
              <p:spPr bwMode="gray">
                <a:xfrm flipV="1">
                  <a:off x="6060007"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8" name="Ellipse 480"/>
                <p:cNvSpPr/>
                <p:nvPr/>
              </p:nvSpPr>
              <p:spPr bwMode="gray">
                <a:xfrm flipV="1">
                  <a:off x="6060007"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9" name="Ellipse 481"/>
                <p:cNvSpPr/>
                <p:nvPr/>
              </p:nvSpPr>
              <p:spPr bwMode="gray">
                <a:xfrm flipV="1">
                  <a:off x="5895662"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40" name="Ellipse 482"/>
                <p:cNvSpPr/>
                <p:nvPr/>
              </p:nvSpPr>
              <p:spPr bwMode="gray">
                <a:xfrm flipV="1">
                  <a:off x="5895662"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41" name="Ellipse 483"/>
                <p:cNvSpPr/>
                <p:nvPr/>
              </p:nvSpPr>
              <p:spPr bwMode="gray">
                <a:xfrm flipV="1">
                  <a:off x="5895662"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42" name="Ellipse 484"/>
                <p:cNvSpPr/>
                <p:nvPr/>
              </p:nvSpPr>
              <p:spPr bwMode="gray">
                <a:xfrm flipV="1">
                  <a:off x="5895662"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43" name="Ellipse 485"/>
                <p:cNvSpPr/>
                <p:nvPr/>
              </p:nvSpPr>
              <p:spPr bwMode="gray">
                <a:xfrm flipV="1">
                  <a:off x="5734457"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4" name="Ellipse 486"/>
                <p:cNvSpPr/>
                <p:nvPr/>
              </p:nvSpPr>
              <p:spPr bwMode="gray">
                <a:xfrm flipV="1">
                  <a:off x="5734457"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5" name="Ellipse 487"/>
                <p:cNvSpPr/>
                <p:nvPr/>
              </p:nvSpPr>
              <p:spPr bwMode="gray">
                <a:xfrm flipV="1">
                  <a:off x="5734457"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6" name="Ellipse 488"/>
                <p:cNvSpPr/>
                <p:nvPr/>
              </p:nvSpPr>
              <p:spPr bwMode="gray">
                <a:xfrm flipV="1">
                  <a:off x="5573252"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7" name="Ellipse 489"/>
                <p:cNvSpPr/>
                <p:nvPr/>
              </p:nvSpPr>
              <p:spPr bwMode="gray">
                <a:xfrm flipV="1">
                  <a:off x="5573252"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8" name="Ellipse 490"/>
                <p:cNvSpPr/>
                <p:nvPr/>
              </p:nvSpPr>
              <p:spPr bwMode="gray">
                <a:xfrm flipV="1">
                  <a:off x="5573252"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9" name="Ellipse 491"/>
                <p:cNvSpPr/>
                <p:nvPr/>
              </p:nvSpPr>
              <p:spPr bwMode="gray">
                <a:xfrm flipV="1">
                  <a:off x="5573252"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50" name="Ellipse 492"/>
                <p:cNvSpPr/>
                <p:nvPr/>
              </p:nvSpPr>
              <p:spPr bwMode="gray">
                <a:xfrm flipV="1">
                  <a:off x="5414379"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51" name="Ellipse 493"/>
                <p:cNvSpPr/>
                <p:nvPr/>
              </p:nvSpPr>
              <p:spPr bwMode="gray">
                <a:xfrm flipV="1">
                  <a:off x="5414379"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52" name="Ellipse 494"/>
                <p:cNvSpPr/>
                <p:nvPr/>
              </p:nvSpPr>
              <p:spPr bwMode="gray">
                <a:xfrm flipV="1">
                  <a:off x="541437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53" name="Ellipse 495"/>
                <p:cNvSpPr/>
                <p:nvPr/>
              </p:nvSpPr>
              <p:spPr bwMode="gray">
                <a:xfrm flipV="1">
                  <a:off x="10972460"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4" name="Ellipse 496"/>
                <p:cNvSpPr/>
                <p:nvPr/>
              </p:nvSpPr>
              <p:spPr bwMode="gray">
                <a:xfrm flipV="1">
                  <a:off x="1097246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5" name="Ellipse 497"/>
                <p:cNvSpPr/>
                <p:nvPr/>
              </p:nvSpPr>
              <p:spPr bwMode="gray">
                <a:xfrm flipV="1">
                  <a:off x="10972460"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6" name="Ellipse 498"/>
                <p:cNvSpPr/>
                <p:nvPr/>
              </p:nvSpPr>
              <p:spPr bwMode="gray">
                <a:xfrm flipV="1">
                  <a:off x="10972460"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7" name="Ellipse 499"/>
                <p:cNvSpPr/>
                <p:nvPr/>
              </p:nvSpPr>
              <p:spPr bwMode="gray">
                <a:xfrm flipV="1">
                  <a:off x="1097246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8" name="Ellipse 500"/>
                <p:cNvSpPr/>
                <p:nvPr/>
              </p:nvSpPr>
              <p:spPr bwMode="gray">
                <a:xfrm flipV="1">
                  <a:off x="10972460"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9" name="Ellipse 501"/>
                <p:cNvSpPr/>
                <p:nvPr/>
              </p:nvSpPr>
              <p:spPr bwMode="gray">
                <a:xfrm flipV="1">
                  <a:off x="10809176"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0" name="Ellipse 502"/>
                <p:cNvSpPr/>
                <p:nvPr/>
              </p:nvSpPr>
              <p:spPr bwMode="gray">
                <a:xfrm flipV="1">
                  <a:off x="10653686"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1" name="Ellipse 503"/>
                <p:cNvSpPr/>
                <p:nvPr/>
              </p:nvSpPr>
              <p:spPr bwMode="gray">
                <a:xfrm flipV="1">
                  <a:off x="1049535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2" name="Ellipse 504"/>
                <p:cNvSpPr/>
                <p:nvPr/>
              </p:nvSpPr>
              <p:spPr bwMode="gray">
                <a:xfrm flipV="1">
                  <a:off x="10664375"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3" name="Ellipse 505"/>
                <p:cNvSpPr/>
                <p:nvPr/>
              </p:nvSpPr>
              <p:spPr bwMode="gray">
                <a:xfrm flipV="1">
                  <a:off x="10338035"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4" name="Ellipse 506"/>
                <p:cNvSpPr/>
                <p:nvPr/>
              </p:nvSpPr>
              <p:spPr bwMode="gray">
                <a:xfrm flipV="1">
                  <a:off x="10338035"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5" name="Ellipse 507"/>
                <p:cNvSpPr/>
                <p:nvPr/>
              </p:nvSpPr>
              <p:spPr bwMode="gray">
                <a:xfrm flipV="1">
                  <a:off x="10338035"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6" name="Ellipse 508"/>
                <p:cNvSpPr/>
                <p:nvPr/>
              </p:nvSpPr>
              <p:spPr bwMode="gray">
                <a:xfrm flipV="1">
                  <a:off x="10495359"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7" name="Ellipse 509"/>
                <p:cNvSpPr/>
                <p:nvPr/>
              </p:nvSpPr>
              <p:spPr bwMode="gray">
                <a:xfrm flipV="1">
                  <a:off x="10653686"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8" name="Ellipse 510"/>
                <p:cNvSpPr/>
                <p:nvPr/>
              </p:nvSpPr>
              <p:spPr bwMode="gray">
                <a:xfrm flipV="1">
                  <a:off x="10809176"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9" name="Ellipse 511"/>
                <p:cNvSpPr/>
                <p:nvPr/>
              </p:nvSpPr>
              <p:spPr bwMode="gray">
                <a:xfrm flipV="1">
                  <a:off x="1080917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0" name="Ellipse 512"/>
                <p:cNvSpPr/>
                <p:nvPr/>
              </p:nvSpPr>
              <p:spPr bwMode="gray">
                <a:xfrm flipV="1">
                  <a:off x="10809176"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1" name="Ellipse 513"/>
                <p:cNvSpPr/>
                <p:nvPr/>
              </p:nvSpPr>
              <p:spPr bwMode="gray">
                <a:xfrm flipV="1">
                  <a:off x="11134657"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2" name="Ellipse 514"/>
                <p:cNvSpPr/>
                <p:nvPr/>
              </p:nvSpPr>
              <p:spPr bwMode="gray">
                <a:xfrm flipV="1">
                  <a:off x="1113465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3" name="Ellipse 515"/>
                <p:cNvSpPr/>
                <p:nvPr/>
              </p:nvSpPr>
              <p:spPr bwMode="gray">
                <a:xfrm flipV="1">
                  <a:off x="11286753"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4" name="Ellipse 516"/>
                <p:cNvSpPr/>
                <p:nvPr/>
              </p:nvSpPr>
              <p:spPr bwMode="gray">
                <a:xfrm flipV="1">
                  <a:off x="11447958"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5" name="Ellipse 517"/>
                <p:cNvSpPr/>
                <p:nvPr/>
              </p:nvSpPr>
              <p:spPr bwMode="gray">
                <a:xfrm flipV="1">
                  <a:off x="11458647"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6" name="Ellipse 518"/>
                <p:cNvSpPr/>
                <p:nvPr/>
              </p:nvSpPr>
              <p:spPr bwMode="gray">
                <a:xfrm flipV="1">
                  <a:off x="11134657"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7" name="Ellipse 519"/>
                <p:cNvSpPr/>
                <p:nvPr/>
              </p:nvSpPr>
              <p:spPr bwMode="gray">
                <a:xfrm flipV="1">
                  <a:off x="10653686"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8" name="Ellipse 520"/>
                <p:cNvSpPr/>
                <p:nvPr/>
              </p:nvSpPr>
              <p:spPr bwMode="gray">
                <a:xfrm flipV="1">
                  <a:off x="1065368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9" name="Ellipse 521"/>
                <p:cNvSpPr/>
                <p:nvPr/>
              </p:nvSpPr>
              <p:spPr bwMode="gray">
                <a:xfrm flipV="1">
                  <a:off x="10338035"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0" name="Ellipse 522"/>
                <p:cNvSpPr/>
                <p:nvPr/>
              </p:nvSpPr>
              <p:spPr bwMode="gray">
                <a:xfrm flipV="1">
                  <a:off x="10495359"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1" name="Ellipse 523"/>
                <p:cNvSpPr/>
                <p:nvPr/>
              </p:nvSpPr>
              <p:spPr bwMode="gray">
                <a:xfrm flipV="1">
                  <a:off x="10495359"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2" name="Ellipse 524"/>
                <p:cNvSpPr/>
                <p:nvPr/>
              </p:nvSpPr>
              <p:spPr bwMode="gray">
                <a:xfrm flipV="1">
                  <a:off x="10348724"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3" name="Ellipse 525"/>
                <p:cNvSpPr/>
                <p:nvPr/>
              </p:nvSpPr>
              <p:spPr bwMode="gray">
                <a:xfrm flipV="1">
                  <a:off x="10172580"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4" name="Ellipse 526"/>
                <p:cNvSpPr/>
                <p:nvPr/>
              </p:nvSpPr>
              <p:spPr bwMode="gray">
                <a:xfrm flipV="1">
                  <a:off x="1017258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5" name="Ellipse 527"/>
                <p:cNvSpPr/>
                <p:nvPr/>
              </p:nvSpPr>
              <p:spPr bwMode="gray">
                <a:xfrm flipV="1">
                  <a:off x="1017258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6" name="Ellipse 528"/>
                <p:cNvSpPr/>
                <p:nvPr/>
              </p:nvSpPr>
              <p:spPr bwMode="gray">
                <a:xfrm flipV="1">
                  <a:off x="1017258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7" name="Ellipse 529"/>
                <p:cNvSpPr/>
                <p:nvPr/>
              </p:nvSpPr>
              <p:spPr bwMode="gray">
                <a:xfrm flipV="1">
                  <a:off x="10172580"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8" name="Ellipse 530"/>
                <p:cNvSpPr/>
                <p:nvPr/>
              </p:nvSpPr>
              <p:spPr bwMode="gray">
                <a:xfrm flipV="1">
                  <a:off x="10338035"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9" name="Ellipse 531"/>
                <p:cNvSpPr/>
                <p:nvPr/>
              </p:nvSpPr>
              <p:spPr bwMode="gray">
                <a:xfrm flipV="1">
                  <a:off x="10653686"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0" name="Ellipse 532"/>
                <p:cNvSpPr/>
                <p:nvPr/>
              </p:nvSpPr>
              <p:spPr bwMode="gray">
                <a:xfrm flipV="1">
                  <a:off x="10023260" y="4531570"/>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1" name="Ellipse 533"/>
                <p:cNvSpPr/>
                <p:nvPr/>
              </p:nvSpPr>
              <p:spPr bwMode="gray">
                <a:xfrm flipV="1">
                  <a:off x="1002326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2" name="Ellipse 534"/>
                <p:cNvSpPr/>
                <p:nvPr/>
              </p:nvSpPr>
              <p:spPr bwMode="gray">
                <a:xfrm flipV="1">
                  <a:off x="10023260"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3" name="Ellipse 535"/>
                <p:cNvSpPr/>
                <p:nvPr/>
              </p:nvSpPr>
              <p:spPr bwMode="gray">
                <a:xfrm flipV="1">
                  <a:off x="10023260"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4" name="Ellipse 536"/>
                <p:cNvSpPr/>
                <p:nvPr/>
              </p:nvSpPr>
              <p:spPr bwMode="gray">
                <a:xfrm flipV="1">
                  <a:off x="1002326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5" name="Ellipse 537"/>
                <p:cNvSpPr/>
                <p:nvPr/>
              </p:nvSpPr>
              <p:spPr bwMode="gray">
                <a:xfrm flipV="1">
                  <a:off x="10023260"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6" name="Ellipse 538"/>
                <p:cNvSpPr/>
                <p:nvPr/>
              </p:nvSpPr>
              <p:spPr bwMode="gray">
                <a:xfrm flipV="1">
                  <a:off x="1002326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7" name="Ellipse 539"/>
                <p:cNvSpPr/>
                <p:nvPr/>
              </p:nvSpPr>
              <p:spPr bwMode="gray">
                <a:xfrm flipV="1">
                  <a:off x="10023260"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8" name="Ellipse 540"/>
                <p:cNvSpPr/>
                <p:nvPr/>
              </p:nvSpPr>
              <p:spPr bwMode="gray">
                <a:xfrm flipV="1">
                  <a:off x="985884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9" name="Ellipse 541"/>
                <p:cNvSpPr/>
                <p:nvPr/>
              </p:nvSpPr>
              <p:spPr bwMode="gray">
                <a:xfrm flipV="1">
                  <a:off x="9858847"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0" name="Ellipse 542"/>
                <p:cNvSpPr/>
                <p:nvPr/>
              </p:nvSpPr>
              <p:spPr bwMode="gray">
                <a:xfrm flipV="1">
                  <a:off x="9858847"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1" name="Ellipse 543"/>
                <p:cNvSpPr/>
                <p:nvPr/>
              </p:nvSpPr>
              <p:spPr bwMode="gray">
                <a:xfrm flipV="1">
                  <a:off x="9699601" y="4531570"/>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2" name="Ellipse 544"/>
                <p:cNvSpPr/>
                <p:nvPr/>
              </p:nvSpPr>
              <p:spPr bwMode="gray">
                <a:xfrm flipV="1">
                  <a:off x="9539824"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3" name="Ellipse 545"/>
                <p:cNvSpPr/>
                <p:nvPr/>
              </p:nvSpPr>
              <p:spPr bwMode="gray">
                <a:xfrm flipV="1">
                  <a:off x="9699601"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4" name="Ellipse 546"/>
                <p:cNvSpPr/>
                <p:nvPr/>
              </p:nvSpPr>
              <p:spPr bwMode="gray">
                <a:xfrm flipV="1">
                  <a:off x="9699601"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5" name="Ellipse 547"/>
                <p:cNvSpPr/>
                <p:nvPr/>
              </p:nvSpPr>
              <p:spPr bwMode="gray">
                <a:xfrm flipV="1">
                  <a:off x="9699601" y="342013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6" name="Ellipse 548"/>
                <p:cNvSpPr/>
                <p:nvPr/>
              </p:nvSpPr>
              <p:spPr bwMode="gray">
                <a:xfrm flipV="1">
                  <a:off x="9699601"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7" name="Ellipse 549"/>
                <p:cNvSpPr/>
                <p:nvPr/>
              </p:nvSpPr>
              <p:spPr bwMode="gray">
                <a:xfrm flipV="1">
                  <a:off x="9539824"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8" name="Ellipse 550"/>
                <p:cNvSpPr/>
                <p:nvPr/>
              </p:nvSpPr>
              <p:spPr bwMode="gray">
                <a:xfrm flipV="1">
                  <a:off x="9539824"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9" name="Ellipse 551"/>
                <p:cNvSpPr/>
                <p:nvPr/>
              </p:nvSpPr>
              <p:spPr bwMode="gray">
                <a:xfrm flipV="1">
                  <a:off x="9539824"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0" name="Ellipse 552"/>
                <p:cNvSpPr/>
                <p:nvPr/>
              </p:nvSpPr>
              <p:spPr bwMode="gray">
                <a:xfrm flipV="1">
                  <a:off x="9539824"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1" name="Ellipse 553"/>
                <p:cNvSpPr/>
                <p:nvPr/>
              </p:nvSpPr>
              <p:spPr bwMode="gray">
                <a:xfrm flipV="1">
                  <a:off x="9539824"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2" name="Ellipse 554"/>
                <p:cNvSpPr/>
                <p:nvPr/>
              </p:nvSpPr>
              <p:spPr bwMode="gray">
                <a:xfrm flipV="1">
                  <a:off x="922219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3" name="Ellipse 555"/>
                <p:cNvSpPr/>
                <p:nvPr/>
              </p:nvSpPr>
              <p:spPr bwMode="gray">
                <a:xfrm flipV="1">
                  <a:off x="9222199"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4" name="Ellipse 556"/>
                <p:cNvSpPr/>
                <p:nvPr/>
              </p:nvSpPr>
              <p:spPr bwMode="gray">
                <a:xfrm flipV="1">
                  <a:off x="8746986"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5" name="Ellipse 557"/>
                <p:cNvSpPr/>
                <p:nvPr/>
              </p:nvSpPr>
              <p:spPr bwMode="gray">
                <a:xfrm flipV="1">
                  <a:off x="8905400"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6" name="Ellipse 558"/>
                <p:cNvSpPr/>
                <p:nvPr/>
              </p:nvSpPr>
              <p:spPr bwMode="gray">
                <a:xfrm flipV="1">
                  <a:off x="8588694"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7" name="Ellipse 559"/>
                <p:cNvSpPr/>
                <p:nvPr/>
              </p:nvSpPr>
              <p:spPr bwMode="gray">
                <a:xfrm flipV="1">
                  <a:off x="8430043"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8" name="Ellipse 560"/>
                <p:cNvSpPr/>
                <p:nvPr/>
              </p:nvSpPr>
              <p:spPr bwMode="gray">
                <a:xfrm flipV="1">
                  <a:off x="795211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9" name="Ellipse 561"/>
                <p:cNvSpPr/>
                <p:nvPr/>
              </p:nvSpPr>
              <p:spPr bwMode="gray">
                <a:xfrm flipV="1">
                  <a:off x="7952113"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0" name="Ellipse 562"/>
                <p:cNvSpPr/>
                <p:nvPr/>
              </p:nvSpPr>
              <p:spPr bwMode="gray">
                <a:xfrm flipV="1">
                  <a:off x="7952113"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1" name="Ellipse 563"/>
                <p:cNvSpPr/>
                <p:nvPr/>
              </p:nvSpPr>
              <p:spPr bwMode="gray">
                <a:xfrm flipV="1">
                  <a:off x="8117728"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2" name="Ellipse 564"/>
                <p:cNvSpPr/>
                <p:nvPr/>
              </p:nvSpPr>
              <p:spPr bwMode="gray">
                <a:xfrm flipV="1">
                  <a:off x="7793115"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3" name="Ellipse 565"/>
                <p:cNvSpPr/>
                <p:nvPr/>
              </p:nvSpPr>
              <p:spPr bwMode="gray">
                <a:xfrm flipV="1">
                  <a:off x="7793115"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4" name="Ellipse 566"/>
                <p:cNvSpPr/>
                <p:nvPr/>
              </p:nvSpPr>
              <p:spPr bwMode="gray">
                <a:xfrm flipV="1">
                  <a:off x="763092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5" name="Ellipse 567"/>
                <p:cNvSpPr/>
                <p:nvPr/>
              </p:nvSpPr>
              <p:spPr bwMode="gray">
                <a:xfrm flipV="1">
                  <a:off x="7478197"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6" name="Ellipse 568"/>
                <p:cNvSpPr/>
                <p:nvPr/>
              </p:nvSpPr>
              <p:spPr bwMode="gray">
                <a:xfrm flipV="1">
                  <a:off x="747819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7" name="Ellipse 569"/>
                <p:cNvSpPr/>
                <p:nvPr/>
              </p:nvSpPr>
              <p:spPr bwMode="gray">
                <a:xfrm flipV="1">
                  <a:off x="7478197"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8" name="Ellipse 570"/>
                <p:cNvSpPr/>
                <p:nvPr/>
              </p:nvSpPr>
              <p:spPr bwMode="gray">
                <a:xfrm flipV="1">
                  <a:off x="731982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9" name="Ellipse 571"/>
                <p:cNvSpPr/>
                <p:nvPr/>
              </p:nvSpPr>
              <p:spPr bwMode="gray">
                <a:xfrm flipV="1">
                  <a:off x="7319820"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0" name="Ellipse 572"/>
                <p:cNvSpPr/>
                <p:nvPr/>
              </p:nvSpPr>
              <p:spPr bwMode="gray">
                <a:xfrm flipV="1">
                  <a:off x="7319820" y="4531570"/>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1" name="Ellipse 573"/>
                <p:cNvSpPr/>
                <p:nvPr/>
              </p:nvSpPr>
              <p:spPr bwMode="gray">
                <a:xfrm flipV="1">
                  <a:off x="731982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2" name="Ellipse 574"/>
                <p:cNvSpPr/>
                <p:nvPr/>
              </p:nvSpPr>
              <p:spPr bwMode="gray">
                <a:xfrm flipV="1">
                  <a:off x="731982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3" name="Ellipse 575"/>
                <p:cNvSpPr/>
                <p:nvPr/>
              </p:nvSpPr>
              <p:spPr bwMode="gray">
                <a:xfrm flipV="1">
                  <a:off x="7319820"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4" name="Ellipse 576"/>
                <p:cNvSpPr/>
                <p:nvPr/>
              </p:nvSpPr>
              <p:spPr bwMode="gray">
                <a:xfrm flipV="1">
                  <a:off x="731982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5" name="Ellipse 577"/>
                <p:cNvSpPr/>
                <p:nvPr/>
              </p:nvSpPr>
              <p:spPr bwMode="gray">
                <a:xfrm flipV="1">
                  <a:off x="7319820" y="2883694"/>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6" name="Ellipse 578"/>
                <p:cNvSpPr/>
                <p:nvPr/>
              </p:nvSpPr>
              <p:spPr bwMode="gray">
                <a:xfrm flipV="1">
                  <a:off x="7158246"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7" name="Ellipse 579"/>
                <p:cNvSpPr/>
                <p:nvPr/>
              </p:nvSpPr>
              <p:spPr bwMode="gray">
                <a:xfrm flipV="1">
                  <a:off x="7158246" y="2883694"/>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8" name="Ellipse 580"/>
                <p:cNvSpPr/>
                <p:nvPr/>
              </p:nvSpPr>
              <p:spPr bwMode="gray">
                <a:xfrm flipV="1">
                  <a:off x="699797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9" name="Ellipse 581"/>
                <p:cNvSpPr/>
                <p:nvPr/>
              </p:nvSpPr>
              <p:spPr bwMode="gray">
                <a:xfrm flipV="1">
                  <a:off x="715824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0" name="Ellipse 582"/>
                <p:cNvSpPr/>
                <p:nvPr/>
              </p:nvSpPr>
              <p:spPr bwMode="gray">
                <a:xfrm flipV="1">
                  <a:off x="6997970"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1" name="Ellipse 583"/>
                <p:cNvSpPr/>
                <p:nvPr/>
              </p:nvSpPr>
              <p:spPr bwMode="gray">
                <a:xfrm flipV="1">
                  <a:off x="699797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2" name="Ellipse 584"/>
                <p:cNvSpPr/>
                <p:nvPr/>
              </p:nvSpPr>
              <p:spPr bwMode="gray">
                <a:xfrm flipV="1">
                  <a:off x="6997970"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3" name="Ellipse 585"/>
                <p:cNvSpPr/>
                <p:nvPr/>
              </p:nvSpPr>
              <p:spPr bwMode="gray">
                <a:xfrm flipV="1">
                  <a:off x="699797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4" name="Ellipse 586"/>
                <p:cNvSpPr/>
                <p:nvPr/>
              </p:nvSpPr>
              <p:spPr bwMode="gray">
                <a:xfrm flipV="1">
                  <a:off x="6997970"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5" name="Ellipse 587"/>
                <p:cNvSpPr/>
                <p:nvPr/>
              </p:nvSpPr>
              <p:spPr bwMode="gray">
                <a:xfrm flipV="1">
                  <a:off x="684122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6" name="Ellipse 588"/>
                <p:cNvSpPr/>
                <p:nvPr/>
              </p:nvSpPr>
              <p:spPr bwMode="gray">
                <a:xfrm flipV="1">
                  <a:off x="6841223" y="342013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7" name="Ellipse 589"/>
                <p:cNvSpPr/>
                <p:nvPr/>
              </p:nvSpPr>
              <p:spPr bwMode="gray">
                <a:xfrm flipV="1">
                  <a:off x="6841223"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8" name="Ellipse 590"/>
                <p:cNvSpPr/>
                <p:nvPr/>
              </p:nvSpPr>
              <p:spPr bwMode="gray">
                <a:xfrm flipV="1">
                  <a:off x="6841223"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9" name="Ellipse 591"/>
                <p:cNvSpPr/>
                <p:nvPr/>
              </p:nvSpPr>
              <p:spPr bwMode="gray">
                <a:xfrm flipV="1">
                  <a:off x="6841223"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0" name="Ellipse 592"/>
                <p:cNvSpPr/>
                <p:nvPr/>
              </p:nvSpPr>
              <p:spPr bwMode="gray">
                <a:xfrm flipV="1">
                  <a:off x="6841223"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1" name="Ellipse 593"/>
                <p:cNvSpPr/>
                <p:nvPr/>
              </p:nvSpPr>
              <p:spPr bwMode="gray">
                <a:xfrm flipV="1">
                  <a:off x="6680912"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2" name="Ellipse 594"/>
                <p:cNvSpPr/>
                <p:nvPr/>
              </p:nvSpPr>
              <p:spPr bwMode="gray">
                <a:xfrm flipV="1">
                  <a:off x="6680912"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3" name="Ellipse 595"/>
                <p:cNvSpPr/>
                <p:nvPr/>
              </p:nvSpPr>
              <p:spPr bwMode="gray">
                <a:xfrm flipV="1">
                  <a:off x="6680912"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4" name="Ellipse 596"/>
                <p:cNvSpPr/>
                <p:nvPr/>
              </p:nvSpPr>
              <p:spPr bwMode="gray">
                <a:xfrm flipV="1">
                  <a:off x="6680912"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5" name="Ellipse 597"/>
                <p:cNvSpPr/>
                <p:nvPr/>
              </p:nvSpPr>
              <p:spPr bwMode="gray">
                <a:xfrm flipV="1">
                  <a:off x="6680912"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6" name="Ellipse 598"/>
                <p:cNvSpPr/>
                <p:nvPr/>
              </p:nvSpPr>
              <p:spPr bwMode="gray">
                <a:xfrm flipV="1">
                  <a:off x="6680912"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7" name="Ellipse 599"/>
                <p:cNvSpPr/>
                <p:nvPr/>
              </p:nvSpPr>
              <p:spPr bwMode="gray">
                <a:xfrm flipV="1">
                  <a:off x="6680912"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8" name="Ellipse 600"/>
                <p:cNvSpPr/>
                <p:nvPr/>
              </p:nvSpPr>
              <p:spPr bwMode="gray">
                <a:xfrm flipV="1">
                  <a:off x="6522282"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9" name="Ellipse 601"/>
                <p:cNvSpPr/>
                <p:nvPr/>
              </p:nvSpPr>
              <p:spPr bwMode="gray">
                <a:xfrm flipV="1">
                  <a:off x="6522282"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0" name="Ellipse 602"/>
                <p:cNvSpPr/>
                <p:nvPr/>
              </p:nvSpPr>
              <p:spPr bwMode="gray">
                <a:xfrm flipV="1">
                  <a:off x="6841223"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1" name="Ellipse 603"/>
                <p:cNvSpPr/>
                <p:nvPr/>
              </p:nvSpPr>
              <p:spPr bwMode="gray">
                <a:xfrm flipV="1">
                  <a:off x="6522282"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2" name="Ellipse 604"/>
                <p:cNvSpPr/>
                <p:nvPr/>
              </p:nvSpPr>
              <p:spPr bwMode="gray">
                <a:xfrm flipV="1">
                  <a:off x="6522282"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3" name="Ellipse 605"/>
                <p:cNvSpPr/>
                <p:nvPr/>
              </p:nvSpPr>
              <p:spPr bwMode="gray">
                <a:xfrm flipV="1">
                  <a:off x="6522282"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4" name="Ellipse 606"/>
                <p:cNvSpPr/>
                <p:nvPr/>
              </p:nvSpPr>
              <p:spPr bwMode="gray">
                <a:xfrm flipV="1">
                  <a:off x="6522282"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5" name="Ellipse 607"/>
                <p:cNvSpPr/>
                <p:nvPr/>
              </p:nvSpPr>
              <p:spPr bwMode="gray">
                <a:xfrm flipV="1">
                  <a:off x="6522282"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6" name="Ellipse 608"/>
                <p:cNvSpPr/>
                <p:nvPr/>
              </p:nvSpPr>
              <p:spPr bwMode="gray">
                <a:xfrm flipV="1">
                  <a:off x="6522282"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7" name="Ellipse 609"/>
                <p:cNvSpPr/>
                <p:nvPr/>
              </p:nvSpPr>
              <p:spPr bwMode="gray">
                <a:xfrm flipV="1">
                  <a:off x="6370164"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8" name="Ellipse 610"/>
                <p:cNvSpPr/>
                <p:nvPr/>
              </p:nvSpPr>
              <p:spPr bwMode="gray">
                <a:xfrm flipV="1">
                  <a:off x="6370164" y="4531570"/>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9" name="Ellipse 611"/>
                <p:cNvSpPr/>
                <p:nvPr/>
              </p:nvSpPr>
              <p:spPr bwMode="gray">
                <a:xfrm flipV="1">
                  <a:off x="6370164" y="389880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0" name="Ellipse 612"/>
                <p:cNvSpPr/>
                <p:nvPr/>
              </p:nvSpPr>
              <p:spPr bwMode="gray">
                <a:xfrm flipV="1">
                  <a:off x="6370164"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1" name="Ellipse 613"/>
                <p:cNvSpPr/>
                <p:nvPr/>
              </p:nvSpPr>
              <p:spPr bwMode="gray">
                <a:xfrm flipV="1">
                  <a:off x="6370164"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2" name="Ellipse 614"/>
                <p:cNvSpPr/>
                <p:nvPr/>
              </p:nvSpPr>
              <p:spPr bwMode="gray">
                <a:xfrm flipV="1">
                  <a:off x="6370164"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3" name="Ellipse 615"/>
                <p:cNvSpPr/>
                <p:nvPr/>
              </p:nvSpPr>
              <p:spPr bwMode="gray">
                <a:xfrm flipV="1">
                  <a:off x="6370164"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4" name="Ellipse 616"/>
                <p:cNvSpPr/>
                <p:nvPr/>
              </p:nvSpPr>
              <p:spPr bwMode="gray">
                <a:xfrm flipV="1">
                  <a:off x="6201727"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5" name="Ellipse 617"/>
                <p:cNvSpPr/>
                <p:nvPr/>
              </p:nvSpPr>
              <p:spPr bwMode="gray">
                <a:xfrm flipV="1">
                  <a:off x="6201727"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6" name="Ellipse 618"/>
                <p:cNvSpPr/>
                <p:nvPr/>
              </p:nvSpPr>
              <p:spPr bwMode="gray">
                <a:xfrm flipV="1">
                  <a:off x="620172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7" name="Ellipse 619"/>
                <p:cNvSpPr/>
                <p:nvPr/>
              </p:nvSpPr>
              <p:spPr bwMode="gray">
                <a:xfrm flipV="1">
                  <a:off x="6201727"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8" name="Ellipse 620"/>
                <p:cNvSpPr/>
                <p:nvPr/>
              </p:nvSpPr>
              <p:spPr bwMode="gray">
                <a:xfrm flipV="1">
                  <a:off x="6201727" y="389880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9" name="Ellipse 621"/>
                <p:cNvSpPr/>
                <p:nvPr/>
              </p:nvSpPr>
              <p:spPr bwMode="gray">
                <a:xfrm flipV="1">
                  <a:off x="6049318"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0" name="Ellipse 622"/>
                <p:cNvSpPr/>
                <p:nvPr/>
              </p:nvSpPr>
              <p:spPr bwMode="gray">
                <a:xfrm flipV="1">
                  <a:off x="588497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1" name="Ellipse 623"/>
                <p:cNvSpPr/>
                <p:nvPr/>
              </p:nvSpPr>
              <p:spPr bwMode="gray">
                <a:xfrm flipV="1">
                  <a:off x="5884973"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2" name="Ellipse 624"/>
                <p:cNvSpPr/>
                <p:nvPr/>
              </p:nvSpPr>
              <p:spPr bwMode="gray">
                <a:xfrm flipV="1">
                  <a:off x="5884973"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3" name="Ellipse 625"/>
                <p:cNvSpPr/>
                <p:nvPr/>
              </p:nvSpPr>
              <p:spPr bwMode="gray">
                <a:xfrm flipV="1">
                  <a:off x="5884973"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4" name="Ellipse 626"/>
                <p:cNvSpPr/>
                <p:nvPr/>
              </p:nvSpPr>
              <p:spPr bwMode="gray">
                <a:xfrm flipV="1">
                  <a:off x="6049318"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5" name="Ellipse 627"/>
                <p:cNvSpPr/>
                <p:nvPr/>
              </p:nvSpPr>
              <p:spPr bwMode="gray">
                <a:xfrm flipV="1">
                  <a:off x="6049318"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6" name="Ellipse 628"/>
                <p:cNvSpPr/>
                <p:nvPr/>
              </p:nvSpPr>
              <p:spPr bwMode="gray">
                <a:xfrm flipV="1">
                  <a:off x="6049318"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7" name="Ellipse 629"/>
                <p:cNvSpPr/>
                <p:nvPr/>
              </p:nvSpPr>
              <p:spPr bwMode="gray">
                <a:xfrm flipV="1">
                  <a:off x="5723768"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288" name="Ellipse 630"/>
                <p:cNvSpPr/>
                <p:nvPr/>
              </p:nvSpPr>
              <p:spPr bwMode="gray">
                <a:xfrm flipV="1">
                  <a:off x="5723768"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289" name="Ellipse 631"/>
                <p:cNvSpPr/>
                <p:nvPr/>
              </p:nvSpPr>
              <p:spPr bwMode="gray">
                <a:xfrm flipV="1">
                  <a:off x="5723768"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290" name="Ellipse 632"/>
                <p:cNvSpPr/>
                <p:nvPr/>
              </p:nvSpPr>
              <p:spPr bwMode="gray">
                <a:xfrm flipV="1">
                  <a:off x="5723768"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291" name="Ellipse 633"/>
                <p:cNvSpPr/>
                <p:nvPr/>
              </p:nvSpPr>
              <p:spPr bwMode="gray">
                <a:xfrm flipV="1">
                  <a:off x="11643945" y="3909365"/>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2" name="Ellipse 634"/>
                <p:cNvSpPr/>
                <p:nvPr/>
              </p:nvSpPr>
              <p:spPr bwMode="gray">
                <a:xfrm flipV="1">
                  <a:off x="11643945" y="359131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grpSp>
        </p:grpSp>
        <p:sp>
          <p:nvSpPr>
            <p:cNvPr id="39" name="Freeform 673"/>
            <p:cNvSpPr>
              <a:spLocks noEditPoints="1"/>
            </p:cNvSpPr>
            <p:nvPr/>
          </p:nvSpPr>
          <p:spPr bwMode="gray">
            <a:xfrm>
              <a:off x="7635967" y="2755725"/>
              <a:ext cx="248847" cy="348382"/>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5"/>
            </a:solidFill>
            <a:ln>
              <a:noFill/>
            </a:ln>
          </p:spPr>
          <p:txBody>
            <a:bodyPr vert="horz" wrap="square" lIns="91392" tIns="45696" rIns="91392" bIns="45696" numCol="1" anchor="t" anchorCtr="0" compatLnSpc="1">
              <a:prstTxWarp prst="textNoShape">
                <a:avLst/>
              </a:prstTxWarp>
            </a:bodyPr>
            <a:lstStyle/>
            <a:p>
              <a:endParaRPr lang="en-US" sz="1299" dirty="0">
                <a:latin typeface="+mj-lt"/>
              </a:endParaRPr>
            </a:p>
          </p:txBody>
        </p:sp>
      </p:grpSp>
      <p:grpSp>
        <p:nvGrpSpPr>
          <p:cNvPr id="308" name="Gruppieren 307"/>
          <p:cNvGrpSpPr/>
          <p:nvPr/>
        </p:nvGrpSpPr>
        <p:grpSpPr>
          <a:xfrm>
            <a:off x="8317982" y="5314122"/>
            <a:ext cx="1273478" cy="665793"/>
            <a:chOff x="5378624" y="5620206"/>
            <a:chExt cx="1806074" cy="890540"/>
          </a:xfrm>
        </p:grpSpPr>
        <p:pic>
          <p:nvPicPr>
            <p:cNvPr id="309" name="Picture 2"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67301" y="5767820"/>
              <a:ext cx="1317397" cy="481042"/>
            </a:xfrm>
            <a:prstGeom prst="rect">
              <a:avLst/>
            </a:prstGeom>
            <a:noFill/>
            <a:extLst>
              <a:ext uri="{909E8E84-426E-40DD-AFC4-6F175D3DCCD1}">
                <a14:hiddenFill xmlns:a14="http://schemas.microsoft.com/office/drawing/2010/main">
                  <a:solidFill>
                    <a:srgbClr val="FFFFFF"/>
                  </a:solidFill>
                </a14:hiddenFill>
              </a:ext>
            </a:extLst>
          </p:spPr>
        </p:pic>
        <p:pic>
          <p:nvPicPr>
            <p:cNvPr id="310" name="Grafik 309"/>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5378624" y="5620206"/>
              <a:ext cx="890540" cy="890540"/>
            </a:xfrm>
            <a:prstGeom prst="rect">
              <a:avLst/>
            </a:prstGeom>
          </p:spPr>
        </p:pic>
      </p:grpSp>
      <p:pic>
        <p:nvPicPr>
          <p:cNvPr id="312" name="G_SY02_XX_01648P.png"/>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5183624" y="5183115"/>
            <a:ext cx="1274067" cy="1072898"/>
          </a:xfrm>
          <a:prstGeom prst="rect">
            <a:avLst/>
          </a:prstGeom>
        </p:spPr>
      </p:pic>
      <p:pic>
        <p:nvPicPr>
          <p:cNvPr id="314" name="software_tia-portal_technology-function.png"/>
          <p:cNvPicPr>
            <a:picLocks noChangeAspect="1"/>
          </p:cNvPicPr>
          <p:nvPr>
            <p:custDataLst>
              <p:tags r:id="rId2"/>
            </p:custDataLst>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01623" y="1459354"/>
            <a:ext cx="1172034" cy="1172034"/>
          </a:xfrm>
          <a:prstGeom prst="rect">
            <a:avLst/>
          </a:prstGeom>
        </p:spPr>
      </p:pic>
      <p:grpSp>
        <p:nvGrpSpPr>
          <p:cNvPr id="315" name="Gruppieren 314"/>
          <p:cNvGrpSpPr/>
          <p:nvPr/>
        </p:nvGrpSpPr>
        <p:grpSpPr>
          <a:xfrm>
            <a:off x="2467954" y="1227157"/>
            <a:ext cx="1377208" cy="1599956"/>
            <a:chOff x="0" y="0"/>
            <a:chExt cx="3657298" cy="3657298"/>
          </a:xfrm>
        </p:grpSpPr>
        <p:pic>
          <p:nvPicPr>
            <p:cNvPr id="316" name="general_computer_laptop.png"/>
            <p:cNvPicPr>
              <a:picLocks noChangeAspect="1"/>
            </p:cNvPicPr>
            <p:nvPr>
              <p:custDataLst>
                <p:tags r:id="rId6"/>
              </p:custDataLst>
            </p:nvPr>
          </p:nvPicPr>
          <p:blipFill>
            <a:blip r:embed="rId1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3657298" cy="3657298"/>
            </a:xfrm>
            <a:prstGeom prst="rect">
              <a:avLst/>
            </a:prstGeom>
          </p:spPr>
        </p:pic>
        <p:pic>
          <p:nvPicPr>
            <p:cNvPr id="317" name="topic_profitable.png"/>
            <p:cNvPicPr>
              <a:picLocks noChangeAspect="1"/>
            </p:cNvPicPr>
            <p:nvPr>
              <p:custDataLst>
                <p:tags r:id="rId7"/>
              </p:custDataLst>
            </p:nvPr>
          </p:nvPicPr>
          <p:blipFill>
            <a:blip r:embed="rId1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73748" y="824371"/>
              <a:ext cx="1179636" cy="1179636"/>
            </a:xfrm>
            <a:prstGeom prst="rect">
              <a:avLst/>
            </a:prstGeom>
          </p:spPr>
        </p:pic>
      </p:grpSp>
      <p:pic>
        <p:nvPicPr>
          <p:cNvPr id="318" name="software_tia-portal_step7.png"/>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10131623" y="5000090"/>
            <a:ext cx="1274639" cy="1274639"/>
          </a:xfrm>
          <a:prstGeom prst="rect">
            <a:avLst/>
          </a:prstGeom>
        </p:spPr>
      </p:pic>
      <p:sp>
        <p:nvSpPr>
          <p:cNvPr id="320" name="Textfeld 319"/>
          <p:cNvSpPr txBox="1"/>
          <p:nvPr/>
        </p:nvSpPr>
        <p:spPr>
          <a:xfrm>
            <a:off x="5551848" y="3774300"/>
            <a:ext cx="648072" cy="28803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OR</a:t>
            </a:r>
          </a:p>
        </p:txBody>
      </p:sp>
      <p:sp>
        <p:nvSpPr>
          <p:cNvPr id="321" name="Textfeld 320"/>
          <p:cNvSpPr txBox="1"/>
          <p:nvPr/>
        </p:nvSpPr>
        <p:spPr>
          <a:xfrm>
            <a:off x="5114028" y="6290673"/>
            <a:ext cx="1366937" cy="460516"/>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S7</a:t>
            </a:r>
          </a:p>
        </p:txBody>
      </p:sp>
      <p:sp>
        <p:nvSpPr>
          <p:cNvPr id="322" name="Textfeld 321"/>
          <p:cNvSpPr txBox="1"/>
          <p:nvPr/>
        </p:nvSpPr>
        <p:spPr>
          <a:xfrm>
            <a:off x="7080521" y="6238609"/>
            <a:ext cx="2633322" cy="460516"/>
          </a:xfrm>
          <a:prstGeom prst="rect">
            <a:avLst/>
          </a:prstGeom>
          <a:noFill/>
        </p:spPr>
        <p:txBody>
          <a:bodyPr vert="horz" wrap="square" lIns="0" tIns="0" rIns="0" bIns="0" rtlCol="0">
            <a:noAutofit/>
          </a:bodyPr>
          <a:lstStyle/>
          <a:p>
            <a:pPr algn="ctr" fontAlgn="base">
              <a:lnSpc>
                <a:spcPct val="110000"/>
              </a:lnSpc>
              <a:spcAft>
                <a:spcPct val="0"/>
              </a:spcAft>
            </a:pPr>
            <a:r>
              <a:rPr lang="en-US" sz="1400" b="1" dirty="0">
                <a:solidFill>
                  <a:srgbClr val="000000"/>
                </a:solidFill>
                <a:ea typeface="Arial Unicode MS" panose="020B0604020202020204" pitchFamily="34" charset="-128"/>
                <a:cs typeface="Arial Unicode MS" panose="020B0604020202020204" pitchFamily="34" charset="-128"/>
              </a:rPr>
              <a:t>S7-1500 with OPC UA Server</a:t>
            </a:r>
          </a:p>
          <a:p>
            <a:pPr algn="ctr" rtl="0" eaLnBrk="1" fontAlgn="base" hangingPunct="1">
              <a:lnSpc>
                <a:spcPct val="110000"/>
              </a:lnSpc>
              <a:spcBef>
                <a:spcPts val="0"/>
              </a:spcBef>
              <a:spcAft>
                <a:spcPct val="0"/>
              </a:spcAft>
            </a:pPr>
            <a:r>
              <a:rPr lang="en-US" sz="1400" b="1" i="0" u="sng" dirty="0" smtClean="0">
                <a:solidFill>
                  <a:srgbClr val="000000"/>
                </a:solidFill>
                <a:latin typeface="Arial"/>
                <a:ea typeface="Arial Unicode MS" panose="020B0604020202020204" pitchFamily="34" charset="-128"/>
                <a:cs typeface="Arial Unicode MS" panose="020B0604020202020204" pitchFamily="34" charset="-128"/>
              </a:rPr>
              <a:t>OR</a:t>
            </a:r>
            <a:r>
              <a:rPr lang="en-US" sz="1400" b="1" i="0" u="none" dirty="0" smtClean="0">
                <a:solidFill>
                  <a:srgbClr val="000000"/>
                </a:solidFill>
                <a:latin typeface="Arial"/>
                <a:ea typeface="Arial Unicode MS" panose="020B0604020202020204" pitchFamily="34" charset="-128"/>
                <a:cs typeface="Arial Unicode MS" panose="020B0604020202020204" pitchFamily="34" charset="-128"/>
              </a:rPr>
              <a:t> OPC UA Server</a:t>
            </a:r>
            <a:endPar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endParaRPr>
          </a:p>
        </p:txBody>
      </p:sp>
      <p:sp>
        <p:nvSpPr>
          <p:cNvPr id="323" name="Textfeld 322"/>
          <p:cNvSpPr txBox="1"/>
          <p:nvPr/>
        </p:nvSpPr>
        <p:spPr>
          <a:xfrm>
            <a:off x="2282751" y="3797079"/>
            <a:ext cx="2385690" cy="460516"/>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MindConnect Nano</a:t>
            </a:r>
          </a:p>
        </p:txBody>
      </p:sp>
      <p:sp>
        <p:nvSpPr>
          <p:cNvPr id="324" name="Textfeld 323"/>
          <p:cNvSpPr txBox="1"/>
          <p:nvPr/>
        </p:nvSpPr>
        <p:spPr>
          <a:xfrm>
            <a:off x="7080521" y="3764690"/>
            <a:ext cx="2385690" cy="460516"/>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MindConnect IoT2040</a:t>
            </a:r>
          </a:p>
        </p:txBody>
      </p:sp>
      <p:sp>
        <p:nvSpPr>
          <p:cNvPr id="325" name="Textfeld 324"/>
          <p:cNvSpPr txBox="1"/>
          <p:nvPr/>
        </p:nvSpPr>
        <p:spPr>
          <a:xfrm>
            <a:off x="9987608" y="6233007"/>
            <a:ext cx="1728192" cy="28803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With TIA Portal V14</a:t>
            </a:r>
          </a:p>
        </p:txBody>
      </p:sp>
      <p:pic>
        <p:nvPicPr>
          <p:cNvPr id="326" name="G_SY02_XX_02035P.png"/>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2836185" y="5063651"/>
            <a:ext cx="2017953" cy="1008976"/>
          </a:xfrm>
          <a:prstGeom prst="rect">
            <a:avLst/>
          </a:prstGeom>
        </p:spPr>
      </p:pic>
      <p:sp>
        <p:nvSpPr>
          <p:cNvPr id="327" name="Geschweifte Klammer links 326"/>
          <p:cNvSpPr/>
          <p:nvPr/>
        </p:nvSpPr>
        <p:spPr bwMode="auto">
          <a:xfrm rot="5400000">
            <a:off x="5910613" y="1257519"/>
            <a:ext cx="566639" cy="7357873"/>
          </a:xfrm>
          <a:prstGeom prst="leftBrace">
            <a:avLst>
              <a:gd name="adj1" fmla="val 67902"/>
              <a:gd name="adj2" fmla="val 51241"/>
            </a:avLst>
          </a:prstGeom>
          <a:noFill/>
          <a:ln w="28575" cap="flat" cmpd="sng" algn="ctr">
            <a:solidFill>
              <a:schemeClr val="accent1"/>
            </a:solidFill>
            <a:prstDash val="solid"/>
            <a:round/>
            <a:headEnd type="none" w="med" len="med"/>
            <a:tailEnd type="none" w="med" len="med"/>
          </a:ln>
          <a:effectLst/>
          <a:extLst/>
        </p:spPr>
        <p:txBody>
          <a:bodyPr rtlCol="0" anchor="ctr"/>
          <a:lstStyle/>
          <a:p>
            <a:pPr algn="ctr"/>
            <a:endParaRPr lang="en-US"/>
          </a:p>
        </p:txBody>
      </p:sp>
      <p:sp>
        <p:nvSpPr>
          <p:cNvPr id="328" name="Textfeld 1274"/>
          <p:cNvSpPr txBox="1">
            <a:spLocks/>
          </p:cNvSpPr>
          <p:nvPr/>
        </p:nvSpPr>
        <p:spPr bwMode="gray">
          <a:xfrm>
            <a:off x="5907287" y="4087804"/>
            <a:ext cx="141064" cy="492443"/>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11</a:t>
            </a:r>
          </a:p>
        </p:txBody>
      </p:sp>
      <p:sp>
        <p:nvSpPr>
          <p:cNvPr id="329" name="Textfeld 1286"/>
          <p:cNvSpPr txBox="1">
            <a:spLocks/>
          </p:cNvSpPr>
          <p:nvPr/>
        </p:nvSpPr>
        <p:spPr bwMode="gray">
          <a:xfrm>
            <a:off x="5710173" y="4077072"/>
            <a:ext cx="141064" cy="738664"/>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smtClean="0">
                <a:solidFill>
                  <a:srgbClr val="004669"/>
                </a:solidFill>
              </a:rPr>
              <a:t>11</a:t>
            </a:r>
            <a:endParaRPr lang="en-US" sz="1200" b="1" dirty="0" smtClean="0">
              <a:solidFill>
                <a:srgbClr val="004669"/>
              </a:solidFill>
            </a:endParaRPr>
          </a:p>
          <a:p>
            <a:pPr>
              <a:lnSpc>
                <a:spcPct val="80000"/>
              </a:lnSpc>
              <a:spcBef>
                <a:spcPts val="0"/>
              </a:spcBef>
            </a:pPr>
            <a:r>
              <a:rPr lang="en-US" sz="1000" b="1" dirty="0" smtClean="0">
                <a:solidFill>
                  <a:srgbClr val="004669"/>
                </a:solidFill>
              </a:rPr>
              <a:t>00</a:t>
            </a:r>
            <a:endParaRPr lang="en-US" sz="1200" b="1" dirty="0" smtClean="0">
              <a:solidFill>
                <a:srgbClr val="004669"/>
              </a:solidFill>
            </a:endParaRPr>
          </a:p>
          <a:p>
            <a:pPr>
              <a:lnSpc>
                <a:spcPct val="80000"/>
              </a:lnSpc>
              <a:spcBef>
                <a:spcPts val="0"/>
              </a:spcBef>
            </a:pPr>
            <a:r>
              <a:rPr lang="en-US" sz="1000" b="1" dirty="0" smtClean="0">
                <a:solidFill>
                  <a:srgbClr val="004669"/>
                </a:solidFill>
              </a:rPr>
              <a:t>10</a:t>
            </a:r>
            <a:endParaRPr lang="en-US" sz="1000" b="1" dirty="0">
              <a:solidFill>
                <a:srgbClr val="004669"/>
              </a:solidFill>
            </a:endParaRPr>
          </a:p>
        </p:txBody>
      </p:sp>
      <p:sp>
        <p:nvSpPr>
          <p:cNvPr id="330" name="Textfeld 329"/>
          <p:cNvSpPr txBox="1"/>
          <p:nvPr/>
        </p:nvSpPr>
        <p:spPr>
          <a:xfrm>
            <a:off x="3314837" y="6195110"/>
            <a:ext cx="1220349" cy="28803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Asset</a:t>
            </a:r>
          </a:p>
        </p:txBody>
      </p:sp>
      <p:sp>
        <p:nvSpPr>
          <p:cNvPr id="331" name="Rechteck 330"/>
          <p:cNvSpPr/>
          <p:nvPr/>
        </p:nvSpPr>
        <p:spPr bwMode="auto">
          <a:xfrm>
            <a:off x="7020466" y="5085184"/>
            <a:ext cx="2693377" cy="1666005"/>
          </a:xfrm>
          <a:prstGeom prst="rect">
            <a:avLst/>
          </a:prstGeom>
          <a:noFill/>
          <a:ln w="28575">
            <a:solidFill>
              <a:schemeClr val="accent1"/>
            </a:solidFill>
            <a:prstDash val="dash"/>
          </a:ln>
          <a:effectLst/>
          <a:extLst/>
        </p:spPr>
        <p:txBody>
          <a:bodyPr wrap="square" lIns="108000" tIns="54000" rIns="108000" bIns="54000" numCol="1" spcCol="72000" rtlCol="0" anchor="ctr">
            <a:noAutofit/>
          </a:bodyPr>
          <a:lstStyle/>
          <a:p>
            <a:pPr algn="ctr" rtl="0" eaLnBrk="1" fontAlgn="base" hangingPunct="1">
              <a:lnSpc>
                <a:spcPct val="110000"/>
              </a:lnSpc>
              <a:spcBef>
                <a:spcPct val="0"/>
              </a:spcBef>
              <a:spcAft>
                <a:spcPct val="0"/>
              </a:spcAft>
              <a:buFont typeface="Wingdings" charset="0"/>
              <a:buNone/>
            </a:pPr>
            <a:endParaRPr lang="en-US" sz="1800" b="0" i="0" u="none" baseline="0" dirty="0" smtClean="0">
              <a:solidFill>
                <a:srgbClr val="000000"/>
              </a:solidFill>
              <a:latin typeface="Arial"/>
              <a:ea typeface="Arial Unicode MS" panose="020B0604020202020204" pitchFamily="34" charset="-128"/>
              <a:cs typeface="Arial Unicode MS" panose="020B0604020202020204" pitchFamily="34" charset="-128"/>
            </a:endParaRPr>
          </a:p>
        </p:txBody>
      </p:sp>
      <p:sp>
        <p:nvSpPr>
          <p:cNvPr id="332" name="Textfeld 331"/>
          <p:cNvSpPr txBox="1"/>
          <p:nvPr/>
        </p:nvSpPr>
        <p:spPr>
          <a:xfrm>
            <a:off x="151112" y="5504886"/>
            <a:ext cx="2385690" cy="460516"/>
          </a:xfrm>
          <a:prstGeom prst="rect">
            <a:avLst/>
          </a:prstGeom>
          <a:noFill/>
        </p:spPr>
        <p:txBody>
          <a:bodyPr vert="horz" wrap="square" lIns="0" tIns="0" rIns="0" bIns="0" rtlCol="0">
            <a:noAutofit/>
          </a:bodyPr>
          <a:lstStyle/>
          <a:p>
            <a:pPr rtl="0" eaLnBrk="1" fontAlgn="base" hangingPunct="1">
              <a:lnSpc>
                <a:spcPct val="110000"/>
              </a:lnSpc>
              <a:spcBef>
                <a:spcPts val="0"/>
              </a:spcBef>
              <a:spcAft>
                <a:spcPct val="0"/>
              </a:spcAft>
            </a:pPr>
            <a:r>
              <a:rPr lang="en-US" sz="2000" b="1" i="0" u="none" baseline="0" dirty="0" smtClean="0">
                <a:solidFill>
                  <a:schemeClr val="accent1"/>
                </a:solidFill>
                <a:latin typeface="Arial"/>
                <a:ea typeface="Arial Unicode MS" panose="020B0604020202020204" pitchFamily="34" charset="-128"/>
                <a:cs typeface="Arial Unicode MS" panose="020B0604020202020204" pitchFamily="34" charset="-128"/>
              </a:rPr>
              <a:t>Asset</a:t>
            </a:r>
          </a:p>
        </p:txBody>
      </p:sp>
      <p:sp>
        <p:nvSpPr>
          <p:cNvPr id="333" name="Textfeld 332"/>
          <p:cNvSpPr txBox="1"/>
          <p:nvPr/>
        </p:nvSpPr>
        <p:spPr>
          <a:xfrm>
            <a:off x="124033" y="3688058"/>
            <a:ext cx="2385690" cy="460516"/>
          </a:xfrm>
          <a:prstGeom prst="rect">
            <a:avLst/>
          </a:prstGeom>
          <a:noFill/>
        </p:spPr>
        <p:txBody>
          <a:bodyPr vert="horz" wrap="square" lIns="0" tIns="0" rIns="0" bIns="0" rtlCol="0">
            <a:noAutofit/>
          </a:bodyPr>
          <a:lstStyle/>
          <a:p>
            <a:pPr rtl="0" eaLnBrk="1" fontAlgn="base" hangingPunct="1">
              <a:lnSpc>
                <a:spcPct val="110000"/>
              </a:lnSpc>
              <a:spcBef>
                <a:spcPts val="0"/>
              </a:spcBef>
              <a:spcAft>
                <a:spcPct val="0"/>
              </a:spcAft>
            </a:pPr>
            <a:r>
              <a:rPr lang="en-US" sz="2000" b="1" i="0" u="none" baseline="0" dirty="0" smtClean="0">
                <a:solidFill>
                  <a:schemeClr val="accent1"/>
                </a:solidFill>
                <a:latin typeface="Arial"/>
                <a:ea typeface="Arial Unicode MS" panose="020B0604020202020204" pitchFamily="34" charset="-128"/>
                <a:cs typeface="Arial Unicode MS" panose="020B0604020202020204" pitchFamily="34" charset="-128"/>
              </a:rPr>
              <a:t>MindConnect Elements</a:t>
            </a:r>
          </a:p>
        </p:txBody>
      </p:sp>
      <p:sp>
        <p:nvSpPr>
          <p:cNvPr id="334" name="Textfeld 333"/>
          <p:cNvSpPr txBox="1"/>
          <p:nvPr/>
        </p:nvSpPr>
        <p:spPr>
          <a:xfrm>
            <a:off x="124033" y="1794551"/>
            <a:ext cx="2385690" cy="460516"/>
          </a:xfrm>
          <a:prstGeom prst="rect">
            <a:avLst/>
          </a:prstGeom>
          <a:noFill/>
        </p:spPr>
        <p:txBody>
          <a:bodyPr vert="horz" wrap="square" lIns="0" tIns="0" rIns="0" bIns="0" rtlCol="0">
            <a:noAutofit/>
          </a:bodyPr>
          <a:lstStyle/>
          <a:p>
            <a:pPr rtl="0" eaLnBrk="1" fontAlgn="base" hangingPunct="1">
              <a:lnSpc>
                <a:spcPct val="110000"/>
              </a:lnSpc>
              <a:spcBef>
                <a:spcPts val="0"/>
              </a:spcBef>
              <a:spcAft>
                <a:spcPct val="0"/>
              </a:spcAft>
            </a:pPr>
            <a:r>
              <a:rPr lang="en-US" sz="2000" b="1" i="0" u="none" baseline="0" dirty="0" smtClean="0">
                <a:solidFill>
                  <a:schemeClr val="accent1"/>
                </a:solidFill>
                <a:latin typeface="Arial"/>
                <a:ea typeface="Arial Unicode MS" panose="020B0604020202020204" pitchFamily="34" charset="-128"/>
                <a:cs typeface="Arial Unicode MS" panose="020B0604020202020204" pitchFamily="34" charset="-128"/>
              </a:rPr>
              <a:t>MindSphere</a:t>
            </a:r>
          </a:p>
        </p:txBody>
      </p:sp>
      <p:sp>
        <p:nvSpPr>
          <p:cNvPr id="337" name="Abgerundete rechteckige Legende 336"/>
          <p:cNvSpPr/>
          <p:nvPr/>
        </p:nvSpPr>
        <p:spPr bwMode="auto">
          <a:xfrm>
            <a:off x="9419075" y="1519741"/>
            <a:ext cx="2462513" cy="1049972"/>
          </a:xfrm>
          <a:prstGeom prst="wedgeRoundRectCallout">
            <a:avLst>
              <a:gd name="adj1" fmla="val 30802"/>
              <a:gd name="adj2" fmla="val 113665"/>
              <a:gd name="adj3" fmla="val 16667"/>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300" dirty="0">
                <a:solidFill>
                  <a:schemeClr val="bg1"/>
                </a:solidFill>
                <a:ea typeface="Arial Unicode MS" panose="020B0604020202020204" pitchFamily="34" charset="-128"/>
                <a:cs typeface="Arial Unicode MS" panose="020B0604020202020204" pitchFamily="34" charset="-128"/>
              </a:rPr>
              <a:t>To use OPC UA together with MindSphere, you need a S7-1500 V2.x or an OPC UA server. </a:t>
            </a:r>
            <a:endParaRPr lang="de-DE" sz="1300" dirty="0" smtClean="0">
              <a:solidFill>
                <a:schemeClr val="tx1"/>
              </a:solidFill>
              <a:ea typeface="Arial Unicode MS" panose="020B0604020202020204" pitchFamily="34" charset="-128"/>
              <a:cs typeface="Arial Unicode MS" panose="020B0604020202020204" pitchFamily="34" charset="-128"/>
            </a:endParaRPr>
          </a:p>
        </p:txBody>
      </p:sp>
      <p:grpSp>
        <p:nvGrpSpPr>
          <p:cNvPr id="338" name="Group 22"/>
          <p:cNvGrpSpPr/>
          <p:nvPr/>
        </p:nvGrpSpPr>
        <p:grpSpPr>
          <a:xfrm flipH="1">
            <a:off x="10420303" y="3303043"/>
            <a:ext cx="1544960" cy="1438653"/>
            <a:chOff x="6676605" y="575869"/>
            <a:chExt cx="3103772" cy="2907071"/>
          </a:xfrm>
        </p:grpSpPr>
        <p:sp>
          <p:nvSpPr>
            <p:cNvPr id="339" name="Oval 4"/>
            <p:cNvSpPr/>
            <p:nvPr/>
          </p:nvSpPr>
          <p:spPr bwMode="auto">
            <a:xfrm>
              <a:off x="8019337" y="1651728"/>
              <a:ext cx="297431" cy="432604"/>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97848 w 681651"/>
                <a:gd name="connsiteY0" fmla="*/ 787222 h 1146094"/>
                <a:gd name="connsiteX1" fmla="*/ 6523 w 681651"/>
                <a:gd name="connsiteY1" fmla="*/ 134313 h 1146094"/>
                <a:gd name="connsiteX2" fmla="*/ 313114 w 681651"/>
                <a:gd name="connsiteY2" fmla="*/ 29933 h 1146094"/>
                <a:gd name="connsiteX3" fmla="*/ 617896 w 681651"/>
                <a:gd name="connsiteY3" fmla="*/ 54569 h 1146094"/>
                <a:gd name="connsiteX4" fmla="*/ 678418 w 681651"/>
                <a:gd name="connsiteY4" fmla="*/ 478497 h 1146094"/>
                <a:gd name="connsiteX5" fmla="*/ 548783 w 681651"/>
                <a:gd name="connsiteY5" fmla="*/ 883908 h 1146094"/>
                <a:gd name="connsiteX6" fmla="*/ 307798 w 681651"/>
                <a:gd name="connsiteY6" fmla="*/ 1145026 h 1146094"/>
                <a:gd name="connsiteX7" fmla="*/ 27789 w 681651"/>
                <a:gd name="connsiteY7" fmla="*/ 968969 h 1146094"/>
                <a:gd name="connsiteX8" fmla="*/ 97848 w 681651"/>
                <a:gd name="connsiteY8" fmla="*/ 787222 h 1146094"/>
                <a:gd name="connsiteX0" fmla="*/ 97848 w 617900"/>
                <a:gd name="connsiteY0" fmla="*/ 794721 h 1153593"/>
                <a:gd name="connsiteX1" fmla="*/ 6523 w 617900"/>
                <a:gd name="connsiteY1" fmla="*/ 141812 h 1153593"/>
                <a:gd name="connsiteX2" fmla="*/ 313114 w 617900"/>
                <a:gd name="connsiteY2" fmla="*/ 37432 h 1153593"/>
                <a:gd name="connsiteX3" fmla="*/ 617896 w 617900"/>
                <a:gd name="connsiteY3" fmla="*/ 62068 h 1153593"/>
                <a:gd name="connsiteX4" fmla="*/ 321179 w 617900"/>
                <a:gd name="connsiteY4" fmla="*/ 725247 h 1153593"/>
                <a:gd name="connsiteX5" fmla="*/ 548783 w 617900"/>
                <a:gd name="connsiteY5" fmla="*/ 891407 h 1153593"/>
                <a:gd name="connsiteX6" fmla="*/ 307798 w 617900"/>
                <a:gd name="connsiteY6" fmla="*/ 1152525 h 1153593"/>
                <a:gd name="connsiteX7" fmla="*/ 27789 w 617900"/>
                <a:gd name="connsiteY7" fmla="*/ 976468 h 1153593"/>
                <a:gd name="connsiteX8" fmla="*/ 97848 w 617900"/>
                <a:gd name="connsiteY8" fmla="*/ 794721 h 1153593"/>
                <a:gd name="connsiteX0" fmla="*/ 97848 w 617901"/>
                <a:gd name="connsiteY0" fmla="*/ 794721 h 1153593"/>
                <a:gd name="connsiteX1" fmla="*/ 6523 w 617901"/>
                <a:gd name="connsiteY1" fmla="*/ 141812 h 1153593"/>
                <a:gd name="connsiteX2" fmla="*/ 313114 w 617901"/>
                <a:gd name="connsiteY2" fmla="*/ 37432 h 1153593"/>
                <a:gd name="connsiteX3" fmla="*/ 617896 w 617901"/>
                <a:gd name="connsiteY3" fmla="*/ 62068 h 1153593"/>
                <a:gd name="connsiteX4" fmla="*/ 321179 w 617901"/>
                <a:gd name="connsiteY4" fmla="*/ 725247 h 1153593"/>
                <a:gd name="connsiteX5" fmla="*/ 417686 w 617901"/>
                <a:gd name="connsiteY5" fmla="*/ 970065 h 1153593"/>
                <a:gd name="connsiteX6" fmla="*/ 307798 w 617901"/>
                <a:gd name="connsiteY6" fmla="*/ 1152525 h 1153593"/>
                <a:gd name="connsiteX7" fmla="*/ 27789 w 617901"/>
                <a:gd name="connsiteY7" fmla="*/ 976468 h 1153593"/>
                <a:gd name="connsiteX8" fmla="*/ 97848 w 617901"/>
                <a:gd name="connsiteY8" fmla="*/ 794721 h 1153593"/>
                <a:gd name="connsiteX0" fmla="*/ 98666 w 618719"/>
                <a:gd name="connsiteY0" fmla="*/ 794721 h 1163465"/>
                <a:gd name="connsiteX1" fmla="*/ 7341 w 618719"/>
                <a:gd name="connsiteY1" fmla="*/ 141812 h 1163465"/>
                <a:gd name="connsiteX2" fmla="*/ 313932 w 618719"/>
                <a:gd name="connsiteY2" fmla="*/ 37432 h 1163465"/>
                <a:gd name="connsiteX3" fmla="*/ 618714 w 618719"/>
                <a:gd name="connsiteY3" fmla="*/ 62068 h 1163465"/>
                <a:gd name="connsiteX4" fmla="*/ 321997 w 618719"/>
                <a:gd name="connsiteY4" fmla="*/ 725247 h 1163465"/>
                <a:gd name="connsiteX5" fmla="*/ 418504 w 618719"/>
                <a:gd name="connsiteY5" fmla="*/ 970065 h 1163465"/>
                <a:gd name="connsiteX6" fmla="*/ 308616 w 618719"/>
                <a:gd name="connsiteY6" fmla="*/ 1152525 h 1163465"/>
                <a:gd name="connsiteX7" fmla="*/ 133484 w 618719"/>
                <a:gd name="connsiteY7" fmla="*/ 1117397 h 1163465"/>
                <a:gd name="connsiteX8" fmla="*/ 98666 w 618719"/>
                <a:gd name="connsiteY8" fmla="*/ 794721 h 1163465"/>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463 w 497574"/>
                <a:gd name="connsiteY0" fmla="*/ 999775 h 1208808"/>
                <a:gd name="connsiteX1" fmla="*/ 192787 w 497574"/>
                <a:gd name="connsiteY1" fmla="*/ 88447 h 1208808"/>
                <a:gd name="connsiteX2" fmla="*/ 497569 w 497574"/>
                <a:gd name="connsiteY2" fmla="*/ 113083 h 1208808"/>
                <a:gd name="connsiteX3" fmla="*/ 200852 w 497574"/>
                <a:gd name="connsiteY3" fmla="*/ 776262 h 1208808"/>
                <a:gd name="connsiteX4" fmla="*/ 297359 w 497574"/>
                <a:gd name="connsiteY4" fmla="*/ 1021080 h 1208808"/>
                <a:gd name="connsiteX5" fmla="*/ 187471 w 497574"/>
                <a:gd name="connsiteY5" fmla="*/ 1203540 h 1208808"/>
                <a:gd name="connsiteX6" fmla="*/ 12339 w 497574"/>
                <a:gd name="connsiteY6" fmla="*/ 1168412 h 1208808"/>
                <a:gd name="connsiteX7" fmla="*/ 463 w 497574"/>
                <a:gd name="connsiteY7" fmla="*/ 999775 h 1208808"/>
                <a:gd name="connsiteX0" fmla="*/ 463 w 500185"/>
                <a:gd name="connsiteY0" fmla="*/ 888500 h 1097533"/>
                <a:gd name="connsiteX1" fmla="*/ 497569 w 500185"/>
                <a:gd name="connsiteY1" fmla="*/ 1808 h 1097533"/>
                <a:gd name="connsiteX2" fmla="*/ 200852 w 500185"/>
                <a:gd name="connsiteY2" fmla="*/ 664987 h 1097533"/>
                <a:gd name="connsiteX3" fmla="*/ 297359 w 500185"/>
                <a:gd name="connsiteY3" fmla="*/ 909805 h 1097533"/>
                <a:gd name="connsiteX4" fmla="*/ 187471 w 500185"/>
                <a:gd name="connsiteY4" fmla="*/ 1092265 h 1097533"/>
                <a:gd name="connsiteX5" fmla="*/ 12339 w 500185"/>
                <a:gd name="connsiteY5" fmla="*/ 1057137 h 1097533"/>
                <a:gd name="connsiteX6" fmla="*/ 463 w 500185"/>
                <a:gd name="connsiteY6" fmla="*/ 888500 h 1097533"/>
                <a:gd name="connsiteX0" fmla="*/ 463 w 297431"/>
                <a:gd name="connsiteY0" fmla="*/ 223571 h 432604"/>
                <a:gd name="connsiteX1" fmla="*/ 200852 w 297431"/>
                <a:gd name="connsiteY1" fmla="*/ 58 h 432604"/>
                <a:gd name="connsiteX2" fmla="*/ 297359 w 297431"/>
                <a:gd name="connsiteY2" fmla="*/ 244876 h 432604"/>
                <a:gd name="connsiteX3" fmla="*/ 187471 w 297431"/>
                <a:gd name="connsiteY3" fmla="*/ 427336 h 432604"/>
                <a:gd name="connsiteX4" fmla="*/ 12339 w 297431"/>
                <a:gd name="connsiteY4" fmla="*/ 392208 h 432604"/>
                <a:gd name="connsiteX5" fmla="*/ 463 w 297431"/>
                <a:gd name="connsiteY5" fmla="*/ 223571 h 4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31" h="432604">
                  <a:moveTo>
                    <a:pt x="463" y="223571"/>
                  </a:moveTo>
                  <a:cubicBezTo>
                    <a:pt x="31882" y="158213"/>
                    <a:pt x="151369" y="-3493"/>
                    <a:pt x="200852" y="58"/>
                  </a:cubicBezTo>
                  <a:cubicBezTo>
                    <a:pt x="250335" y="3609"/>
                    <a:pt x="299589" y="173663"/>
                    <a:pt x="297359" y="244876"/>
                  </a:cubicBezTo>
                  <a:cubicBezTo>
                    <a:pt x="295129" y="316089"/>
                    <a:pt x="274303" y="413159"/>
                    <a:pt x="187471" y="427336"/>
                  </a:cubicBezTo>
                  <a:cubicBezTo>
                    <a:pt x="100639" y="441513"/>
                    <a:pt x="43507" y="426169"/>
                    <a:pt x="12339" y="392208"/>
                  </a:cubicBezTo>
                  <a:cubicBezTo>
                    <a:pt x="-18829" y="358247"/>
                    <a:pt x="21487" y="386168"/>
                    <a:pt x="463" y="223571"/>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0" name="Freeform 504"/>
            <p:cNvSpPr/>
            <p:nvPr/>
          </p:nvSpPr>
          <p:spPr bwMode="auto">
            <a:xfrm>
              <a:off x="9415346" y="2312429"/>
              <a:ext cx="365031" cy="366353"/>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29766"/>
                <a:gd name="connsiteX1" fmla="*/ 31803 w 326714"/>
                <a:gd name="connsiteY1" fmla="*/ 52218 h 329766"/>
                <a:gd name="connsiteX2" fmla="*/ 31803 w 326714"/>
                <a:gd name="connsiteY2" fmla="*/ 23463 h 329766"/>
                <a:gd name="connsiteX3" fmla="*/ 60557 w 326714"/>
                <a:gd name="connsiteY3" fmla="*/ 20587 h 329766"/>
                <a:gd name="connsiteX4" fmla="*/ 73997 w 326714"/>
                <a:gd name="connsiteY4" fmla="*/ 59301 h 329766"/>
                <a:gd name="connsiteX5" fmla="*/ 70455 w 326714"/>
                <a:gd name="connsiteY5" fmla="*/ 139420 h 329766"/>
                <a:gd name="connsiteX6" fmla="*/ 191830 w 326714"/>
                <a:gd name="connsiteY6" fmla="*/ 42593 h 329766"/>
                <a:gd name="connsiteX7" fmla="*/ 256090 w 326714"/>
                <a:gd name="connsiteY7" fmla="*/ 459 h 329766"/>
                <a:gd name="connsiteX8" fmla="*/ 266986 w 326714"/>
                <a:gd name="connsiteY8" fmla="*/ 23463 h 329766"/>
                <a:gd name="connsiteX9" fmla="*/ 219646 w 326714"/>
                <a:gd name="connsiteY9" fmla="*/ 73284 h 329766"/>
                <a:gd name="connsiteX10" fmla="*/ 169825 w 326714"/>
                <a:gd name="connsiteY10" fmla="*/ 115478 h 329766"/>
                <a:gd name="connsiteX11" fmla="*/ 149697 w 326714"/>
                <a:gd name="connsiteY11" fmla="*/ 149984 h 329766"/>
                <a:gd name="connsiteX12" fmla="*/ 184203 w 326714"/>
                <a:gd name="connsiteY12" fmla="*/ 118353 h 329766"/>
                <a:gd name="connsiteX13" fmla="*/ 250944 w 326714"/>
                <a:gd name="connsiteY13" fmla="*/ 66261 h 329766"/>
                <a:gd name="connsiteX14" fmla="*/ 291594 w 326714"/>
                <a:gd name="connsiteY14" fmla="*/ 37840 h 329766"/>
                <a:gd name="connsiteX15" fmla="*/ 309785 w 326714"/>
                <a:gd name="connsiteY15" fmla="*/ 48676 h 329766"/>
                <a:gd name="connsiteX16" fmla="*/ 276218 w 326714"/>
                <a:gd name="connsiteY16" fmla="*/ 89599 h 329766"/>
                <a:gd name="connsiteX17" fmla="*/ 224459 w 326714"/>
                <a:gd name="connsiteY17" fmla="*/ 141357 h 329766"/>
                <a:gd name="connsiteX18" fmla="*/ 191890 w 326714"/>
                <a:gd name="connsiteY18" fmla="*/ 171050 h 329766"/>
                <a:gd name="connsiteX19" fmla="*/ 250005 w 326714"/>
                <a:gd name="connsiteY19" fmla="*/ 131127 h 329766"/>
                <a:gd name="connsiteX20" fmla="*/ 304035 w 326714"/>
                <a:gd name="connsiteY20" fmla="*/ 90204 h 329766"/>
                <a:gd name="connsiteX21" fmla="*/ 326099 w 326714"/>
                <a:gd name="connsiteY21" fmla="*/ 106851 h 329766"/>
                <a:gd name="connsiteX22" fmla="*/ 282302 w 326714"/>
                <a:gd name="connsiteY22" fmla="*/ 142356 h 329766"/>
                <a:gd name="connsiteX23" fmla="*/ 233086 w 326714"/>
                <a:gd name="connsiteY23" fmla="*/ 187365 h 329766"/>
                <a:gd name="connsiteX24" fmla="*/ 201456 w 326714"/>
                <a:gd name="connsiteY24" fmla="*/ 216119 h 329766"/>
                <a:gd name="connsiteX25" fmla="*/ 264716 w 326714"/>
                <a:gd name="connsiteY25" fmla="*/ 175863 h 329766"/>
                <a:gd name="connsiteX26" fmla="*/ 292533 w 326714"/>
                <a:gd name="connsiteY26" fmla="*/ 173925 h 329766"/>
                <a:gd name="connsiteX27" fmla="*/ 273342 w 326714"/>
                <a:gd name="connsiteY27" fmla="*/ 201742 h 329766"/>
                <a:gd name="connsiteX28" fmla="*/ 210082 w 326714"/>
                <a:gd name="connsiteY28" fmla="*/ 259251 h 329766"/>
                <a:gd name="connsiteX29" fmla="*/ 149697 w 326714"/>
                <a:gd name="connsiteY29" fmla="*/ 299508 h 329766"/>
                <a:gd name="connsiteX30" fmla="*/ 138195 w 326714"/>
                <a:gd name="connsiteY30" fmla="*/ 313885 h 329766"/>
                <a:gd name="connsiteX31" fmla="*/ 115191 w 326714"/>
                <a:gd name="connsiteY31" fmla="*/ 328263 h 329766"/>
                <a:gd name="connsiteX32" fmla="*/ 59891 w 326714"/>
                <a:gd name="connsiteY32" fmla="*/ 275256 h 329766"/>
                <a:gd name="connsiteX33" fmla="*/ 3048 w 326714"/>
                <a:gd name="connsiteY33" fmla="*/ 216119 h 329766"/>
                <a:gd name="connsiteX0" fmla="*/ 41365 w 365031"/>
                <a:gd name="connsiteY0" fmla="*/ 216119 h 366037"/>
                <a:gd name="connsiteX1" fmla="*/ 70120 w 365031"/>
                <a:gd name="connsiteY1" fmla="*/ 52218 h 366037"/>
                <a:gd name="connsiteX2" fmla="*/ 70120 w 365031"/>
                <a:gd name="connsiteY2" fmla="*/ 23463 h 366037"/>
                <a:gd name="connsiteX3" fmla="*/ 98874 w 365031"/>
                <a:gd name="connsiteY3" fmla="*/ 20587 h 366037"/>
                <a:gd name="connsiteX4" fmla="*/ 112314 w 365031"/>
                <a:gd name="connsiteY4" fmla="*/ 59301 h 366037"/>
                <a:gd name="connsiteX5" fmla="*/ 108772 w 365031"/>
                <a:gd name="connsiteY5" fmla="*/ 139420 h 366037"/>
                <a:gd name="connsiteX6" fmla="*/ 230147 w 365031"/>
                <a:gd name="connsiteY6" fmla="*/ 42593 h 366037"/>
                <a:gd name="connsiteX7" fmla="*/ 294407 w 365031"/>
                <a:gd name="connsiteY7" fmla="*/ 459 h 366037"/>
                <a:gd name="connsiteX8" fmla="*/ 305303 w 365031"/>
                <a:gd name="connsiteY8" fmla="*/ 23463 h 366037"/>
                <a:gd name="connsiteX9" fmla="*/ 257963 w 365031"/>
                <a:gd name="connsiteY9" fmla="*/ 73284 h 366037"/>
                <a:gd name="connsiteX10" fmla="*/ 208142 w 365031"/>
                <a:gd name="connsiteY10" fmla="*/ 115478 h 366037"/>
                <a:gd name="connsiteX11" fmla="*/ 188014 w 365031"/>
                <a:gd name="connsiteY11" fmla="*/ 149984 h 366037"/>
                <a:gd name="connsiteX12" fmla="*/ 222520 w 365031"/>
                <a:gd name="connsiteY12" fmla="*/ 118353 h 366037"/>
                <a:gd name="connsiteX13" fmla="*/ 289261 w 365031"/>
                <a:gd name="connsiteY13" fmla="*/ 66261 h 366037"/>
                <a:gd name="connsiteX14" fmla="*/ 329911 w 365031"/>
                <a:gd name="connsiteY14" fmla="*/ 37840 h 366037"/>
                <a:gd name="connsiteX15" fmla="*/ 348102 w 365031"/>
                <a:gd name="connsiteY15" fmla="*/ 48676 h 366037"/>
                <a:gd name="connsiteX16" fmla="*/ 314535 w 365031"/>
                <a:gd name="connsiteY16" fmla="*/ 89599 h 366037"/>
                <a:gd name="connsiteX17" fmla="*/ 262776 w 365031"/>
                <a:gd name="connsiteY17" fmla="*/ 141357 h 366037"/>
                <a:gd name="connsiteX18" fmla="*/ 230207 w 365031"/>
                <a:gd name="connsiteY18" fmla="*/ 171050 h 366037"/>
                <a:gd name="connsiteX19" fmla="*/ 288322 w 365031"/>
                <a:gd name="connsiteY19" fmla="*/ 131127 h 366037"/>
                <a:gd name="connsiteX20" fmla="*/ 342352 w 365031"/>
                <a:gd name="connsiteY20" fmla="*/ 90204 h 366037"/>
                <a:gd name="connsiteX21" fmla="*/ 364416 w 365031"/>
                <a:gd name="connsiteY21" fmla="*/ 106851 h 366037"/>
                <a:gd name="connsiteX22" fmla="*/ 320619 w 365031"/>
                <a:gd name="connsiteY22" fmla="*/ 142356 h 366037"/>
                <a:gd name="connsiteX23" fmla="*/ 271403 w 365031"/>
                <a:gd name="connsiteY23" fmla="*/ 187365 h 366037"/>
                <a:gd name="connsiteX24" fmla="*/ 239773 w 365031"/>
                <a:gd name="connsiteY24" fmla="*/ 216119 h 366037"/>
                <a:gd name="connsiteX25" fmla="*/ 303033 w 365031"/>
                <a:gd name="connsiteY25" fmla="*/ 175863 h 366037"/>
                <a:gd name="connsiteX26" fmla="*/ 330850 w 365031"/>
                <a:gd name="connsiteY26" fmla="*/ 173925 h 366037"/>
                <a:gd name="connsiteX27" fmla="*/ 311659 w 365031"/>
                <a:gd name="connsiteY27" fmla="*/ 201742 h 366037"/>
                <a:gd name="connsiteX28" fmla="*/ 248399 w 365031"/>
                <a:gd name="connsiteY28" fmla="*/ 259251 h 366037"/>
                <a:gd name="connsiteX29" fmla="*/ 188014 w 365031"/>
                <a:gd name="connsiteY29" fmla="*/ 299508 h 366037"/>
                <a:gd name="connsiteX30" fmla="*/ 176512 w 365031"/>
                <a:gd name="connsiteY30" fmla="*/ 313885 h 366037"/>
                <a:gd name="connsiteX31" fmla="*/ 153508 w 365031"/>
                <a:gd name="connsiteY31" fmla="*/ 328263 h 366037"/>
                <a:gd name="connsiteX32" fmla="*/ 4520 w 365031"/>
                <a:gd name="connsiteY32" fmla="*/ 361450 h 366037"/>
                <a:gd name="connsiteX33" fmla="*/ 41365 w 365031"/>
                <a:gd name="connsiteY33" fmla="*/ 216119 h 366037"/>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76512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46531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5031" h="366353">
                  <a:moveTo>
                    <a:pt x="41365" y="216119"/>
                  </a:moveTo>
                  <a:cubicBezTo>
                    <a:pt x="52298" y="164580"/>
                    <a:pt x="65327" y="84327"/>
                    <a:pt x="70120" y="52218"/>
                  </a:cubicBezTo>
                  <a:cubicBezTo>
                    <a:pt x="74913" y="20109"/>
                    <a:pt x="65328" y="28735"/>
                    <a:pt x="70120" y="23463"/>
                  </a:cubicBezTo>
                  <a:cubicBezTo>
                    <a:pt x="74912" y="18191"/>
                    <a:pt x="91842" y="14614"/>
                    <a:pt x="98874" y="20587"/>
                  </a:cubicBezTo>
                  <a:cubicBezTo>
                    <a:pt x="105906" y="26560"/>
                    <a:pt x="110664" y="39496"/>
                    <a:pt x="112314" y="59301"/>
                  </a:cubicBezTo>
                  <a:cubicBezTo>
                    <a:pt x="113964" y="79107"/>
                    <a:pt x="89133" y="142205"/>
                    <a:pt x="108772" y="139420"/>
                  </a:cubicBezTo>
                  <a:cubicBezTo>
                    <a:pt x="128411" y="136635"/>
                    <a:pt x="199208" y="65753"/>
                    <a:pt x="230147" y="42593"/>
                  </a:cubicBezTo>
                  <a:cubicBezTo>
                    <a:pt x="261086" y="19433"/>
                    <a:pt x="281881" y="3647"/>
                    <a:pt x="294407" y="459"/>
                  </a:cubicBezTo>
                  <a:cubicBezTo>
                    <a:pt x="306933" y="-2729"/>
                    <a:pt x="311377" y="11326"/>
                    <a:pt x="305303" y="23463"/>
                  </a:cubicBezTo>
                  <a:cubicBezTo>
                    <a:pt x="299229" y="35600"/>
                    <a:pt x="274156" y="57948"/>
                    <a:pt x="257963" y="73284"/>
                  </a:cubicBezTo>
                  <a:cubicBezTo>
                    <a:pt x="241770" y="88620"/>
                    <a:pt x="219800" y="102695"/>
                    <a:pt x="208142" y="115478"/>
                  </a:cubicBezTo>
                  <a:cubicBezTo>
                    <a:pt x="196484" y="128261"/>
                    <a:pt x="185618" y="149505"/>
                    <a:pt x="188014" y="149984"/>
                  </a:cubicBezTo>
                  <a:cubicBezTo>
                    <a:pt x="190410" y="150463"/>
                    <a:pt x="205646" y="132307"/>
                    <a:pt x="222520" y="118353"/>
                  </a:cubicBezTo>
                  <a:cubicBezTo>
                    <a:pt x="239394" y="104399"/>
                    <a:pt x="271363" y="79680"/>
                    <a:pt x="289261" y="66261"/>
                  </a:cubicBezTo>
                  <a:cubicBezTo>
                    <a:pt x="307160" y="52842"/>
                    <a:pt x="320104" y="40771"/>
                    <a:pt x="329911" y="37840"/>
                  </a:cubicBezTo>
                  <a:cubicBezTo>
                    <a:pt x="339718" y="34909"/>
                    <a:pt x="350665" y="40050"/>
                    <a:pt x="348102" y="48676"/>
                  </a:cubicBezTo>
                  <a:cubicBezTo>
                    <a:pt x="345539" y="57303"/>
                    <a:pt x="328756" y="74152"/>
                    <a:pt x="314535" y="89599"/>
                  </a:cubicBezTo>
                  <a:cubicBezTo>
                    <a:pt x="300314" y="105046"/>
                    <a:pt x="276831" y="127782"/>
                    <a:pt x="262776" y="141357"/>
                  </a:cubicBezTo>
                  <a:cubicBezTo>
                    <a:pt x="248721" y="154932"/>
                    <a:pt x="225949" y="172755"/>
                    <a:pt x="230207" y="171050"/>
                  </a:cubicBezTo>
                  <a:cubicBezTo>
                    <a:pt x="234465" y="169345"/>
                    <a:pt x="269631" y="144601"/>
                    <a:pt x="288322" y="131127"/>
                  </a:cubicBezTo>
                  <a:cubicBezTo>
                    <a:pt x="307013" y="117653"/>
                    <a:pt x="329670" y="94250"/>
                    <a:pt x="342352" y="90204"/>
                  </a:cubicBezTo>
                  <a:cubicBezTo>
                    <a:pt x="355034" y="86158"/>
                    <a:pt x="368038" y="98159"/>
                    <a:pt x="364416" y="106851"/>
                  </a:cubicBezTo>
                  <a:cubicBezTo>
                    <a:pt x="360794" y="115543"/>
                    <a:pt x="336121" y="128937"/>
                    <a:pt x="320619" y="142356"/>
                  </a:cubicBezTo>
                  <a:cubicBezTo>
                    <a:pt x="305117" y="155775"/>
                    <a:pt x="284877" y="175071"/>
                    <a:pt x="271403" y="187365"/>
                  </a:cubicBezTo>
                  <a:cubicBezTo>
                    <a:pt x="257929" y="199659"/>
                    <a:pt x="234501" y="218036"/>
                    <a:pt x="239773" y="216119"/>
                  </a:cubicBezTo>
                  <a:cubicBezTo>
                    <a:pt x="245045" y="214202"/>
                    <a:pt x="287854" y="182895"/>
                    <a:pt x="303033" y="175863"/>
                  </a:cubicBezTo>
                  <a:cubicBezTo>
                    <a:pt x="318212" y="168831"/>
                    <a:pt x="329412" y="169612"/>
                    <a:pt x="330850" y="173925"/>
                  </a:cubicBezTo>
                  <a:cubicBezTo>
                    <a:pt x="332288" y="178238"/>
                    <a:pt x="325401" y="187521"/>
                    <a:pt x="311659" y="201742"/>
                  </a:cubicBezTo>
                  <a:cubicBezTo>
                    <a:pt x="297917" y="215963"/>
                    <a:pt x="269006" y="242957"/>
                    <a:pt x="248399" y="259251"/>
                  </a:cubicBezTo>
                  <a:cubicBezTo>
                    <a:pt x="227792" y="275545"/>
                    <a:pt x="204992" y="290402"/>
                    <a:pt x="188014" y="299508"/>
                  </a:cubicBezTo>
                  <a:cubicBezTo>
                    <a:pt x="171036" y="308614"/>
                    <a:pt x="152282" y="309093"/>
                    <a:pt x="146531" y="313885"/>
                  </a:cubicBezTo>
                  <a:cubicBezTo>
                    <a:pt x="140780" y="318677"/>
                    <a:pt x="124711" y="324084"/>
                    <a:pt x="101043" y="332011"/>
                  </a:cubicBezTo>
                  <a:cubicBezTo>
                    <a:pt x="77375" y="339938"/>
                    <a:pt x="23210" y="380141"/>
                    <a:pt x="4520" y="361450"/>
                  </a:cubicBezTo>
                  <a:cubicBezTo>
                    <a:pt x="-14170" y="342759"/>
                    <a:pt x="30432" y="267658"/>
                    <a:pt x="41365"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341" name="Freeform 505"/>
            <p:cNvSpPr/>
            <p:nvPr/>
          </p:nvSpPr>
          <p:spPr bwMode="auto">
            <a:xfrm rot="478380" flipH="1">
              <a:off x="6676605" y="2216679"/>
              <a:ext cx="336199" cy="328736"/>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30875"/>
                <a:gd name="connsiteX1" fmla="*/ 31803 w 326714"/>
                <a:gd name="connsiteY1" fmla="*/ 52218 h 330875"/>
                <a:gd name="connsiteX2" fmla="*/ 31803 w 326714"/>
                <a:gd name="connsiteY2" fmla="*/ 23463 h 330875"/>
                <a:gd name="connsiteX3" fmla="*/ 60557 w 326714"/>
                <a:gd name="connsiteY3" fmla="*/ 20587 h 330875"/>
                <a:gd name="connsiteX4" fmla="*/ 73997 w 326714"/>
                <a:gd name="connsiteY4" fmla="*/ 59301 h 330875"/>
                <a:gd name="connsiteX5" fmla="*/ 70455 w 326714"/>
                <a:gd name="connsiteY5" fmla="*/ 139420 h 330875"/>
                <a:gd name="connsiteX6" fmla="*/ 191830 w 326714"/>
                <a:gd name="connsiteY6" fmla="*/ 42593 h 330875"/>
                <a:gd name="connsiteX7" fmla="*/ 256090 w 326714"/>
                <a:gd name="connsiteY7" fmla="*/ 459 h 330875"/>
                <a:gd name="connsiteX8" fmla="*/ 266986 w 326714"/>
                <a:gd name="connsiteY8" fmla="*/ 23463 h 330875"/>
                <a:gd name="connsiteX9" fmla="*/ 219646 w 326714"/>
                <a:gd name="connsiteY9" fmla="*/ 73284 h 330875"/>
                <a:gd name="connsiteX10" fmla="*/ 169825 w 326714"/>
                <a:gd name="connsiteY10" fmla="*/ 115478 h 330875"/>
                <a:gd name="connsiteX11" fmla="*/ 149697 w 326714"/>
                <a:gd name="connsiteY11" fmla="*/ 149984 h 330875"/>
                <a:gd name="connsiteX12" fmla="*/ 184203 w 326714"/>
                <a:gd name="connsiteY12" fmla="*/ 118353 h 330875"/>
                <a:gd name="connsiteX13" fmla="*/ 250944 w 326714"/>
                <a:gd name="connsiteY13" fmla="*/ 66261 h 330875"/>
                <a:gd name="connsiteX14" fmla="*/ 291594 w 326714"/>
                <a:gd name="connsiteY14" fmla="*/ 37840 h 330875"/>
                <a:gd name="connsiteX15" fmla="*/ 309785 w 326714"/>
                <a:gd name="connsiteY15" fmla="*/ 48676 h 330875"/>
                <a:gd name="connsiteX16" fmla="*/ 276218 w 326714"/>
                <a:gd name="connsiteY16" fmla="*/ 89599 h 330875"/>
                <a:gd name="connsiteX17" fmla="*/ 224459 w 326714"/>
                <a:gd name="connsiteY17" fmla="*/ 141357 h 330875"/>
                <a:gd name="connsiteX18" fmla="*/ 191890 w 326714"/>
                <a:gd name="connsiteY18" fmla="*/ 171050 h 330875"/>
                <a:gd name="connsiteX19" fmla="*/ 250005 w 326714"/>
                <a:gd name="connsiteY19" fmla="*/ 131127 h 330875"/>
                <a:gd name="connsiteX20" fmla="*/ 304035 w 326714"/>
                <a:gd name="connsiteY20" fmla="*/ 90204 h 330875"/>
                <a:gd name="connsiteX21" fmla="*/ 326099 w 326714"/>
                <a:gd name="connsiteY21" fmla="*/ 106851 h 330875"/>
                <a:gd name="connsiteX22" fmla="*/ 282302 w 326714"/>
                <a:gd name="connsiteY22" fmla="*/ 142356 h 330875"/>
                <a:gd name="connsiteX23" fmla="*/ 233086 w 326714"/>
                <a:gd name="connsiteY23" fmla="*/ 187365 h 330875"/>
                <a:gd name="connsiteX24" fmla="*/ 201456 w 326714"/>
                <a:gd name="connsiteY24" fmla="*/ 216119 h 330875"/>
                <a:gd name="connsiteX25" fmla="*/ 264716 w 326714"/>
                <a:gd name="connsiteY25" fmla="*/ 175863 h 330875"/>
                <a:gd name="connsiteX26" fmla="*/ 292533 w 326714"/>
                <a:gd name="connsiteY26" fmla="*/ 173925 h 330875"/>
                <a:gd name="connsiteX27" fmla="*/ 273342 w 326714"/>
                <a:gd name="connsiteY27" fmla="*/ 201742 h 330875"/>
                <a:gd name="connsiteX28" fmla="*/ 210082 w 326714"/>
                <a:gd name="connsiteY28" fmla="*/ 259251 h 330875"/>
                <a:gd name="connsiteX29" fmla="*/ 149697 w 326714"/>
                <a:gd name="connsiteY29" fmla="*/ 299508 h 330875"/>
                <a:gd name="connsiteX30" fmla="*/ 138195 w 326714"/>
                <a:gd name="connsiteY30" fmla="*/ 313885 h 330875"/>
                <a:gd name="connsiteX31" fmla="*/ 115191 w 326714"/>
                <a:gd name="connsiteY31" fmla="*/ 328263 h 330875"/>
                <a:gd name="connsiteX32" fmla="*/ 30858 w 326714"/>
                <a:gd name="connsiteY32" fmla="*/ 256918 h 330875"/>
                <a:gd name="connsiteX33" fmla="*/ 3048 w 326714"/>
                <a:gd name="connsiteY33" fmla="*/ 216119 h 330875"/>
                <a:gd name="connsiteX0" fmla="*/ 12533 w 336199"/>
                <a:gd name="connsiteY0" fmla="*/ 216119 h 328736"/>
                <a:gd name="connsiteX1" fmla="*/ 41288 w 336199"/>
                <a:gd name="connsiteY1" fmla="*/ 52218 h 328736"/>
                <a:gd name="connsiteX2" fmla="*/ 41288 w 336199"/>
                <a:gd name="connsiteY2" fmla="*/ 23463 h 328736"/>
                <a:gd name="connsiteX3" fmla="*/ 70042 w 336199"/>
                <a:gd name="connsiteY3" fmla="*/ 20587 h 328736"/>
                <a:gd name="connsiteX4" fmla="*/ 83482 w 336199"/>
                <a:gd name="connsiteY4" fmla="*/ 59301 h 328736"/>
                <a:gd name="connsiteX5" fmla="*/ 79940 w 336199"/>
                <a:gd name="connsiteY5" fmla="*/ 139420 h 328736"/>
                <a:gd name="connsiteX6" fmla="*/ 201315 w 336199"/>
                <a:gd name="connsiteY6" fmla="*/ 42593 h 328736"/>
                <a:gd name="connsiteX7" fmla="*/ 265575 w 336199"/>
                <a:gd name="connsiteY7" fmla="*/ 459 h 328736"/>
                <a:gd name="connsiteX8" fmla="*/ 276471 w 336199"/>
                <a:gd name="connsiteY8" fmla="*/ 23463 h 328736"/>
                <a:gd name="connsiteX9" fmla="*/ 229131 w 336199"/>
                <a:gd name="connsiteY9" fmla="*/ 73284 h 328736"/>
                <a:gd name="connsiteX10" fmla="*/ 179310 w 336199"/>
                <a:gd name="connsiteY10" fmla="*/ 115478 h 328736"/>
                <a:gd name="connsiteX11" fmla="*/ 159182 w 336199"/>
                <a:gd name="connsiteY11" fmla="*/ 149984 h 328736"/>
                <a:gd name="connsiteX12" fmla="*/ 193688 w 336199"/>
                <a:gd name="connsiteY12" fmla="*/ 118353 h 328736"/>
                <a:gd name="connsiteX13" fmla="*/ 260429 w 336199"/>
                <a:gd name="connsiteY13" fmla="*/ 66261 h 328736"/>
                <a:gd name="connsiteX14" fmla="*/ 301079 w 336199"/>
                <a:gd name="connsiteY14" fmla="*/ 37840 h 328736"/>
                <a:gd name="connsiteX15" fmla="*/ 319270 w 336199"/>
                <a:gd name="connsiteY15" fmla="*/ 48676 h 328736"/>
                <a:gd name="connsiteX16" fmla="*/ 285703 w 336199"/>
                <a:gd name="connsiteY16" fmla="*/ 89599 h 328736"/>
                <a:gd name="connsiteX17" fmla="*/ 233944 w 336199"/>
                <a:gd name="connsiteY17" fmla="*/ 141357 h 328736"/>
                <a:gd name="connsiteX18" fmla="*/ 201375 w 336199"/>
                <a:gd name="connsiteY18" fmla="*/ 171050 h 328736"/>
                <a:gd name="connsiteX19" fmla="*/ 259490 w 336199"/>
                <a:gd name="connsiteY19" fmla="*/ 131127 h 328736"/>
                <a:gd name="connsiteX20" fmla="*/ 313520 w 336199"/>
                <a:gd name="connsiteY20" fmla="*/ 90204 h 328736"/>
                <a:gd name="connsiteX21" fmla="*/ 335584 w 336199"/>
                <a:gd name="connsiteY21" fmla="*/ 106851 h 328736"/>
                <a:gd name="connsiteX22" fmla="*/ 291787 w 336199"/>
                <a:gd name="connsiteY22" fmla="*/ 142356 h 328736"/>
                <a:gd name="connsiteX23" fmla="*/ 242571 w 336199"/>
                <a:gd name="connsiteY23" fmla="*/ 187365 h 328736"/>
                <a:gd name="connsiteX24" fmla="*/ 210941 w 336199"/>
                <a:gd name="connsiteY24" fmla="*/ 216119 h 328736"/>
                <a:gd name="connsiteX25" fmla="*/ 274201 w 336199"/>
                <a:gd name="connsiteY25" fmla="*/ 175863 h 328736"/>
                <a:gd name="connsiteX26" fmla="*/ 302018 w 336199"/>
                <a:gd name="connsiteY26" fmla="*/ 173925 h 328736"/>
                <a:gd name="connsiteX27" fmla="*/ 282827 w 336199"/>
                <a:gd name="connsiteY27" fmla="*/ 201742 h 328736"/>
                <a:gd name="connsiteX28" fmla="*/ 219567 w 336199"/>
                <a:gd name="connsiteY28" fmla="*/ 259251 h 328736"/>
                <a:gd name="connsiteX29" fmla="*/ 159182 w 336199"/>
                <a:gd name="connsiteY29" fmla="*/ 299508 h 328736"/>
                <a:gd name="connsiteX30" fmla="*/ 147680 w 336199"/>
                <a:gd name="connsiteY30" fmla="*/ 313885 h 328736"/>
                <a:gd name="connsiteX31" fmla="*/ 124676 w 336199"/>
                <a:gd name="connsiteY31" fmla="*/ 328263 h 328736"/>
                <a:gd name="connsiteX32" fmla="*/ 8468 w 336199"/>
                <a:gd name="connsiteY32" fmla="*/ 295477 h 328736"/>
                <a:gd name="connsiteX33" fmla="*/ 12533 w 336199"/>
                <a:gd name="connsiteY33" fmla="*/ 216119 h 3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199" h="328736">
                  <a:moveTo>
                    <a:pt x="12533" y="216119"/>
                  </a:moveTo>
                  <a:cubicBezTo>
                    <a:pt x="18003" y="175576"/>
                    <a:pt x="36495" y="84327"/>
                    <a:pt x="41288" y="52218"/>
                  </a:cubicBezTo>
                  <a:cubicBezTo>
                    <a:pt x="46081" y="20109"/>
                    <a:pt x="36496" y="28735"/>
                    <a:pt x="41288" y="23463"/>
                  </a:cubicBezTo>
                  <a:cubicBezTo>
                    <a:pt x="46080" y="18191"/>
                    <a:pt x="63010" y="14614"/>
                    <a:pt x="70042" y="20587"/>
                  </a:cubicBezTo>
                  <a:cubicBezTo>
                    <a:pt x="77074" y="26560"/>
                    <a:pt x="81832" y="39496"/>
                    <a:pt x="83482" y="59301"/>
                  </a:cubicBezTo>
                  <a:cubicBezTo>
                    <a:pt x="85132" y="79107"/>
                    <a:pt x="60301" y="142205"/>
                    <a:pt x="79940" y="139420"/>
                  </a:cubicBezTo>
                  <a:cubicBezTo>
                    <a:pt x="99579" y="136635"/>
                    <a:pt x="170376" y="65753"/>
                    <a:pt x="201315" y="42593"/>
                  </a:cubicBezTo>
                  <a:cubicBezTo>
                    <a:pt x="232254" y="19433"/>
                    <a:pt x="253049" y="3647"/>
                    <a:pt x="265575" y="459"/>
                  </a:cubicBezTo>
                  <a:cubicBezTo>
                    <a:pt x="278101" y="-2729"/>
                    <a:pt x="282545" y="11326"/>
                    <a:pt x="276471" y="23463"/>
                  </a:cubicBezTo>
                  <a:cubicBezTo>
                    <a:pt x="270397" y="35600"/>
                    <a:pt x="245324" y="57948"/>
                    <a:pt x="229131" y="73284"/>
                  </a:cubicBezTo>
                  <a:cubicBezTo>
                    <a:pt x="212938" y="88620"/>
                    <a:pt x="190968" y="102695"/>
                    <a:pt x="179310" y="115478"/>
                  </a:cubicBezTo>
                  <a:cubicBezTo>
                    <a:pt x="167652" y="128261"/>
                    <a:pt x="156786" y="149505"/>
                    <a:pt x="159182" y="149984"/>
                  </a:cubicBezTo>
                  <a:cubicBezTo>
                    <a:pt x="161578" y="150463"/>
                    <a:pt x="176814" y="132307"/>
                    <a:pt x="193688" y="118353"/>
                  </a:cubicBezTo>
                  <a:cubicBezTo>
                    <a:pt x="210562" y="104399"/>
                    <a:pt x="242531" y="79680"/>
                    <a:pt x="260429" y="66261"/>
                  </a:cubicBezTo>
                  <a:cubicBezTo>
                    <a:pt x="278328" y="52842"/>
                    <a:pt x="291272" y="40771"/>
                    <a:pt x="301079" y="37840"/>
                  </a:cubicBezTo>
                  <a:cubicBezTo>
                    <a:pt x="310886" y="34909"/>
                    <a:pt x="321833" y="40050"/>
                    <a:pt x="319270" y="48676"/>
                  </a:cubicBezTo>
                  <a:cubicBezTo>
                    <a:pt x="316707" y="57303"/>
                    <a:pt x="299924" y="74152"/>
                    <a:pt x="285703" y="89599"/>
                  </a:cubicBezTo>
                  <a:cubicBezTo>
                    <a:pt x="271482" y="105046"/>
                    <a:pt x="247999" y="127782"/>
                    <a:pt x="233944" y="141357"/>
                  </a:cubicBezTo>
                  <a:cubicBezTo>
                    <a:pt x="219889" y="154932"/>
                    <a:pt x="197117" y="172755"/>
                    <a:pt x="201375" y="171050"/>
                  </a:cubicBezTo>
                  <a:cubicBezTo>
                    <a:pt x="205633" y="169345"/>
                    <a:pt x="240799" y="144601"/>
                    <a:pt x="259490" y="131127"/>
                  </a:cubicBezTo>
                  <a:cubicBezTo>
                    <a:pt x="278181" y="117653"/>
                    <a:pt x="300838" y="94250"/>
                    <a:pt x="313520" y="90204"/>
                  </a:cubicBezTo>
                  <a:cubicBezTo>
                    <a:pt x="326202" y="86158"/>
                    <a:pt x="339206" y="98159"/>
                    <a:pt x="335584" y="106851"/>
                  </a:cubicBezTo>
                  <a:cubicBezTo>
                    <a:pt x="331962" y="115543"/>
                    <a:pt x="307289" y="128937"/>
                    <a:pt x="291787" y="142356"/>
                  </a:cubicBezTo>
                  <a:cubicBezTo>
                    <a:pt x="276285" y="155775"/>
                    <a:pt x="256045" y="175071"/>
                    <a:pt x="242571" y="187365"/>
                  </a:cubicBezTo>
                  <a:cubicBezTo>
                    <a:pt x="229097" y="199659"/>
                    <a:pt x="205669" y="218036"/>
                    <a:pt x="210941" y="216119"/>
                  </a:cubicBezTo>
                  <a:cubicBezTo>
                    <a:pt x="216213" y="214202"/>
                    <a:pt x="259022" y="182895"/>
                    <a:pt x="274201" y="175863"/>
                  </a:cubicBezTo>
                  <a:cubicBezTo>
                    <a:pt x="289380" y="168831"/>
                    <a:pt x="300580" y="169612"/>
                    <a:pt x="302018" y="173925"/>
                  </a:cubicBezTo>
                  <a:cubicBezTo>
                    <a:pt x="303456" y="178238"/>
                    <a:pt x="296569" y="187521"/>
                    <a:pt x="282827" y="201742"/>
                  </a:cubicBezTo>
                  <a:cubicBezTo>
                    <a:pt x="269085" y="215963"/>
                    <a:pt x="240174" y="242957"/>
                    <a:pt x="219567" y="259251"/>
                  </a:cubicBezTo>
                  <a:cubicBezTo>
                    <a:pt x="198960" y="275545"/>
                    <a:pt x="171163" y="290402"/>
                    <a:pt x="159182" y="299508"/>
                  </a:cubicBezTo>
                  <a:cubicBezTo>
                    <a:pt x="147201" y="308614"/>
                    <a:pt x="153431" y="309093"/>
                    <a:pt x="147680" y="313885"/>
                  </a:cubicBezTo>
                  <a:cubicBezTo>
                    <a:pt x="141929" y="318677"/>
                    <a:pt x="147878" y="331331"/>
                    <a:pt x="124676" y="328263"/>
                  </a:cubicBezTo>
                  <a:cubicBezTo>
                    <a:pt x="101474" y="325195"/>
                    <a:pt x="27158" y="314168"/>
                    <a:pt x="8468" y="295477"/>
                  </a:cubicBezTo>
                  <a:cubicBezTo>
                    <a:pt x="-10222" y="276786"/>
                    <a:pt x="7063" y="256662"/>
                    <a:pt x="12533"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342" name="Freeform 506"/>
            <p:cNvSpPr/>
            <p:nvPr/>
          </p:nvSpPr>
          <p:spPr bwMode="auto">
            <a:xfrm flipH="1">
              <a:off x="8031214" y="1560221"/>
              <a:ext cx="367216"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216" h="87683">
                  <a:moveTo>
                    <a:pt x="6808" y="78289"/>
                  </a:moveTo>
                  <a:cubicBezTo>
                    <a:pt x="-13070" y="77185"/>
                    <a:pt x="16195" y="80498"/>
                    <a:pt x="23373" y="71663"/>
                  </a:cubicBezTo>
                  <a:cubicBezTo>
                    <a:pt x="30551" y="62828"/>
                    <a:pt x="29446" y="19207"/>
                    <a:pt x="79694" y="8716"/>
                  </a:cubicBezTo>
                  <a:cubicBezTo>
                    <a:pt x="129942" y="-1775"/>
                    <a:pt x="277373" y="-3984"/>
                    <a:pt x="324860" y="8716"/>
                  </a:cubicBezTo>
                  <a:cubicBezTo>
                    <a:pt x="372347" y="21416"/>
                    <a:pt x="369586" y="74425"/>
                    <a:pt x="364616" y="84916"/>
                  </a:cubicBezTo>
                  <a:cubicBezTo>
                    <a:pt x="359646" y="95407"/>
                    <a:pt x="332038" y="72767"/>
                    <a:pt x="295042" y="71663"/>
                  </a:cubicBezTo>
                  <a:cubicBezTo>
                    <a:pt x="258046" y="70559"/>
                    <a:pt x="190681" y="77186"/>
                    <a:pt x="142642" y="78290"/>
                  </a:cubicBezTo>
                  <a:cubicBezTo>
                    <a:pt x="94603" y="79394"/>
                    <a:pt x="17299" y="89885"/>
                    <a:pt x="6808" y="78289"/>
                  </a:cubicBez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343" name="Oval 4"/>
            <p:cNvSpPr/>
            <p:nvPr/>
          </p:nvSpPr>
          <p:spPr bwMode="auto">
            <a:xfrm>
              <a:off x="7782252" y="846186"/>
              <a:ext cx="785455" cy="1093768"/>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86977"/>
                <a:gd name="connsiteY0" fmla="*/ 574189 h 1049304"/>
                <a:gd name="connsiteX1" fmla="*/ 112043 w 786977"/>
                <a:gd name="connsiteY1" fmla="*/ 134313 h 1049304"/>
                <a:gd name="connsiteX2" fmla="*/ 418634 w 786977"/>
                <a:gd name="connsiteY2" fmla="*/ 29933 h 1049304"/>
                <a:gd name="connsiteX3" fmla="*/ 723416 w 786977"/>
                <a:gd name="connsiteY3" fmla="*/ 54569 h 1049304"/>
                <a:gd name="connsiteX4" fmla="*/ 783938 w 786977"/>
                <a:gd name="connsiteY4" fmla="*/ 478497 h 1049304"/>
                <a:gd name="connsiteX5" fmla="*/ 654303 w 786977"/>
                <a:gd name="connsiteY5" fmla="*/ 883908 h 1049304"/>
                <a:gd name="connsiteX6" fmla="*/ 450532 w 786977"/>
                <a:gd name="connsiteY6" fmla="*/ 1044016 h 1049304"/>
                <a:gd name="connsiteX7" fmla="*/ 133309 w 786977"/>
                <a:gd name="connsiteY7" fmla="*/ 968969 h 1049304"/>
                <a:gd name="connsiteX8" fmla="*/ 168 w 786977"/>
                <a:gd name="connsiteY8" fmla="*/ 574189 h 1049304"/>
                <a:gd name="connsiteX0" fmla="*/ 199 w 787008"/>
                <a:gd name="connsiteY0" fmla="*/ 574189 h 1045659"/>
                <a:gd name="connsiteX1" fmla="*/ 112074 w 787008"/>
                <a:gd name="connsiteY1" fmla="*/ 134313 h 1045659"/>
                <a:gd name="connsiteX2" fmla="*/ 418665 w 787008"/>
                <a:gd name="connsiteY2" fmla="*/ 29933 h 1045659"/>
                <a:gd name="connsiteX3" fmla="*/ 723447 w 787008"/>
                <a:gd name="connsiteY3" fmla="*/ 54569 h 1045659"/>
                <a:gd name="connsiteX4" fmla="*/ 783969 w 787008"/>
                <a:gd name="connsiteY4" fmla="*/ 478497 h 1045659"/>
                <a:gd name="connsiteX5" fmla="*/ 654334 w 787008"/>
                <a:gd name="connsiteY5" fmla="*/ 883908 h 1045659"/>
                <a:gd name="connsiteX6" fmla="*/ 450563 w 787008"/>
                <a:gd name="connsiteY6" fmla="*/ 1044016 h 1045659"/>
                <a:gd name="connsiteX7" fmla="*/ 96127 w 787008"/>
                <a:gd name="connsiteY7" fmla="*/ 899857 h 1045659"/>
                <a:gd name="connsiteX8" fmla="*/ 199 w 787008"/>
                <a:gd name="connsiteY8" fmla="*/ 574189 h 1045659"/>
                <a:gd name="connsiteX0" fmla="*/ 2662 w 789471"/>
                <a:gd name="connsiteY0" fmla="*/ 574189 h 1052396"/>
                <a:gd name="connsiteX1" fmla="*/ 114537 w 789471"/>
                <a:gd name="connsiteY1" fmla="*/ 134313 h 1052396"/>
                <a:gd name="connsiteX2" fmla="*/ 421128 w 789471"/>
                <a:gd name="connsiteY2" fmla="*/ 29933 h 1052396"/>
                <a:gd name="connsiteX3" fmla="*/ 725910 w 789471"/>
                <a:gd name="connsiteY3" fmla="*/ 54569 h 1052396"/>
                <a:gd name="connsiteX4" fmla="*/ 786432 w 789471"/>
                <a:gd name="connsiteY4" fmla="*/ 478497 h 1052396"/>
                <a:gd name="connsiteX5" fmla="*/ 656797 w 789471"/>
                <a:gd name="connsiteY5" fmla="*/ 883908 h 1052396"/>
                <a:gd name="connsiteX6" fmla="*/ 453026 w 789471"/>
                <a:gd name="connsiteY6" fmla="*/ 1044016 h 1052396"/>
                <a:gd name="connsiteX7" fmla="*/ 215548 w 789471"/>
                <a:gd name="connsiteY7" fmla="*/ 984918 h 1052396"/>
                <a:gd name="connsiteX8" fmla="*/ 2662 w 789471"/>
                <a:gd name="connsiteY8" fmla="*/ 574189 h 1052396"/>
                <a:gd name="connsiteX0" fmla="*/ 2662 w 789541"/>
                <a:gd name="connsiteY0" fmla="*/ 574189 h 1094929"/>
                <a:gd name="connsiteX1" fmla="*/ 114537 w 789541"/>
                <a:gd name="connsiteY1" fmla="*/ 134313 h 1094929"/>
                <a:gd name="connsiteX2" fmla="*/ 421128 w 789541"/>
                <a:gd name="connsiteY2" fmla="*/ 29933 h 1094929"/>
                <a:gd name="connsiteX3" fmla="*/ 725910 w 789541"/>
                <a:gd name="connsiteY3" fmla="*/ 54569 h 1094929"/>
                <a:gd name="connsiteX4" fmla="*/ 786432 w 789541"/>
                <a:gd name="connsiteY4" fmla="*/ 478497 h 1094929"/>
                <a:gd name="connsiteX5" fmla="*/ 656797 w 789541"/>
                <a:gd name="connsiteY5" fmla="*/ 883908 h 1094929"/>
                <a:gd name="connsiteX6" fmla="*/ 437078 w 789541"/>
                <a:gd name="connsiteY6" fmla="*/ 1091862 h 1094929"/>
                <a:gd name="connsiteX7" fmla="*/ 215548 w 789541"/>
                <a:gd name="connsiteY7" fmla="*/ 984918 h 1094929"/>
                <a:gd name="connsiteX8" fmla="*/ 2662 w 789541"/>
                <a:gd name="connsiteY8" fmla="*/ 574189 h 1094929"/>
                <a:gd name="connsiteX0" fmla="*/ 2662 w 787860"/>
                <a:gd name="connsiteY0" fmla="*/ 574189 h 1094929"/>
                <a:gd name="connsiteX1" fmla="*/ 114537 w 787860"/>
                <a:gd name="connsiteY1" fmla="*/ 134313 h 1094929"/>
                <a:gd name="connsiteX2" fmla="*/ 421128 w 787860"/>
                <a:gd name="connsiteY2" fmla="*/ 29933 h 1094929"/>
                <a:gd name="connsiteX3" fmla="*/ 725910 w 787860"/>
                <a:gd name="connsiteY3" fmla="*/ 54569 h 1094929"/>
                <a:gd name="connsiteX4" fmla="*/ 786432 w 787860"/>
                <a:gd name="connsiteY4" fmla="*/ 478497 h 1094929"/>
                <a:gd name="connsiteX5" fmla="*/ 699328 w 787860"/>
                <a:gd name="connsiteY5" fmla="*/ 905173 h 1094929"/>
                <a:gd name="connsiteX6" fmla="*/ 437078 w 787860"/>
                <a:gd name="connsiteY6" fmla="*/ 1091862 h 1094929"/>
                <a:gd name="connsiteX7" fmla="*/ 215548 w 787860"/>
                <a:gd name="connsiteY7" fmla="*/ 984918 h 1094929"/>
                <a:gd name="connsiteX8" fmla="*/ 2662 w 787860"/>
                <a:gd name="connsiteY8" fmla="*/ 574189 h 1094929"/>
                <a:gd name="connsiteX0" fmla="*/ 257 w 785455"/>
                <a:gd name="connsiteY0" fmla="*/ 574189 h 1093012"/>
                <a:gd name="connsiteX1" fmla="*/ 112132 w 785455"/>
                <a:gd name="connsiteY1" fmla="*/ 134313 h 1093012"/>
                <a:gd name="connsiteX2" fmla="*/ 418723 w 785455"/>
                <a:gd name="connsiteY2" fmla="*/ 29933 h 1093012"/>
                <a:gd name="connsiteX3" fmla="*/ 723505 w 785455"/>
                <a:gd name="connsiteY3" fmla="*/ 54569 h 1093012"/>
                <a:gd name="connsiteX4" fmla="*/ 784027 w 785455"/>
                <a:gd name="connsiteY4" fmla="*/ 478497 h 1093012"/>
                <a:gd name="connsiteX5" fmla="*/ 696923 w 785455"/>
                <a:gd name="connsiteY5" fmla="*/ 905173 h 1093012"/>
                <a:gd name="connsiteX6" fmla="*/ 434673 w 785455"/>
                <a:gd name="connsiteY6" fmla="*/ 1091862 h 1093012"/>
                <a:gd name="connsiteX7" fmla="*/ 138715 w 785455"/>
                <a:gd name="connsiteY7" fmla="*/ 899857 h 1093012"/>
                <a:gd name="connsiteX8" fmla="*/ 257 w 785455"/>
                <a:gd name="connsiteY8" fmla="*/ 574189 h 1093012"/>
                <a:gd name="connsiteX0" fmla="*/ 257 w 785455"/>
                <a:gd name="connsiteY0" fmla="*/ 574189 h 1093768"/>
                <a:gd name="connsiteX1" fmla="*/ 112132 w 785455"/>
                <a:gd name="connsiteY1" fmla="*/ 134313 h 1093768"/>
                <a:gd name="connsiteX2" fmla="*/ 418723 w 785455"/>
                <a:gd name="connsiteY2" fmla="*/ 29933 h 1093768"/>
                <a:gd name="connsiteX3" fmla="*/ 723505 w 785455"/>
                <a:gd name="connsiteY3" fmla="*/ 54569 h 1093768"/>
                <a:gd name="connsiteX4" fmla="*/ 784027 w 785455"/>
                <a:gd name="connsiteY4" fmla="*/ 478497 h 1093768"/>
                <a:gd name="connsiteX5" fmla="*/ 696923 w 785455"/>
                <a:gd name="connsiteY5" fmla="*/ 905173 h 1093768"/>
                <a:gd name="connsiteX6" fmla="*/ 434673 w 785455"/>
                <a:gd name="connsiteY6" fmla="*/ 1091862 h 1093768"/>
                <a:gd name="connsiteX7" fmla="*/ 138715 w 785455"/>
                <a:gd name="connsiteY7" fmla="*/ 953020 h 1093768"/>
                <a:gd name="connsiteX8" fmla="*/ 257 w 785455"/>
                <a:gd name="connsiteY8" fmla="*/ 574189 h 10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5455" h="1093768">
                  <a:moveTo>
                    <a:pt x="257" y="574189"/>
                  </a:moveTo>
                  <a:cubicBezTo>
                    <a:pt x="-4173" y="437738"/>
                    <a:pt x="49476" y="231225"/>
                    <a:pt x="112132" y="134313"/>
                  </a:cubicBezTo>
                  <a:cubicBezTo>
                    <a:pt x="174788" y="37401"/>
                    <a:pt x="316827" y="43224"/>
                    <a:pt x="418723" y="29933"/>
                  </a:cubicBezTo>
                  <a:cubicBezTo>
                    <a:pt x="520619" y="16642"/>
                    <a:pt x="660849" y="-42343"/>
                    <a:pt x="723505" y="54569"/>
                  </a:cubicBezTo>
                  <a:cubicBezTo>
                    <a:pt x="786161" y="151481"/>
                    <a:pt x="788457" y="336730"/>
                    <a:pt x="784027" y="478497"/>
                  </a:cubicBezTo>
                  <a:cubicBezTo>
                    <a:pt x="779597" y="620264"/>
                    <a:pt x="755149" y="802946"/>
                    <a:pt x="696923" y="905173"/>
                  </a:cubicBezTo>
                  <a:cubicBezTo>
                    <a:pt x="638697" y="1007400"/>
                    <a:pt x="521505" y="1077685"/>
                    <a:pt x="434673" y="1091862"/>
                  </a:cubicBezTo>
                  <a:cubicBezTo>
                    <a:pt x="347841" y="1106039"/>
                    <a:pt x="211118" y="1039299"/>
                    <a:pt x="138715" y="953020"/>
                  </a:cubicBezTo>
                  <a:cubicBezTo>
                    <a:pt x="66312" y="866741"/>
                    <a:pt x="4687" y="710640"/>
                    <a:pt x="257" y="57418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4" name="Freeform 508"/>
            <p:cNvSpPr/>
            <p:nvPr/>
          </p:nvSpPr>
          <p:spPr bwMode="auto">
            <a:xfrm>
              <a:off x="7910141" y="1177331"/>
              <a:ext cx="272034" cy="79234"/>
            </a:xfrm>
            <a:custGeom>
              <a:avLst/>
              <a:gdLst>
                <a:gd name="connsiteX0" fmla="*/ 414 w 272034"/>
                <a:gd name="connsiteY0" fmla="*/ 68471 h 79234"/>
                <a:gd name="connsiteX1" fmla="*/ 67089 w 272034"/>
                <a:gd name="connsiteY1" fmla="*/ 8146 h 79234"/>
                <a:gd name="connsiteX2" fmla="*/ 254414 w 272034"/>
                <a:gd name="connsiteY2" fmla="*/ 8146 h 79234"/>
                <a:gd name="connsiteX3" fmla="*/ 254414 w 272034"/>
                <a:gd name="connsiteY3" fmla="*/ 77996 h 79234"/>
                <a:gd name="connsiteX4" fmla="*/ 168689 w 272034"/>
                <a:gd name="connsiteY4" fmla="*/ 52596 h 79234"/>
                <a:gd name="connsiteX5" fmla="*/ 92489 w 272034"/>
                <a:gd name="connsiteY5" fmla="*/ 49421 h 79234"/>
                <a:gd name="connsiteX6" fmla="*/ 414 w 272034"/>
                <a:gd name="connsiteY6" fmla="*/ 68471 h 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4" h="79234">
                  <a:moveTo>
                    <a:pt x="414" y="68471"/>
                  </a:moveTo>
                  <a:cubicBezTo>
                    <a:pt x="-3819" y="61592"/>
                    <a:pt x="24756" y="18200"/>
                    <a:pt x="67089" y="8146"/>
                  </a:cubicBezTo>
                  <a:cubicBezTo>
                    <a:pt x="109422" y="-1908"/>
                    <a:pt x="223193" y="-3496"/>
                    <a:pt x="254414" y="8146"/>
                  </a:cubicBezTo>
                  <a:cubicBezTo>
                    <a:pt x="285635" y="19788"/>
                    <a:pt x="268701" y="70588"/>
                    <a:pt x="254414" y="77996"/>
                  </a:cubicBezTo>
                  <a:cubicBezTo>
                    <a:pt x="240127" y="85404"/>
                    <a:pt x="195676" y="57358"/>
                    <a:pt x="168689" y="52596"/>
                  </a:cubicBezTo>
                  <a:cubicBezTo>
                    <a:pt x="141702" y="47834"/>
                    <a:pt x="118947" y="47833"/>
                    <a:pt x="92489" y="49421"/>
                  </a:cubicBezTo>
                  <a:cubicBezTo>
                    <a:pt x="66031" y="51008"/>
                    <a:pt x="4647" y="75350"/>
                    <a:pt x="414" y="68471"/>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5" name="Freeform 509"/>
            <p:cNvSpPr/>
            <p:nvPr/>
          </p:nvSpPr>
          <p:spPr bwMode="auto">
            <a:xfrm>
              <a:off x="8284901" y="1182164"/>
              <a:ext cx="260711" cy="64624"/>
            </a:xfrm>
            <a:custGeom>
              <a:avLst/>
              <a:gdLst>
                <a:gd name="connsiteX0" fmla="*/ 260654 w 260711"/>
                <a:gd name="connsiteY0" fmla="*/ 60463 h 64624"/>
                <a:gd name="connsiteX1" fmla="*/ 203504 w 260711"/>
                <a:gd name="connsiteY1" fmla="*/ 3313 h 64624"/>
                <a:gd name="connsiteX2" fmla="*/ 120954 w 260711"/>
                <a:gd name="connsiteY2" fmla="*/ 6488 h 64624"/>
                <a:gd name="connsiteX3" fmla="*/ 19354 w 260711"/>
                <a:gd name="connsiteY3" fmla="*/ 9663 h 64624"/>
                <a:gd name="connsiteX4" fmla="*/ 13004 w 260711"/>
                <a:gd name="connsiteY4" fmla="*/ 63638 h 64624"/>
                <a:gd name="connsiteX5" fmla="*/ 159054 w 260711"/>
                <a:gd name="connsiteY5" fmla="*/ 44588 h 64624"/>
                <a:gd name="connsiteX6" fmla="*/ 213029 w 260711"/>
                <a:gd name="connsiteY6" fmla="*/ 44588 h 64624"/>
                <a:gd name="connsiteX7" fmla="*/ 260654 w 260711"/>
                <a:gd name="connsiteY7" fmla="*/ 60463 h 6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711" h="64624">
                  <a:moveTo>
                    <a:pt x="260654" y="60463"/>
                  </a:moveTo>
                  <a:cubicBezTo>
                    <a:pt x="259067" y="53584"/>
                    <a:pt x="226787" y="12309"/>
                    <a:pt x="203504" y="3313"/>
                  </a:cubicBezTo>
                  <a:cubicBezTo>
                    <a:pt x="180221" y="-5683"/>
                    <a:pt x="120954" y="6488"/>
                    <a:pt x="120954" y="6488"/>
                  </a:cubicBezTo>
                  <a:cubicBezTo>
                    <a:pt x="90262" y="7546"/>
                    <a:pt x="37346" y="138"/>
                    <a:pt x="19354" y="9663"/>
                  </a:cubicBezTo>
                  <a:cubicBezTo>
                    <a:pt x="1362" y="19188"/>
                    <a:pt x="-10279" y="57817"/>
                    <a:pt x="13004" y="63638"/>
                  </a:cubicBezTo>
                  <a:cubicBezTo>
                    <a:pt x="36287" y="69459"/>
                    <a:pt x="125717" y="47763"/>
                    <a:pt x="159054" y="44588"/>
                  </a:cubicBezTo>
                  <a:cubicBezTo>
                    <a:pt x="192391" y="41413"/>
                    <a:pt x="195566" y="41942"/>
                    <a:pt x="213029" y="44588"/>
                  </a:cubicBezTo>
                  <a:cubicBezTo>
                    <a:pt x="230492" y="47234"/>
                    <a:pt x="262241" y="67342"/>
                    <a:pt x="260654" y="60463"/>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6" name="Oval 510"/>
            <p:cNvSpPr/>
            <p:nvPr/>
          </p:nvSpPr>
          <p:spPr bwMode="auto">
            <a:xfrm>
              <a:off x="8030303" y="1280296"/>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7" name="Oval 511"/>
            <p:cNvSpPr/>
            <p:nvPr/>
          </p:nvSpPr>
          <p:spPr bwMode="auto">
            <a:xfrm>
              <a:off x="8048096" y="1297616"/>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8" name="Oval 512"/>
            <p:cNvSpPr/>
            <p:nvPr/>
          </p:nvSpPr>
          <p:spPr bwMode="auto">
            <a:xfrm>
              <a:off x="8047988" y="1292044"/>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9" name="Oval 513"/>
            <p:cNvSpPr/>
            <p:nvPr/>
          </p:nvSpPr>
          <p:spPr bwMode="auto">
            <a:xfrm>
              <a:off x="8069880" y="1319057"/>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0" name="Freeform 514"/>
            <p:cNvSpPr/>
            <p:nvPr/>
          </p:nvSpPr>
          <p:spPr bwMode="auto">
            <a:xfrm>
              <a:off x="8222097" y="1257008"/>
              <a:ext cx="83981" cy="310010"/>
            </a:xfrm>
            <a:custGeom>
              <a:avLst/>
              <a:gdLst>
                <a:gd name="connsiteX0" fmla="*/ 15056 w 83981"/>
                <a:gd name="connsiteY0" fmla="*/ 130 h 310010"/>
                <a:gd name="connsiteX1" fmla="*/ 20136 w 83981"/>
                <a:gd name="connsiteY1" fmla="*/ 101730 h 310010"/>
                <a:gd name="connsiteX2" fmla="*/ 76016 w 83981"/>
                <a:gd name="connsiteY2" fmla="*/ 249050 h 310010"/>
                <a:gd name="connsiteX3" fmla="*/ 76016 w 83981"/>
                <a:gd name="connsiteY3" fmla="*/ 289690 h 310010"/>
                <a:gd name="connsiteX4" fmla="*/ 4896 w 83981"/>
                <a:gd name="connsiteY4" fmla="*/ 310010 h 310010"/>
                <a:gd name="connsiteX5" fmla="*/ 9976 w 83981"/>
                <a:gd name="connsiteY5" fmla="*/ 289690 h 310010"/>
                <a:gd name="connsiteX6" fmla="*/ 40456 w 83981"/>
                <a:gd name="connsiteY6" fmla="*/ 264290 h 310010"/>
                <a:gd name="connsiteX7" fmla="*/ 20136 w 83981"/>
                <a:gd name="connsiteY7" fmla="*/ 208410 h 310010"/>
                <a:gd name="connsiteX8" fmla="*/ 9976 w 83981"/>
                <a:gd name="connsiteY8" fmla="*/ 122050 h 310010"/>
                <a:gd name="connsiteX9" fmla="*/ 15056 w 83981"/>
                <a:gd name="connsiteY9" fmla="*/ 130 h 3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1" h="310010">
                  <a:moveTo>
                    <a:pt x="15056" y="130"/>
                  </a:moveTo>
                  <a:cubicBezTo>
                    <a:pt x="16749" y="-3257"/>
                    <a:pt x="9976" y="60243"/>
                    <a:pt x="20136" y="101730"/>
                  </a:cubicBezTo>
                  <a:cubicBezTo>
                    <a:pt x="30296" y="143217"/>
                    <a:pt x="66703" y="217723"/>
                    <a:pt x="76016" y="249050"/>
                  </a:cubicBezTo>
                  <a:cubicBezTo>
                    <a:pt x="85329" y="280377"/>
                    <a:pt x="87869" y="279530"/>
                    <a:pt x="76016" y="289690"/>
                  </a:cubicBezTo>
                  <a:cubicBezTo>
                    <a:pt x="64163" y="299850"/>
                    <a:pt x="15903" y="310010"/>
                    <a:pt x="4896" y="310010"/>
                  </a:cubicBezTo>
                  <a:cubicBezTo>
                    <a:pt x="-6111" y="310010"/>
                    <a:pt x="4049" y="297310"/>
                    <a:pt x="9976" y="289690"/>
                  </a:cubicBezTo>
                  <a:cubicBezTo>
                    <a:pt x="15903" y="282070"/>
                    <a:pt x="38763" y="277837"/>
                    <a:pt x="40456" y="264290"/>
                  </a:cubicBezTo>
                  <a:cubicBezTo>
                    <a:pt x="42149" y="250743"/>
                    <a:pt x="25216" y="232117"/>
                    <a:pt x="20136" y="208410"/>
                  </a:cubicBezTo>
                  <a:cubicBezTo>
                    <a:pt x="15056" y="184703"/>
                    <a:pt x="10823" y="153377"/>
                    <a:pt x="9976" y="122050"/>
                  </a:cubicBezTo>
                  <a:cubicBezTo>
                    <a:pt x="9129" y="90723"/>
                    <a:pt x="13363" y="3517"/>
                    <a:pt x="15056" y="130"/>
                  </a:cubicBez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1" name="Rectangle 39"/>
            <p:cNvSpPr/>
            <p:nvPr/>
          </p:nvSpPr>
          <p:spPr bwMode="auto">
            <a:xfrm>
              <a:off x="8086957" y="1644504"/>
              <a:ext cx="245835" cy="109537"/>
            </a:xfrm>
            <a:custGeom>
              <a:avLst/>
              <a:gdLst>
                <a:gd name="connsiteX0" fmla="*/ 0 w 344260"/>
                <a:gd name="connsiteY0" fmla="*/ 0 h 131023"/>
                <a:gd name="connsiteX1" fmla="*/ 344260 w 344260"/>
                <a:gd name="connsiteY1" fmla="*/ 0 h 131023"/>
                <a:gd name="connsiteX2" fmla="*/ 344260 w 344260"/>
                <a:gd name="connsiteY2" fmla="*/ 131023 h 131023"/>
                <a:gd name="connsiteX3" fmla="*/ 0 w 344260"/>
                <a:gd name="connsiteY3" fmla="*/ 131023 h 131023"/>
                <a:gd name="connsiteX4" fmla="*/ 0 w 344260"/>
                <a:gd name="connsiteY4" fmla="*/ 0 h 131023"/>
                <a:gd name="connsiteX0" fmla="*/ 0 w 344260"/>
                <a:gd name="connsiteY0" fmla="*/ 2280 h 133303"/>
                <a:gd name="connsiteX1" fmla="*/ 137336 w 344260"/>
                <a:gd name="connsiteY1" fmla="*/ 0 h 133303"/>
                <a:gd name="connsiteX2" fmla="*/ 344260 w 344260"/>
                <a:gd name="connsiteY2" fmla="*/ 2280 h 133303"/>
                <a:gd name="connsiteX3" fmla="*/ 344260 w 344260"/>
                <a:gd name="connsiteY3" fmla="*/ 133303 h 133303"/>
                <a:gd name="connsiteX4" fmla="*/ 0 w 344260"/>
                <a:gd name="connsiteY4" fmla="*/ 133303 h 133303"/>
                <a:gd name="connsiteX5" fmla="*/ 0 w 344260"/>
                <a:gd name="connsiteY5" fmla="*/ 2280 h 133303"/>
                <a:gd name="connsiteX0" fmla="*/ 0 w 344260"/>
                <a:gd name="connsiteY0" fmla="*/ 2280 h 133350"/>
                <a:gd name="connsiteX1" fmla="*/ 137336 w 344260"/>
                <a:gd name="connsiteY1" fmla="*/ 0 h 133350"/>
                <a:gd name="connsiteX2" fmla="*/ 344260 w 344260"/>
                <a:gd name="connsiteY2" fmla="*/ 2280 h 133350"/>
                <a:gd name="connsiteX3" fmla="*/ 344260 w 344260"/>
                <a:gd name="connsiteY3" fmla="*/ 133303 h 133350"/>
                <a:gd name="connsiteX4" fmla="*/ 164323 w 344260"/>
                <a:gd name="connsiteY4" fmla="*/ 133350 h 133350"/>
                <a:gd name="connsiteX5" fmla="*/ 0 w 344260"/>
                <a:gd name="connsiteY5" fmla="*/ 133303 h 133350"/>
                <a:gd name="connsiteX6" fmla="*/ 0 w 344260"/>
                <a:gd name="connsiteY6" fmla="*/ 2280 h 133350"/>
                <a:gd name="connsiteX0" fmla="*/ 2364 w 346624"/>
                <a:gd name="connsiteY0" fmla="*/ 2280 h 133350"/>
                <a:gd name="connsiteX1" fmla="*/ 139700 w 346624"/>
                <a:gd name="connsiteY1" fmla="*/ 0 h 133350"/>
                <a:gd name="connsiteX2" fmla="*/ 346624 w 346624"/>
                <a:gd name="connsiteY2" fmla="*/ 2280 h 133350"/>
                <a:gd name="connsiteX3" fmla="*/ 346624 w 346624"/>
                <a:gd name="connsiteY3" fmla="*/ 133303 h 133350"/>
                <a:gd name="connsiteX4" fmla="*/ 166687 w 346624"/>
                <a:gd name="connsiteY4" fmla="*/ 133350 h 133350"/>
                <a:gd name="connsiteX5" fmla="*/ 2364 w 346624"/>
                <a:gd name="connsiteY5" fmla="*/ 133303 h 133350"/>
                <a:gd name="connsiteX6" fmla="*/ 0 w 346624"/>
                <a:gd name="connsiteY6" fmla="*/ 77787 h 133350"/>
                <a:gd name="connsiteX7" fmla="*/ 2364 w 346624"/>
                <a:gd name="connsiteY7" fmla="*/ 2280 h 133350"/>
                <a:gd name="connsiteX0" fmla="*/ 2364 w 346624"/>
                <a:gd name="connsiteY0" fmla="*/ 2280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2364 w 346624"/>
                <a:gd name="connsiteY8" fmla="*/ 2280 h 133350"/>
                <a:gd name="connsiteX0" fmla="*/ 32527 w 346624"/>
                <a:gd name="connsiteY0" fmla="*/ 10217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32527 w 346624"/>
                <a:gd name="connsiteY8" fmla="*/ 10217 h 133350"/>
                <a:gd name="connsiteX0" fmla="*/ 32527 w 346624"/>
                <a:gd name="connsiteY0" fmla="*/ 7937 h 131070"/>
                <a:gd name="connsiteX1" fmla="*/ 146050 w 346624"/>
                <a:gd name="connsiteY1" fmla="*/ 5658 h 131070"/>
                <a:gd name="connsiteX2" fmla="*/ 346624 w 346624"/>
                <a:gd name="connsiteY2" fmla="*/ 0 h 131070"/>
                <a:gd name="connsiteX3" fmla="*/ 346075 w 346624"/>
                <a:gd name="connsiteY3" fmla="*/ 94557 h 131070"/>
                <a:gd name="connsiteX4" fmla="*/ 346624 w 346624"/>
                <a:gd name="connsiteY4" fmla="*/ 131023 h 131070"/>
                <a:gd name="connsiteX5" fmla="*/ 166687 w 346624"/>
                <a:gd name="connsiteY5" fmla="*/ 131070 h 131070"/>
                <a:gd name="connsiteX6" fmla="*/ 2364 w 346624"/>
                <a:gd name="connsiteY6" fmla="*/ 131023 h 131070"/>
                <a:gd name="connsiteX7" fmla="*/ 0 w 346624"/>
                <a:gd name="connsiteY7" fmla="*/ 75507 h 131070"/>
                <a:gd name="connsiteX8" fmla="*/ 32527 w 346624"/>
                <a:gd name="connsiteY8" fmla="*/ 7937 h 131070"/>
                <a:gd name="connsiteX0" fmla="*/ 32527 w 346624"/>
                <a:gd name="connsiteY0" fmla="*/ 2279 h 125412"/>
                <a:gd name="connsiteX1" fmla="*/ 146050 w 346624"/>
                <a:gd name="connsiteY1" fmla="*/ 0 h 125412"/>
                <a:gd name="connsiteX2" fmla="*/ 278362 w 346624"/>
                <a:gd name="connsiteY2" fmla="*/ 14979 h 125412"/>
                <a:gd name="connsiteX3" fmla="*/ 346075 w 346624"/>
                <a:gd name="connsiteY3" fmla="*/ 88899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346624"/>
                <a:gd name="connsiteY0" fmla="*/ 2279 h 125412"/>
                <a:gd name="connsiteX1" fmla="*/ 146050 w 346624"/>
                <a:gd name="connsiteY1" fmla="*/ 0 h 125412"/>
                <a:gd name="connsiteX2" fmla="*/ 278362 w 346624"/>
                <a:gd name="connsiteY2" fmla="*/ 14979 h 125412"/>
                <a:gd name="connsiteX3" fmla="*/ 268288 w 346624"/>
                <a:gd name="connsiteY3" fmla="*/ 60324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278362"/>
                <a:gd name="connsiteY0" fmla="*/ 2279 h 125412"/>
                <a:gd name="connsiteX1" fmla="*/ 146050 w 278362"/>
                <a:gd name="connsiteY1" fmla="*/ 0 h 125412"/>
                <a:gd name="connsiteX2" fmla="*/ 278362 w 278362"/>
                <a:gd name="connsiteY2" fmla="*/ 14979 h 125412"/>
                <a:gd name="connsiteX3" fmla="*/ 268288 w 278362"/>
                <a:gd name="connsiteY3" fmla="*/ 60324 h 125412"/>
                <a:gd name="connsiteX4" fmla="*/ 216449 w 278362"/>
                <a:gd name="connsiteY4" fmla="*/ 88852 h 125412"/>
                <a:gd name="connsiteX5" fmla="*/ 166687 w 278362"/>
                <a:gd name="connsiteY5" fmla="*/ 125412 h 125412"/>
                <a:gd name="connsiteX6" fmla="*/ 2364 w 278362"/>
                <a:gd name="connsiteY6" fmla="*/ 125365 h 125412"/>
                <a:gd name="connsiteX7" fmla="*/ 0 w 278362"/>
                <a:gd name="connsiteY7" fmla="*/ 69849 h 125412"/>
                <a:gd name="connsiteX8" fmla="*/ 32527 w 278362"/>
                <a:gd name="connsiteY8" fmla="*/ 2279 h 125412"/>
                <a:gd name="connsiteX0" fmla="*/ 32527 w 278362"/>
                <a:gd name="connsiteY0" fmla="*/ 2279 h 125365"/>
                <a:gd name="connsiteX1" fmla="*/ 146050 w 278362"/>
                <a:gd name="connsiteY1" fmla="*/ 0 h 125365"/>
                <a:gd name="connsiteX2" fmla="*/ 278362 w 278362"/>
                <a:gd name="connsiteY2" fmla="*/ 14979 h 125365"/>
                <a:gd name="connsiteX3" fmla="*/ 268288 w 278362"/>
                <a:gd name="connsiteY3" fmla="*/ 60324 h 125365"/>
                <a:gd name="connsiteX4" fmla="*/ 216449 w 278362"/>
                <a:gd name="connsiteY4" fmla="*/ 88852 h 125365"/>
                <a:gd name="connsiteX5" fmla="*/ 158749 w 278362"/>
                <a:gd name="connsiteY5" fmla="*/ 109537 h 125365"/>
                <a:gd name="connsiteX6" fmla="*/ 2364 w 278362"/>
                <a:gd name="connsiteY6" fmla="*/ 125365 h 125365"/>
                <a:gd name="connsiteX7" fmla="*/ 0 w 278362"/>
                <a:gd name="connsiteY7" fmla="*/ 69849 h 125365"/>
                <a:gd name="connsiteX8" fmla="*/ 32527 w 278362"/>
                <a:gd name="connsiteY8" fmla="*/ 2279 h 125365"/>
                <a:gd name="connsiteX0" fmla="*/ 32527 w 278362"/>
                <a:gd name="connsiteY0" fmla="*/ 2279 h 109537"/>
                <a:gd name="connsiteX1" fmla="*/ 146050 w 278362"/>
                <a:gd name="connsiteY1" fmla="*/ 0 h 109537"/>
                <a:gd name="connsiteX2" fmla="*/ 278362 w 278362"/>
                <a:gd name="connsiteY2" fmla="*/ 14979 h 109537"/>
                <a:gd name="connsiteX3" fmla="*/ 268288 w 278362"/>
                <a:gd name="connsiteY3" fmla="*/ 60324 h 109537"/>
                <a:gd name="connsiteX4" fmla="*/ 216449 w 278362"/>
                <a:gd name="connsiteY4" fmla="*/ 88852 h 109537"/>
                <a:gd name="connsiteX5" fmla="*/ 158749 w 278362"/>
                <a:gd name="connsiteY5" fmla="*/ 109537 h 109537"/>
                <a:gd name="connsiteX6" fmla="*/ 102377 w 278362"/>
                <a:gd name="connsiteY6" fmla="*/ 101553 h 109537"/>
                <a:gd name="connsiteX7" fmla="*/ 0 w 278362"/>
                <a:gd name="connsiteY7" fmla="*/ 69849 h 109537"/>
                <a:gd name="connsiteX8" fmla="*/ 32527 w 278362"/>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35" h="109537">
                  <a:moveTo>
                    <a:pt x="0" y="2279"/>
                  </a:moveTo>
                  <a:lnTo>
                    <a:pt x="113523" y="0"/>
                  </a:lnTo>
                  <a:lnTo>
                    <a:pt x="245835" y="14979"/>
                  </a:lnTo>
                  <a:lnTo>
                    <a:pt x="235761" y="60324"/>
                  </a:lnTo>
                  <a:cubicBezTo>
                    <a:pt x="218481" y="69833"/>
                    <a:pt x="212314" y="74581"/>
                    <a:pt x="183922" y="88852"/>
                  </a:cubicBezTo>
                  <a:cubicBezTo>
                    <a:pt x="164689" y="95747"/>
                    <a:pt x="175617" y="99467"/>
                    <a:pt x="126222" y="109537"/>
                  </a:cubicBezTo>
                  <a:cubicBezTo>
                    <a:pt x="77268" y="102114"/>
                    <a:pt x="88641" y="104214"/>
                    <a:pt x="69850" y="101553"/>
                  </a:cubicBezTo>
                  <a:cubicBezTo>
                    <a:pt x="53187" y="88339"/>
                    <a:pt x="49223" y="95763"/>
                    <a:pt x="19860" y="61912"/>
                  </a:cubicBezTo>
                  <a:cubicBezTo>
                    <a:pt x="6132" y="46085"/>
                    <a:pt x="6620" y="22157"/>
                    <a:pt x="0" y="2279"/>
                  </a:cubicBezTo>
                  <a:close/>
                </a:path>
              </a:pathLst>
            </a:cu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2" name="Freeform 516"/>
            <p:cNvSpPr/>
            <p:nvPr/>
          </p:nvSpPr>
          <p:spPr bwMode="auto">
            <a:xfrm flipH="1">
              <a:off x="8042874" y="1580262"/>
              <a:ext cx="346848"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 name="connsiteX0" fmla="*/ 122274 w 346848"/>
                <a:gd name="connsiteY0" fmla="*/ 78290 h 87683"/>
                <a:gd name="connsiteX1" fmla="*/ 3005 w 346848"/>
                <a:gd name="connsiteY1" fmla="*/ 71663 h 87683"/>
                <a:gd name="connsiteX2" fmla="*/ 59326 w 346848"/>
                <a:gd name="connsiteY2" fmla="*/ 8716 h 87683"/>
                <a:gd name="connsiteX3" fmla="*/ 304492 w 346848"/>
                <a:gd name="connsiteY3" fmla="*/ 8716 h 87683"/>
                <a:gd name="connsiteX4" fmla="*/ 344248 w 346848"/>
                <a:gd name="connsiteY4" fmla="*/ 84916 h 87683"/>
                <a:gd name="connsiteX5" fmla="*/ 274674 w 346848"/>
                <a:gd name="connsiteY5" fmla="*/ 71663 h 87683"/>
                <a:gd name="connsiteX6" fmla="*/ 122274 w 346848"/>
                <a:gd name="connsiteY6" fmla="*/ 78290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848" h="87683">
                  <a:moveTo>
                    <a:pt x="122274" y="78290"/>
                  </a:moveTo>
                  <a:cubicBezTo>
                    <a:pt x="76996" y="78290"/>
                    <a:pt x="13496" y="83259"/>
                    <a:pt x="3005" y="71663"/>
                  </a:cubicBezTo>
                  <a:cubicBezTo>
                    <a:pt x="-7486" y="60067"/>
                    <a:pt x="9078" y="19207"/>
                    <a:pt x="59326" y="8716"/>
                  </a:cubicBezTo>
                  <a:cubicBezTo>
                    <a:pt x="109574" y="-1775"/>
                    <a:pt x="257005" y="-3984"/>
                    <a:pt x="304492" y="8716"/>
                  </a:cubicBezTo>
                  <a:cubicBezTo>
                    <a:pt x="351979" y="21416"/>
                    <a:pt x="349218" y="74425"/>
                    <a:pt x="344248" y="84916"/>
                  </a:cubicBezTo>
                  <a:cubicBezTo>
                    <a:pt x="339278" y="95407"/>
                    <a:pt x="311670" y="72767"/>
                    <a:pt x="274674" y="71663"/>
                  </a:cubicBezTo>
                  <a:cubicBezTo>
                    <a:pt x="237678" y="70559"/>
                    <a:pt x="167552" y="78290"/>
                    <a:pt x="122274" y="78290"/>
                  </a:cubicBezTo>
                  <a:close/>
                </a:path>
              </a:pathLst>
            </a:custGeom>
            <a:solidFill>
              <a:srgbClr val="E9D8A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353" name="Oval 4"/>
            <p:cNvSpPr/>
            <p:nvPr/>
          </p:nvSpPr>
          <p:spPr bwMode="auto">
            <a:xfrm>
              <a:off x="7674047" y="1299333"/>
              <a:ext cx="133992" cy="236313"/>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96943"/>
                <a:gd name="connsiteY0" fmla="*/ 574189 h 1146459"/>
                <a:gd name="connsiteX1" fmla="*/ 112043 w 796943"/>
                <a:gd name="connsiteY1" fmla="*/ 134313 h 1146459"/>
                <a:gd name="connsiteX2" fmla="*/ 418634 w 796943"/>
                <a:gd name="connsiteY2" fmla="*/ 29933 h 1146459"/>
                <a:gd name="connsiteX3" fmla="*/ 723416 w 796943"/>
                <a:gd name="connsiteY3" fmla="*/ 54569 h 1146459"/>
                <a:gd name="connsiteX4" fmla="*/ 793987 w 796943"/>
                <a:gd name="connsiteY4" fmla="*/ 260782 h 1146459"/>
                <a:gd name="connsiteX5" fmla="*/ 654303 w 796943"/>
                <a:gd name="connsiteY5" fmla="*/ 883908 h 1146459"/>
                <a:gd name="connsiteX6" fmla="*/ 413318 w 796943"/>
                <a:gd name="connsiteY6" fmla="*/ 1145026 h 1146459"/>
                <a:gd name="connsiteX7" fmla="*/ 133309 w 796943"/>
                <a:gd name="connsiteY7" fmla="*/ 968969 h 1146459"/>
                <a:gd name="connsiteX8" fmla="*/ 168 w 796943"/>
                <a:gd name="connsiteY8" fmla="*/ 574189 h 1146459"/>
                <a:gd name="connsiteX0" fmla="*/ 168 w 796943"/>
                <a:gd name="connsiteY0" fmla="*/ 578672 h 1150942"/>
                <a:gd name="connsiteX1" fmla="*/ 112043 w 796943"/>
                <a:gd name="connsiteY1" fmla="*/ 138796 h 1150942"/>
                <a:gd name="connsiteX2" fmla="*/ 418634 w 796943"/>
                <a:gd name="connsiteY2" fmla="*/ 34416 h 1150942"/>
                <a:gd name="connsiteX3" fmla="*/ 673174 w 796943"/>
                <a:gd name="connsiteY3" fmla="*/ 52353 h 1150942"/>
                <a:gd name="connsiteX4" fmla="*/ 793987 w 796943"/>
                <a:gd name="connsiteY4" fmla="*/ 265265 h 1150942"/>
                <a:gd name="connsiteX5" fmla="*/ 654303 w 796943"/>
                <a:gd name="connsiteY5" fmla="*/ 888391 h 1150942"/>
                <a:gd name="connsiteX6" fmla="*/ 413318 w 796943"/>
                <a:gd name="connsiteY6" fmla="*/ 1149509 h 1150942"/>
                <a:gd name="connsiteX7" fmla="*/ 133309 w 796943"/>
                <a:gd name="connsiteY7" fmla="*/ 973452 h 1150942"/>
                <a:gd name="connsiteX8" fmla="*/ 168 w 796943"/>
                <a:gd name="connsiteY8" fmla="*/ 578672 h 1150942"/>
                <a:gd name="connsiteX0" fmla="*/ 168 w 796943"/>
                <a:gd name="connsiteY0" fmla="*/ 610686 h 1182956"/>
                <a:gd name="connsiteX1" fmla="*/ 112043 w 796943"/>
                <a:gd name="connsiteY1" fmla="*/ 170810 h 1182956"/>
                <a:gd name="connsiteX2" fmla="*/ 418634 w 796943"/>
                <a:gd name="connsiteY2" fmla="*/ 66430 h 1182956"/>
                <a:gd name="connsiteX3" fmla="*/ 633487 w 796943"/>
                <a:gd name="connsiteY3" fmla="*/ 41505 h 1182956"/>
                <a:gd name="connsiteX4" fmla="*/ 793987 w 796943"/>
                <a:gd name="connsiteY4" fmla="*/ 297279 h 1182956"/>
                <a:gd name="connsiteX5" fmla="*/ 654303 w 796943"/>
                <a:gd name="connsiteY5" fmla="*/ 920405 h 1182956"/>
                <a:gd name="connsiteX6" fmla="*/ 413318 w 796943"/>
                <a:gd name="connsiteY6" fmla="*/ 1181523 h 1182956"/>
                <a:gd name="connsiteX7" fmla="*/ 133309 w 796943"/>
                <a:gd name="connsiteY7" fmla="*/ 1005466 h 1182956"/>
                <a:gd name="connsiteX8" fmla="*/ 168 w 796943"/>
                <a:gd name="connsiteY8" fmla="*/ 610686 h 1182956"/>
                <a:gd name="connsiteX0" fmla="*/ 168 w 689200"/>
                <a:gd name="connsiteY0" fmla="*/ 610686 h 1182956"/>
                <a:gd name="connsiteX1" fmla="*/ 112043 w 689200"/>
                <a:gd name="connsiteY1" fmla="*/ 170810 h 1182956"/>
                <a:gd name="connsiteX2" fmla="*/ 418634 w 689200"/>
                <a:gd name="connsiteY2" fmla="*/ 66430 h 1182956"/>
                <a:gd name="connsiteX3" fmla="*/ 633487 w 689200"/>
                <a:gd name="connsiteY3" fmla="*/ 41505 h 1182956"/>
                <a:gd name="connsiteX4" fmla="*/ 659049 w 689200"/>
                <a:gd name="connsiteY4" fmla="*/ 87729 h 1182956"/>
                <a:gd name="connsiteX5" fmla="*/ 654303 w 689200"/>
                <a:gd name="connsiteY5" fmla="*/ 920405 h 1182956"/>
                <a:gd name="connsiteX6" fmla="*/ 413318 w 689200"/>
                <a:gd name="connsiteY6" fmla="*/ 1181523 h 1182956"/>
                <a:gd name="connsiteX7" fmla="*/ 133309 w 689200"/>
                <a:gd name="connsiteY7" fmla="*/ 1005466 h 1182956"/>
                <a:gd name="connsiteX8" fmla="*/ 168 w 689200"/>
                <a:gd name="connsiteY8" fmla="*/ 610686 h 1182956"/>
                <a:gd name="connsiteX0" fmla="*/ 168 w 689200"/>
                <a:gd name="connsiteY0" fmla="*/ 675458 h 1247728"/>
                <a:gd name="connsiteX1" fmla="*/ 112043 w 689200"/>
                <a:gd name="connsiteY1" fmla="*/ 235582 h 1247728"/>
                <a:gd name="connsiteX2" fmla="*/ 259884 w 689200"/>
                <a:gd name="connsiteY2" fmla="*/ 7377 h 1247728"/>
                <a:gd name="connsiteX3" fmla="*/ 633487 w 689200"/>
                <a:gd name="connsiteY3" fmla="*/ 106277 h 1247728"/>
                <a:gd name="connsiteX4" fmla="*/ 659049 w 689200"/>
                <a:gd name="connsiteY4" fmla="*/ 152501 h 1247728"/>
                <a:gd name="connsiteX5" fmla="*/ 654303 w 689200"/>
                <a:gd name="connsiteY5" fmla="*/ 985177 h 1247728"/>
                <a:gd name="connsiteX6" fmla="*/ 413318 w 689200"/>
                <a:gd name="connsiteY6" fmla="*/ 1246295 h 1247728"/>
                <a:gd name="connsiteX7" fmla="*/ 133309 w 689200"/>
                <a:gd name="connsiteY7" fmla="*/ 1070238 h 1247728"/>
                <a:gd name="connsiteX8" fmla="*/ 168 w 689200"/>
                <a:gd name="connsiteY8" fmla="*/ 675458 h 1247728"/>
                <a:gd name="connsiteX0" fmla="*/ 168 w 689200"/>
                <a:gd name="connsiteY0" fmla="*/ 616148 h 1188418"/>
                <a:gd name="connsiteX1" fmla="*/ 112043 w 689200"/>
                <a:gd name="connsiteY1" fmla="*/ 176272 h 1188418"/>
                <a:gd name="connsiteX2" fmla="*/ 586909 w 689200"/>
                <a:gd name="connsiteY2" fmla="*/ 51254 h 1188418"/>
                <a:gd name="connsiteX3" fmla="*/ 633487 w 689200"/>
                <a:gd name="connsiteY3" fmla="*/ 46967 h 1188418"/>
                <a:gd name="connsiteX4" fmla="*/ 659049 w 689200"/>
                <a:gd name="connsiteY4" fmla="*/ 93191 h 1188418"/>
                <a:gd name="connsiteX5" fmla="*/ 654303 w 689200"/>
                <a:gd name="connsiteY5" fmla="*/ 925867 h 1188418"/>
                <a:gd name="connsiteX6" fmla="*/ 413318 w 689200"/>
                <a:gd name="connsiteY6" fmla="*/ 1186985 h 1188418"/>
                <a:gd name="connsiteX7" fmla="*/ 133309 w 689200"/>
                <a:gd name="connsiteY7" fmla="*/ 1010928 h 1188418"/>
                <a:gd name="connsiteX8" fmla="*/ 168 w 689200"/>
                <a:gd name="connsiteY8" fmla="*/ 616148 h 1188418"/>
                <a:gd name="connsiteX0" fmla="*/ 19683 w 708715"/>
                <a:gd name="connsiteY0" fmla="*/ 612758 h 1185028"/>
                <a:gd name="connsiteX1" fmla="*/ 582408 w 708715"/>
                <a:gd name="connsiteY1" fmla="*/ 87157 h 1185028"/>
                <a:gd name="connsiteX2" fmla="*/ 606424 w 708715"/>
                <a:gd name="connsiteY2" fmla="*/ 47864 h 1185028"/>
                <a:gd name="connsiteX3" fmla="*/ 653002 w 708715"/>
                <a:gd name="connsiteY3" fmla="*/ 43577 h 1185028"/>
                <a:gd name="connsiteX4" fmla="*/ 678564 w 708715"/>
                <a:gd name="connsiteY4" fmla="*/ 89801 h 1185028"/>
                <a:gd name="connsiteX5" fmla="*/ 673818 w 708715"/>
                <a:gd name="connsiteY5" fmla="*/ 922477 h 1185028"/>
                <a:gd name="connsiteX6" fmla="*/ 432833 w 708715"/>
                <a:gd name="connsiteY6" fmla="*/ 1183595 h 1185028"/>
                <a:gd name="connsiteX7" fmla="*/ 152824 w 708715"/>
                <a:gd name="connsiteY7" fmla="*/ 1007538 h 1185028"/>
                <a:gd name="connsiteX8" fmla="*/ 19683 w 708715"/>
                <a:gd name="connsiteY8" fmla="*/ 612758 h 1185028"/>
                <a:gd name="connsiteX0" fmla="*/ 435185 w 562242"/>
                <a:gd name="connsiteY0" fmla="*/ 212708 h 1185028"/>
                <a:gd name="connsiteX1" fmla="*/ 435935 w 562242"/>
                <a:gd name="connsiteY1" fmla="*/ 87157 h 1185028"/>
                <a:gd name="connsiteX2" fmla="*/ 459951 w 562242"/>
                <a:gd name="connsiteY2" fmla="*/ 47864 h 1185028"/>
                <a:gd name="connsiteX3" fmla="*/ 506529 w 562242"/>
                <a:gd name="connsiteY3" fmla="*/ 43577 h 1185028"/>
                <a:gd name="connsiteX4" fmla="*/ 532091 w 562242"/>
                <a:gd name="connsiteY4" fmla="*/ 89801 h 1185028"/>
                <a:gd name="connsiteX5" fmla="*/ 527345 w 562242"/>
                <a:gd name="connsiteY5" fmla="*/ 922477 h 1185028"/>
                <a:gd name="connsiteX6" fmla="*/ 286360 w 562242"/>
                <a:gd name="connsiteY6" fmla="*/ 1183595 h 1185028"/>
                <a:gd name="connsiteX7" fmla="*/ 6351 w 562242"/>
                <a:gd name="connsiteY7" fmla="*/ 1007538 h 1185028"/>
                <a:gd name="connsiteX8" fmla="*/ 435185 w 562242"/>
                <a:gd name="connsiteY8" fmla="*/ 212708 h 1185028"/>
                <a:gd name="connsiteX0" fmla="*/ 149950 w 277007"/>
                <a:gd name="connsiteY0" fmla="*/ 212708 h 1203096"/>
                <a:gd name="connsiteX1" fmla="*/ 150700 w 277007"/>
                <a:gd name="connsiteY1" fmla="*/ 87157 h 1203096"/>
                <a:gd name="connsiteX2" fmla="*/ 174716 w 277007"/>
                <a:gd name="connsiteY2" fmla="*/ 47864 h 1203096"/>
                <a:gd name="connsiteX3" fmla="*/ 221294 w 277007"/>
                <a:gd name="connsiteY3" fmla="*/ 43577 h 1203096"/>
                <a:gd name="connsiteX4" fmla="*/ 246856 w 277007"/>
                <a:gd name="connsiteY4" fmla="*/ 89801 h 1203096"/>
                <a:gd name="connsiteX5" fmla="*/ 242110 w 277007"/>
                <a:gd name="connsiteY5" fmla="*/ 922477 h 1203096"/>
                <a:gd name="connsiteX6" fmla="*/ 1125 w 277007"/>
                <a:gd name="connsiteY6" fmla="*/ 1183595 h 1203096"/>
                <a:gd name="connsiteX7" fmla="*/ 132278 w 277007"/>
                <a:gd name="connsiteY7" fmla="*/ 372538 h 1203096"/>
                <a:gd name="connsiteX8" fmla="*/ 149950 w 277007"/>
                <a:gd name="connsiteY8" fmla="*/ 212708 h 1203096"/>
                <a:gd name="connsiteX0" fmla="*/ 42107 w 169164"/>
                <a:gd name="connsiteY0" fmla="*/ 212708 h 934261"/>
                <a:gd name="connsiteX1" fmla="*/ 42857 w 169164"/>
                <a:gd name="connsiteY1" fmla="*/ 87157 h 934261"/>
                <a:gd name="connsiteX2" fmla="*/ 66873 w 169164"/>
                <a:gd name="connsiteY2" fmla="*/ 47864 h 934261"/>
                <a:gd name="connsiteX3" fmla="*/ 113451 w 169164"/>
                <a:gd name="connsiteY3" fmla="*/ 43577 h 934261"/>
                <a:gd name="connsiteX4" fmla="*/ 139013 w 169164"/>
                <a:gd name="connsiteY4" fmla="*/ 89801 h 934261"/>
                <a:gd name="connsiteX5" fmla="*/ 134267 w 169164"/>
                <a:gd name="connsiteY5" fmla="*/ 922477 h 934261"/>
                <a:gd name="connsiteX6" fmla="*/ 88544 w 169164"/>
                <a:gd name="connsiteY6" fmla="*/ 397782 h 934261"/>
                <a:gd name="connsiteX7" fmla="*/ 24435 w 169164"/>
                <a:gd name="connsiteY7" fmla="*/ 372538 h 934261"/>
                <a:gd name="connsiteX8" fmla="*/ 42107 w 169164"/>
                <a:gd name="connsiteY8" fmla="*/ 212708 h 934261"/>
                <a:gd name="connsiteX0" fmla="*/ 42107 w 157177"/>
                <a:gd name="connsiteY0" fmla="*/ 212708 h 431684"/>
                <a:gd name="connsiteX1" fmla="*/ 42857 w 157177"/>
                <a:gd name="connsiteY1" fmla="*/ 87157 h 431684"/>
                <a:gd name="connsiteX2" fmla="*/ 66873 w 157177"/>
                <a:gd name="connsiteY2" fmla="*/ 47864 h 431684"/>
                <a:gd name="connsiteX3" fmla="*/ 113451 w 157177"/>
                <a:gd name="connsiteY3" fmla="*/ 43577 h 431684"/>
                <a:gd name="connsiteX4" fmla="*/ 139013 w 157177"/>
                <a:gd name="connsiteY4" fmla="*/ 89801 h 431684"/>
                <a:gd name="connsiteX5" fmla="*/ 112042 w 157177"/>
                <a:gd name="connsiteY5" fmla="*/ 384314 h 431684"/>
                <a:gd name="connsiteX6" fmla="*/ 88544 w 157177"/>
                <a:gd name="connsiteY6" fmla="*/ 397782 h 431684"/>
                <a:gd name="connsiteX7" fmla="*/ 24435 w 157177"/>
                <a:gd name="connsiteY7" fmla="*/ 372538 h 431684"/>
                <a:gd name="connsiteX8" fmla="*/ 42107 w 157177"/>
                <a:gd name="connsiteY8" fmla="*/ 212708 h 431684"/>
                <a:gd name="connsiteX0" fmla="*/ 40839 w 157497"/>
                <a:gd name="connsiteY0" fmla="*/ 126983 h 431684"/>
                <a:gd name="connsiteX1" fmla="*/ 43177 w 157497"/>
                <a:gd name="connsiteY1" fmla="*/ 87157 h 431684"/>
                <a:gd name="connsiteX2" fmla="*/ 67193 w 157497"/>
                <a:gd name="connsiteY2" fmla="*/ 47864 h 431684"/>
                <a:gd name="connsiteX3" fmla="*/ 113771 w 157497"/>
                <a:gd name="connsiteY3" fmla="*/ 43577 h 431684"/>
                <a:gd name="connsiteX4" fmla="*/ 139333 w 157497"/>
                <a:gd name="connsiteY4" fmla="*/ 89801 h 431684"/>
                <a:gd name="connsiteX5" fmla="*/ 112362 w 157497"/>
                <a:gd name="connsiteY5" fmla="*/ 384314 h 431684"/>
                <a:gd name="connsiteX6" fmla="*/ 88864 w 157497"/>
                <a:gd name="connsiteY6" fmla="*/ 397782 h 431684"/>
                <a:gd name="connsiteX7" fmla="*/ 24755 w 157497"/>
                <a:gd name="connsiteY7" fmla="*/ 372538 h 431684"/>
                <a:gd name="connsiteX8" fmla="*/ 40839 w 157497"/>
                <a:gd name="connsiteY8" fmla="*/ 126983 h 431684"/>
                <a:gd name="connsiteX0" fmla="*/ 1772 w 134514"/>
                <a:gd name="connsiteY0" fmla="*/ 372538 h 431684"/>
                <a:gd name="connsiteX1" fmla="*/ 20194 w 134514"/>
                <a:gd name="connsiteY1" fmla="*/ 87157 h 431684"/>
                <a:gd name="connsiteX2" fmla="*/ 44210 w 134514"/>
                <a:gd name="connsiteY2" fmla="*/ 47864 h 431684"/>
                <a:gd name="connsiteX3" fmla="*/ 90788 w 134514"/>
                <a:gd name="connsiteY3" fmla="*/ 43577 h 431684"/>
                <a:gd name="connsiteX4" fmla="*/ 116350 w 134514"/>
                <a:gd name="connsiteY4" fmla="*/ 89801 h 431684"/>
                <a:gd name="connsiteX5" fmla="*/ 89379 w 134514"/>
                <a:gd name="connsiteY5" fmla="*/ 384314 h 431684"/>
                <a:gd name="connsiteX6" fmla="*/ 65881 w 134514"/>
                <a:gd name="connsiteY6" fmla="*/ 397782 h 431684"/>
                <a:gd name="connsiteX7" fmla="*/ 1772 w 134514"/>
                <a:gd name="connsiteY7" fmla="*/ 372538 h 431684"/>
                <a:gd name="connsiteX0" fmla="*/ 4432 w 121299"/>
                <a:gd name="connsiteY0" fmla="*/ 172513 h 441440"/>
                <a:gd name="connsiteX1" fmla="*/ 6979 w 121299"/>
                <a:gd name="connsiteY1" fmla="*/ 87157 h 441440"/>
                <a:gd name="connsiteX2" fmla="*/ 30995 w 121299"/>
                <a:gd name="connsiteY2" fmla="*/ 47864 h 441440"/>
                <a:gd name="connsiteX3" fmla="*/ 77573 w 121299"/>
                <a:gd name="connsiteY3" fmla="*/ 43577 h 441440"/>
                <a:gd name="connsiteX4" fmla="*/ 103135 w 121299"/>
                <a:gd name="connsiteY4" fmla="*/ 89801 h 441440"/>
                <a:gd name="connsiteX5" fmla="*/ 76164 w 121299"/>
                <a:gd name="connsiteY5" fmla="*/ 384314 h 441440"/>
                <a:gd name="connsiteX6" fmla="*/ 52666 w 121299"/>
                <a:gd name="connsiteY6" fmla="*/ 397782 h 441440"/>
                <a:gd name="connsiteX7" fmla="*/ 4432 w 121299"/>
                <a:gd name="connsiteY7" fmla="*/ 172513 h 441440"/>
                <a:gd name="connsiteX0" fmla="*/ 4432 w 121299"/>
                <a:gd name="connsiteY0" fmla="*/ 172513 h 410514"/>
                <a:gd name="connsiteX1" fmla="*/ 6979 w 121299"/>
                <a:gd name="connsiteY1" fmla="*/ 87157 h 410514"/>
                <a:gd name="connsiteX2" fmla="*/ 30995 w 121299"/>
                <a:gd name="connsiteY2" fmla="*/ 47864 h 410514"/>
                <a:gd name="connsiteX3" fmla="*/ 77573 w 121299"/>
                <a:gd name="connsiteY3" fmla="*/ 43577 h 410514"/>
                <a:gd name="connsiteX4" fmla="*/ 103135 w 121299"/>
                <a:gd name="connsiteY4" fmla="*/ 89801 h 410514"/>
                <a:gd name="connsiteX5" fmla="*/ 76164 w 121299"/>
                <a:gd name="connsiteY5" fmla="*/ 384314 h 410514"/>
                <a:gd name="connsiteX6" fmla="*/ 49491 w 121299"/>
                <a:gd name="connsiteY6" fmla="*/ 245382 h 410514"/>
                <a:gd name="connsiteX7" fmla="*/ 4432 w 121299"/>
                <a:gd name="connsiteY7" fmla="*/ 172513 h 410514"/>
                <a:gd name="connsiteX0" fmla="*/ 4432 w 131332"/>
                <a:gd name="connsiteY0" fmla="*/ 172513 h 262682"/>
                <a:gd name="connsiteX1" fmla="*/ 6979 w 131332"/>
                <a:gd name="connsiteY1" fmla="*/ 87157 h 262682"/>
                <a:gd name="connsiteX2" fmla="*/ 30995 w 131332"/>
                <a:gd name="connsiteY2" fmla="*/ 47864 h 262682"/>
                <a:gd name="connsiteX3" fmla="*/ 77573 w 131332"/>
                <a:gd name="connsiteY3" fmla="*/ 43577 h 262682"/>
                <a:gd name="connsiteX4" fmla="*/ 103135 w 131332"/>
                <a:gd name="connsiteY4" fmla="*/ 89801 h 262682"/>
                <a:gd name="connsiteX5" fmla="*/ 95214 w 131332"/>
                <a:gd name="connsiteY5" fmla="*/ 203339 h 262682"/>
                <a:gd name="connsiteX6" fmla="*/ 49491 w 131332"/>
                <a:gd name="connsiteY6" fmla="*/ 245382 h 262682"/>
                <a:gd name="connsiteX7" fmla="*/ 4432 w 131332"/>
                <a:gd name="connsiteY7" fmla="*/ 172513 h 262682"/>
                <a:gd name="connsiteX0" fmla="*/ 4432 w 147479"/>
                <a:gd name="connsiteY0" fmla="*/ 172513 h 254162"/>
                <a:gd name="connsiteX1" fmla="*/ 6979 w 147479"/>
                <a:gd name="connsiteY1" fmla="*/ 87157 h 254162"/>
                <a:gd name="connsiteX2" fmla="*/ 30995 w 147479"/>
                <a:gd name="connsiteY2" fmla="*/ 47864 h 254162"/>
                <a:gd name="connsiteX3" fmla="*/ 77573 w 147479"/>
                <a:gd name="connsiteY3" fmla="*/ 43577 h 254162"/>
                <a:gd name="connsiteX4" fmla="*/ 103135 w 147479"/>
                <a:gd name="connsiteY4" fmla="*/ 89801 h 254162"/>
                <a:gd name="connsiteX5" fmla="*/ 119027 w 147479"/>
                <a:gd name="connsiteY5" fmla="*/ 187464 h 254162"/>
                <a:gd name="connsiteX6" fmla="*/ 49491 w 147479"/>
                <a:gd name="connsiteY6" fmla="*/ 245382 h 254162"/>
                <a:gd name="connsiteX7" fmla="*/ 4432 w 147479"/>
                <a:gd name="connsiteY7" fmla="*/ 172513 h 254162"/>
                <a:gd name="connsiteX0" fmla="*/ 4432 w 147479"/>
                <a:gd name="connsiteY0" fmla="*/ 172513 h 262440"/>
                <a:gd name="connsiteX1" fmla="*/ 6979 w 147479"/>
                <a:gd name="connsiteY1" fmla="*/ 87157 h 262440"/>
                <a:gd name="connsiteX2" fmla="*/ 30995 w 147479"/>
                <a:gd name="connsiteY2" fmla="*/ 47864 h 262440"/>
                <a:gd name="connsiteX3" fmla="*/ 77573 w 147479"/>
                <a:gd name="connsiteY3" fmla="*/ 43577 h 262440"/>
                <a:gd name="connsiteX4" fmla="*/ 103135 w 147479"/>
                <a:gd name="connsiteY4" fmla="*/ 89801 h 262440"/>
                <a:gd name="connsiteX5" fmla="*/ 119027 w 147479"/>
                <a:gd name="connsiteY5" fmla="*/ 187464 h 262440"/>
                <a:gd name="connsiteX6" fmla="*/ 112991 w 147479"/>
                <a:gd name="connsiteY6" fmla="*/ 258082 h 262440"/>
                <a:gd name="connsiteX7" fmla="*/ 4432 w 147479"/>
                <a:gd name="connsiteY7" fmla="*/ 172513 h 262440"/>
                <a:gd name="connsiteX0" fmla="*/ 4432 w 147479"/>
                <a:gd name="connsiteY0" fmla="*/ 145093 h 235020"/>
                <a:gd name="connsiteX1" fmla="*/ 6979 w 147479"/>
                <a:gd name="connsiteY1" fmla="*/ 59737 h 235020"/>
                <a:gd name="connsiteX2" fmla="*/ 30995 w 147479"/>
                <a:gd name="connsiteY2" fmla="*/ 20444 h 235020"/>
                <a:gd name="connsiteX3" fmla="*/ 34201 w 147479"/>
                <a:gd name="connsiteY3" fmla="*/ 17283 h 235020"/>
                <a:gd name="connsiteX4" fmla="*/ 77573 w 147479"/>
                <a:gd name="connsiteY4" fmla="*/ 16157 h 235020"/>
                <a:gd name="connsiteX5" fmla="*/ 103135 w 147479"/>
                <a:gd name="connsiteY5" fmla="*/ 62381 h 235020"/>
                <a:gd name="connsiteX6" fmla="*/ 119027 w 147479"/>
                <a:gd name="connsiteY6" fmla="*/ 160044 h 235020"/>
                <a:gd name="connsiteX7" fmla="*/ 112991 w 147479"/>
                <a:gd name="connsiteY7" fmla="*/ 230662 h 235020"/>
                <a:gd name="connsiteX8" fmla="*/ 4432 w 147479"/>
                <a:gd name="connsiteY8" fmla="*/ 145093 h 235020"/>
                <a:gd name="connsiteX0" fmla="*/ 4432 w 147479"/>
                <a:gd name="connsiteY0" fmla="*/ 140767 h 230694"/>
                <a:gd name="connsiteX1" fmla="*/ 6979 w 147479"/>
                <a:gd name="connsiteY1" fmla="*/ 55411 h 230694"/>
                <a:gd name="connsiteX2" fmla="*/ 30995 w 147479"/>
                <a:gd name="connsiteY2" fmla="*/ 16118 h 230694"/>
                <a:gd name="connsiteX3" fmla="*/ 34201 w 147479"/>
                <a:gd name="connsiteY3" fmla="*/ 12957 h 230694"/>
                <a:gd name="connsiteX4" fmla="*/ 82336 w 147479"/>
                <a:gd name="connsiteY4" fmla="*/ 22943 h 230694"/>
                <a:gd name="connsiteX5" fmla="*/ 103135 w 147479"/>
                <a:gd name="connsiteY5" fmla="*/ 58055 h 230694"/>
                <a:gd name="connsiteX6" fmla="*/ 119027 w 147479"/>
                <a:gd name="connsiteY6" fmla="*/ 155718 h 230694"/>
                <a:gd name="connsiteX7" fmla="*/ 112991 w 147479"/>
                <a:gd name="connsiteY7" fmla="*/ 226336 h 230694"/>
                <a:gd name="connsiteX8" fmla="*/ 4432 w 147479"/>
                <a:gd name="connsiteY8" fmla="*/ 140767 h 230694"/>
                <a:gd name="connsiteX0" fmla="*/ 4432 w 147479"/>
                <a:gd name="connsiteY0" fmla="*/ 145291 h 235218"/>
                <a:gd name="connsiteX1" fmla="*/ 6979 w 147479"/>
                <a:gd name="connsiteY1" fmla="*/ 59935 h 235218"/>
                <a:gd name="connsiteX2" fmla="*/ 30995 w 147479"/>
                <a:gd name="connsiteY2" fmla="*/ 20642 h 235218"/>
                <a:gd name="connsiteX3" fmla="*/ 51663 w 147479"/>
                <a:gd name="connsiteY3" fmla="*/ 18 h 235218"/>
                <a:gd name="connsiteX4" fmla="*/ 82336 w 147479"/>
                <a:gd name="connsiteY4" fmla="*/ 27467 h 235218"/>
                <a:gd name="connsiteX5" fmla="*/ 103135 w 147479"/>
                <a:gd name="connsiteY5" fmla="*/ 62579 h 235218"/>
                <a:gd name="connsiteX6" fmla="*/ 119027 w 147479"/>
                <a:gd name="connsiteY6" fmla="*/ 160242 h 235218"/>
                <a:gd name="connsiteX7" fmla="*/ 112991 w 147479"/>
                <a:gd name="connsiteY7" fmla="*/ 230860 h 235218"/>
                <a:gd name="connsiteX8" fmla="*/ 4432 w 147479"/>
                <a:gd name="connsiteY8" fmla="*/ 145291 h 235218"/>
                <a:gd name="connsiteX0" fmla="*/ 4432 w 147479"/>
                <a:gd name="connsiteY0" fmla="*/ 145291 h 321202"/>
                <a:gd name="connsiteX1" fmla="*/ 6979 w 147479"/>
                <a:gd name="connsiteY1" fmla="*/ 59935 h 321202"/>
                <a:gd name="connsiteX2" fmla="*/ 30995 w 147479"/>
                <a:gd name="connsiteY2" fmla="*/ 20642 h 321202"/>
                <a:gd name="connsiteX3" fmla="*/ 51663 w 147479"/>
                <a:gd name="connsiteY3" fmla="*/ 18 h 321202"/>
                <a:gd name="connsiteX4" fmla="*/ 82336 w 147479"/>
                <a:gd name="connsiteY4" fmla="*/ 27467 h 321202"/>
                <a:gd name="connsiteX5" fmla="*/ 103135 w 147479"/>
                <a:gd name="connsiteY5" fmla="*/ 62579 h 321202"/>
                <a:gd name="connsiteX6" fmla="*/ 119027 w 147479"/>
                <a:gd name="connsiteY6" fmla="*/ 160242 h 321202"/>
                <a:gd name="connsiteX7" fmla="*/ 112991 w 147479"/>
                <a:gd name="connsiteY7" fmla="*/ 230860 h 321202"/>
                <a:gd name="connsiteX8" fmla="*/ 4432 w 147479"/>
                <a:gd name="connsiteY8" fmla="*/ 145291 h 321202"/>
                <a:gd name="connsiteX0" fmla="*/ 4432 w 119140"/>
                <a:gd name="connsiteY0" fmla="*/ 145291 h 233270"/>
                <a:gd name="connsiteX1" fmla="*/ 6979 w 119140"/>
                <a:gd name="connsiteY1" fmla="*/ 59935 h 233270"/>
                <a:gd name="connsiteX2" fmla="*/ 30995 w 119140"/>
                <a:gd name="connsiteY2" fmla="*/ 20642 h 233270"/>
                <a:gd name="connsiteX3" fmla="*/ 51663 w 119140"/>
                <a:gd name="connsiteY3" fmla="*/ 18 h 233270"/>
                <a:gd name="connsiteX4" fmla="*/ 82336 w 119140"/>
                <a:gd name="connsiteY4" fmla="*/ 27467 h 233270"/>
                <a:gd name="connsiteX5" fmla="*/ 103135 w 119140"/>
                <a:gd name="connsiteY5" fmla="*/ 62579 h 233270"/>
                <a:gd name="connsiteX6" fmla="*/ 112991 w 119140"/>
                <a:gd name="connsiteY6" fmla="*/ 230860 h 233270"/>
                <a:gd name="connsiteX7" fmla="*/ 4432 w 119140"/>
                <a:gd name="connsiteY7" fmla="*/ 145291 h 233270"/>
                <a:gd name="connsiteX0" fmla="*/ 4432 w 133045"/>
                <a:gd name="connsiteY0" fmla="*/ 145291 h 236327"/>
                <a:gd name="connsiteX1" fmla="*/ 6979 w 133045"/>
                <a:gd name="connsiteY1" fmla="*/ 59935 h 236327"/>
                <a:gd name="connsiteX2" fmla="*/ 30995 w 133045"/>
                <a:gd name="connsiteY2" fmla="*/ 20642 h 236327"/>
                <a:gd name="connsiteX3" fmla="*/ 51663 w 133045"/>
                <a:gd name="connsiteY3" fmla="*/ 18 h 236327"/>
                <a:gd name="connsiteX4" fmla="*/ 82336 w 133045"/>
                <a:gd name="connsiteY4" fmla="*/ 27467 h 236327"/>
                <a:gd name="connsiteX5" fmla="*/ 103135 w 133045"/>
                <a:gd name="connsiteY5" fmla="*/ 62579 h 236327"/>
                <a:gd name="connsiteX6" fmla="*/ 128866 w 133045"/>
                <a:gd name="connsiteY6" fmla="*/ 234035 h 236327"/>
                <a:gd name="connsiteX7" fmla="*/ 4432 w 133045"/>
                <a:gd name="connsiteY7" fmla="*/ 145291 h 236327"/>
                <a:gd name="connsiteX0" fmla="*/ 4673 w 133286"/>
                <a:gd name="connsiteY0" fmla="*/ 146024 h 237060"/>
                <a:gd name="connsiteX1" fmla="*/ 7220 w 133286"/>
                <a:gd name="connsiteY1" fmla="*/ 60668 h 237060"/>
                <a:gd name="connsiteX2" fmla="*/ 51904 w 133286"/>
                <a:gd name="connsiteY2" fmla="*/ 751 h 237060"/>
                <a:gd name="connsiteX3" fmla="*/ 82577 w 133286"/>
                <a:gd name="connsiteY3" fmla="*/ 28200 h 237060"/>
                <a:gd name="connsiteX4" fmla="*/ 103376 w 133286"/>
                <a:gd name="connsiteY4" fmla="*/ 63312 h 237060"/>
                <a:gd name="connsiteX5" fmla="*/ 129107 w 133286"/>
                <a:gd name="connsiteY5" fmla="*/ 234768 h 237060"/>
                <a:gd name="connsiteX6" fmla="*/ 4673 w 133286"/>
                <a:gd name="connsiteY6" fmla="*/ 146024 h 237060"/>
                <a:gd name="connsiteX0" fmla="*/ 4673 w 133992"/>
                <a:gd name="connsiteY0" fmla="*/ 145277 h 236313"/>
                <a:gd name="connsiteX1" fmla="*/ 7220 w 133992"/>
                <a:gd name="connsiteY1" fmla="*/ 59921 h 236313"/>
                <a:gd name="connsiteX2" fmla="*/ 51904 w 133992"/>
                <a:gd name="connsiteY2" fmla="*/ 4 h 236313"/>
                <a:gd name="connsiteX3" fmla="*/ 103376 w 133992"/>
                <a:gd name="connsiteY3" fmla="*/ 62565 h 236313"/>
                <a:gd name="connsiteX4" fmla="*/ 129107 w 133992"/>
                <a:gd name="connsiteY4" fmla="*/ 234021 h 236313"/>
                <a:gd name="connsiteX5" fmla="*/ 4673 w 133992"/>
                <a:gd name="connsiteY5" fmla="*/ 145277 h 23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92" h="236313">
                  <a:moveTo>
                    <a:pt x="4673" y="145277"/>
                  </a:moveTo>
                  <a:cubicBezTo>
                    <a:pt x="-2942" y="93506"/>
                    <a:pt x="-652" y="84133"/>
                    <a:pt x="7220" y="59921"/>
                  </a:cubicBezTo>
                  <a:cubicBezTo>
                    <a:pt x="15092" y="35709"/>
                    <a:pt x="35878" y="-437"/>
                    <a:pt x="51904" y="4"/>
                  </a:cubicBezTo>
                  <a:cubicBezTo>
                    <a:pt x="67930" y="445"/>
                    <a:pt x="90509" y="23562"/>
                    <a:pt x="103376" y="62565"/>
                  </a:cubicBezTo>
                  <a:cubicBezTo>
                    <a:pt x="116243" y="101568"/>
                    <a:pt x="145558" y="220236"/>
                    <a:pt x="129107" y="234021"/>
                  </a:cubicBezTo>
                  <a:cubicBezTo>
                    <a:pt x="112656" y="247806"/>
                    <a:pt x="12288" y="197048"/>
                    <a:pt x="4673" y="145277"/>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4" name="Rectangle 36"/>
            <p:cNvSpPr/>
            <p:nvPr/>
          </p:nvSpPr>
          <p:spPr bwMode="auto">
            <a:xfrm>
              <a:off x="7687608" y="1328400"/>
              <a:ext cx="77405" cy="11846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405" h="118467">
                  <a:moveTo>
                    <a:pt x="13978" y="0"/>
                  </a:moveTo>
                  <a:lnTo>
                    <a:pt x="60326" y="7565"/>
                  </a:lnTo>
                  <a:lnTo>
                    <a:pt x="77405" y="31749"/>
                  </a:lnTo>
                  <a:lnTo>
                    <a:pt x="39241" y="19779"/>
                  </a:lnTo>
                  <a:lnTo>
                    <a:pt x="26604" y="31155"/>
                  </a:lnTo>
                  <a:lnTo>
                    <a:pt x="20662" y="64257"/>
                  </a:lnTo>
                  <a:lnTo>
                    <a:pt x="9216" y="118467"/>
                  </a:lnTo>
                  <a:lnTo>
                    <a:pt x="0" y="74240"/>
                  </a:lnTo>
                  <a:lnTo>
                    <a:pt x="13978"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5" name="Rectangle 36"/>
            <p:cNvSpPr/>
            <p:nvPr/>
          </p:nvSpPr>
          <p:spPr bwMode="auto">
            <a:xfrm>
              <a:off x="7722249" y="1409858"/>
              <a:ext cx="55489" cy="7401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26604 w 77405"/>
                <a:gd name="connsiteY4" fmla="*/ 26393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28128 w 77405"/>
                <a:gd name="connsiteY3" fmla="*/ 13429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20662 w 63117"/>
                <a:gd name="connsiteY5" fmla="*/ 59495 h 113705"/>
                <a:gd name="connsiteX6" fmla="*/ 9216 w 63117"/>
                <a:gd name="connsiteY6" fmla="*/ 113705 h 113705"/>
                <a:gd name="connsiteX7" fmla="*/ 0 w 63117"/>
                <a:gd name="connsiteY7" fmla="*/ 69478 h 113705"/>
                <a:gd name="connsiteX8" fmla="*/ 7628 w 63117"/>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31774 w 63117"/>
                <a:gd name="connsiteY5" fmla="*/ 48383 h 113705"/>
                <a:gd name="connsiteX6" fmla="*/ 9216 w 63117"/>
                <a:gd name="connsiteY6" fmla="*/ 113705 h 113705"/>
                <a:gd name="connsiteX7" fmla="*/ 0 w 63117"/>
                <a:gd name="connsiteY7" fmla="*/ 69478 h 113705"/>
                <a:gd name="connsiteX8" fmla="*/ 7628 w 63117"/>
                <a:gd name="connsiteY8" fmla="*/ 0 h 113705"/>
                <a:gd name="connsiteX0" fmla="*/ 0 w 55489"/>
                <a:gd name="connsiteY0" fmla="*/ 0 h 113705"/>
                <a:gd name="connsiteX1" fmla="*/ 52698 w 55489"/>
                <a:gd name="connsiteY1" fmla="*/ 2803 h 113705"/>
                <a:gd name="connsiteX2" fmla="*/ 55489 w 55489"/>
                <a:gd name="connsiteY2" fmla="*/ 15875 h 113705"/>
                <a:gd name="connsiteX3" fmla="*/ 20500 w 55489"/>
                <a:gd name="connsiteY3" fmla="*/ 13429 h 113705"/>
                <a:gd name="connsiteX4" fmla="*/ 6276 w 55489"/>
                <a:gd name="connsiteY4" fmla="*/ 29568 h 113705"/>
                <a:gd name="connsiteX5" fmla="*/ 24146 w 55489"/>
                <a:gd name="connsiteY5" fmla="*/ 48383 h 113705"/>
                <a:gd name="connsiteX6" fmla="*/ 1588 w 55489"/>
                <a:gd name="connsiteY6" fmla="*/ 113705 h 113705"/>
                <a:gd name="connsiteX7" fmla="*/ 6659 w 55489"/>
                <a:gd name="connsiteY7" fmla="*/ 56778 h 113705"/>
                <a:gd name="connsiteX8" fmla="*/ 0 w 55489"/>
                <a:gd name="connsiteY8" fmla="*/ 0 h 113705"/>
                <a:gd name="connsiteX0" fmla="*/ 0 w 55489"/>
                <a:gd name="connsiteY0" fmla="*/ 0 h 74017"/>
                <a:gd name="connsiteX1" fmla="*/ 52698 w 55489"/>
                <a:gd name="connsiteY1" fmla="*/ 2803 h 74017"/>
                <a:gd name="connsiteX2" fmla="*/ 55489 w 55489"/>
                <a:gd name="connsiteY2" fmla="*/ 15875 h 74017"/>
                <a:gd name="connsiteX3" fmla="*/ 20500 w 55489"/>
                <a:gd name="connsiteY3" fmla="*/ 13429 h 74017"/>
                <a:gd name="connsiteX4" fmla="*/ 6276 w 55489"/>
                <a:gd name="connsiteY4" fmla="*/ 29568 h 74017"/>
                <a:gd name="connsiteX5" fmla="*/ 24146 w 55489"/>
                <a:gd name="connsiteY5" fmla="*/ 48383 h 74017"/>
                <a:gd name="connsiteX6" fmla="*/ 30163 w 55489"/>
                <a:gd name="connsiteY6" fmla="*/ 74017 h 74017"/>
                <a:gd name="connsiteX7" fmla="*/ 6659 w 55489"/>
                <a:gd name="connsiteY7" fmla="*/ 56778 h 74017"/>
                <a:gd name="connsiteX8" fmla="*/ 0 w 55489"/>
                <a:gd name="connsiteY8" fmla="*/ 0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 h="74017">
                  <a:moveTo>
                    <a:pt x="0" y="0"/>
                  </a:moveTo>
                  <a:lnTo>
                    <a:pt x="52698" y="2803"/>
                  </a:lnTo>
                  <a:lnTo>
                    <a:pt x="55489" y="15875"/>
                  </a:lnTo>
                  <a:lnTo>
                    <a:pt x="20500" y="13429"/>
                  </a:lnTo>
                  <a:lnTo>
                    <a:pt x="6276" y="29568"/>
                  </a:lnTo>
                  <a:lnTo>
                    <a:pt x="24146" y="48383"/>
                  </a:lnTo>
                  <a:lnTo>
                    <a:pt x="30163" y="74017"/>
                  </a:lnTo>
                  <a:lnTo>
                    <a:pt x="6659" y="56778"/>
                  </a:lnTo>
                  <a:lnTo>
                    <a:pt x="0"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6" name="Freeform 520"/>
            <p:cNvSpPr/>
            <p:nvPr/>
          </p:nvSpPr>
          <p:spPr bwMode="auto">
            <a:xfrm>
              <a:off x="6842259" y="2009326"/>
              <a:ext cx="2713969" cy="1473614"/>
            </a:xfrm>
            <a:custGeom>
              <a:avLst/>
              <a:gdLst>
                <a:gd name="connsiteX0" fmla="*/ 1181318 w 2731429"/>
                <a:gd name="connsiteY0" fmla="*/ 103 h 1568340"/>
                <a:gd name="connsiteX1" fmla="*/ 1119876 w 2731429"/>
                <a:gd name="connsiteY1" fmla="*/ 36245 h 1568340"/>
                <a:gd name="connsiteX2" fmla="*/ 1083733 w 2731429"/>
                <a:gd name="connsiteY2" fmla="*/ 94072 h 1568340"/>
                <a:gd name="connsiteX3" fmla="*/ 819895 w 2731429"/>
                <a:gd name="connsiteY3" fmla="*/ 209728 h 1568340"/>
                <a:gd name="connsiteX4" fmla="*/ 566899 w 2731429"/>
                <a:gd name="connsiteY4" fmla="*/ 925345 h 1568340"/>
                <a:gd name="connsiteX5" fmla="*/ 516299 w 2731429"/>
                <a:gd name="connsiteY5" fmla="*/ 932574 h 1568340"/>
                <a:gd name="connsiteX6" fmla="*/ 219933 w 2731429"/>
                <a:gd name="connsiteY6" fmla="*/ 556694 h 1568340"/>
                <a:gd name="connsiteX7" fmla="*/ 3079 w 2731429"/>
                <a:gd name="connsiteY7" fmla="*/ 639821 h 1568340"/>
                <a:gd name="connsiteX8" fmla="*/ 382573 w 2731429"/>
                <a:gd name="connsiteY8" fmla="*/ 1062686 h 1568340"/>
                <a:gd name="connsiteX9" fmla="*/ 491000 w 2731429"/>
                <a:gd name="connsiteY9" fmla="*/ 1232555 h 1568340"/>
                <a:gd name="connsiteX10" fmla="*/ 743996 w 2731429"/>
                <a:gd name="connsiteY10" fmla="*/ 1210869 h 1568340"/>
                <a:gd name="connsiteX11" fmla="*/ 834352 w 2731429"/>
                <a:gd name="connsiteY11" fmla="*/ 965102 h 1568340"/>
                <a:gd name="connsiteX12" fmla="*/ 917479 w 2731429"/>
                <a:gd name="connsiteY12" fmla="*/ 719334 h 1568340"/>
                <a:gd name="connsiteX13" fmla="*/ 769295 w 2731429"/>
                <a:gd name="connsiteY13" fmla="*/ 1503622 h 1568340"/>
                <a:gd name="connsiteX14" fmla="*/ 1799351 w 2731429"/>
                <a:gd name="connsiteY14" fmla="*/ 1510850 h 1568340"/>
                <a:gd name="connsiteX15" fmla="*/ 1770437 w 2731429"/>
                <a:gd name="connsiteY15" fmla="*/ 1402423 h 1568340"/>
                <a:gd name="connsiteX16" fmla="*/ 1763208 w 2731429"/>
                <a:gd name="connsiteY16" fmla="*/ 1102442 h 1568340"/>
                <a:gd name="connsiteX17" fmla="*/ 1774051 w 2731429"/>
                <a:gd name="connsiteY17" fmla="*/ 947031 h 1568340"/>
                <a:gd name="connsiteX18" fmla="*/ 1846336 w 2731429"/>
                <a:gd name="connsiteY18" fmla="*/ 1163884 h 1568340"/>
                <a:gd name="connsiteX19" fmla="*/ 1961991 w 2731429"/>
                <a:gd name="connsiteY19" fmla="*/ 1297611 h 1568340"/>
                <a:gd name="connsiteX20" fmla="*/ 2095718 w 2731429"/>
                <a:gd name="connsiteY20" fmla="*/ 1272311 h 1568340"/>
                <a:gd name="connsiteX21" fmla="*/ 2337871 w 2731429"/>
                <a:gd name="connsiteY21" fmla="*/ 1069914 h 1568340"/>
                <a:gd name="connsiteX22" fmla="*/ 2692065 w 2731429"/>
                <a:gd name="connsiteY22" fmla="*/ 748248 h 1568340"/>
                <a:gd name="connsiteX23" fmla="*/ 2710137 w 2731429"/>
                <a:gd name="connsiteY23" fmla="*/ 661506 h 1568340"/>
                <a:gd name="connsiteX24" fmla="*/ 2580024 w 2731429"/>
                <a:gd name="connsiteY24" fmla="*/ 520552 h 1568340"/>
                <a:gd name="connsiteX25" fmla="*/ 2431841 w 2731429"/>
                <a:gd name="connsiteY25" fmla="*/ 683192 h 1568340"/>
                <a:gd name="connsiteX26" fmla="*/ 2211373 w 2731429"/>
                <a:gd name="connsiteY26" fmla="*/ 802461 h 1568340"/>
                <a:gd name="connsiteX27" fmla="*/ 2070418 w 2731429"/>
                <a:gd name="connsiteY27" fmla="*/ 925345 h 1568340"/>
                <a:gd name="connsiteX28" fmla="*/ 1951148 w 2731429"/>
                <a:gd name="connsiteY28" fmla="*/ 672349 h 1568340"/>
                <a:gd name="connsiteX29" fmla="*/ 1792122 w 2731429"/>
                <a:gd name="connsiteY29" fmla="*/ 343454 h 1568340"/>
                <a:gd name="connsiteX30" fmla="*/ 1777665 w 2731429"/>
                <a:gd name="connsiteY30" fmla="*/ 238642 h 1568340"/>
                <a:gd name="connsiteX31" fmla="*/ 1607797 w 2731429"/>
                <a:gd name="connsiteY31" fmla="*/ 101301 h 1568340"/>
                <a:gd name="connsiteX32" fmla="*/ 1455999 w 2731429"/>
                <a:gd name="connsiteY32" fmla="*/ 47088 h 1568340"/>
                <a:gd name="connsiteX33" fmla="*/ 1315044 w 2731429"/>
                <a:gd name="connsiteY33" fmla="*/ 47088 h 1568340"/>
                <a:gd name="connsiteX34" fmla="*/ 1181318 w 2731429"/>
                <a:gd name="connsiteY34" fmla="*/ 103 h 1568340"/>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15044 w 2731429"/>
                <a:gd name="connsiteY33" fmla="*/ 15612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89806 w 2731429"/>
                <a:gd name="connsiteY33" fmla="*/ 285906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527886 w 2731429"/>
                <a:gd name="connsiteY32" fmla="*/ 323287 h 1536864"/>
                <a:gd name="connsiteX33" fmla="*/ 1389806 w 2731429"/>
                <a:gd name="connsiteY33" fmla="*/ 285906 h 1536864"/>
                <a:gd name="connsiteX34" fmla="*/ 1215824 w 2731429"/>
                <a:gd name="connsiteY34" fmla="*/ 184287 h 1536864"/>
                <a:gd name="connsiteX0" fmla="*/ 1215824 w 2731429"/>
                <a:gd name="connsiteY0" fmla="*/ 197931 h 1550508"/>
                <a:gd name="connsiteX1" fmla="*/ 1203265 w 2731429"/>
                <a:gd name="connsiteY1" fmla="*/ 4035 h 1550508"/>
                <a:gd name="connsiteX2" fmla="*/ 1083733 w 2731429"/>
                <a:gd name="connsiteY2" fmla="*/ 76240 h 1550508"/>
                <a:gd name="connsiteX3" fmla="*/ 819895 w 2731429"/>
                <a:gd name="connsiteY3" fmla="*/ 191896 h 1550508"/>
                <a:gd name="connsiteX4" fmla="*/ 566899 w 2731429"/>
                <a:gd name="connsiteY4" fmla="*/ 907513 h 1550508"/>
                <a:gd name="connsiteX5" fmla="*/ 516299 w 2731429"/>
                <a:gd name="connsiteY5" fmla="*/ 914742 h 1550508"/>
                <a:gd name="connsiteX6" fmla="*/ 219933 w 2731429"/>
                <a:gd name="connsiteY6" fmla="*/ 538862 h 1550508"/>
                <a:gd name="connsiteX7" fmla="*/ 3079 w 2731429"/>
                <a:gd name="connsiteY7" fmla="*/ 621989 h 1550508"/>
                <a:gd name="connsiteX8" fmla="*/ 382573 w 2731429"/>
                <a:gd name="connsiteY8" fmla="*/ 1044854 h 1550508"/>
                <a:gd name="connsiteX9" fmla="*/ 491000 w 2731429"/>
                <a:gd name="connsiteY9" fmla="*/ 1214723 h 1550508"/>
                <a:gd name="connsiteX10" fmla="*/ 743996 w 2731429"/>
                <a:gd name="connsiteY10" fmla="*/ 1193037 h 1550508"/>
                <a:gd name="connsiteX11" fmla="*/ 834352 w 2731429"/>
                <a:gd name="connsiteY11" fmla="*/ 947270 h 1550508"/>
                <a:gd name="connsiteX12" fmla="*/ 917479 w 2731429"/>
                <a:gd name="connsiteY12" fmla="*/ 701502 h 1550508"/>
                <a:gd name="connsiteX13" fmla="*/ 769295 w 2731429"/>
                <a:gd name="connsiteY13" fmla="*/ 1485790 h 1550508"/>
                <a:gd name="connsiteX14" fmla="*/ 1799351 w 2731429"/>
                <a:gd name="connsiteY14" fmla="*/ 1493018 h 1550508"/>
                <a:gd name="connsiteX15" fmla="*/ 1770437 w 2731429"/>
                <a:gd name="connsiteY15" fmla="*/ 1384591 h 1550508"/>
                <a:gd name="connsiteX16" fmla="*/ 1763208 w 2731429"/>
                <a:gd name="connsiteY16" fmla="*/ 1084610 h 1550508"/>
                <a:gd name="connsiteX17" fmla="*/ 1774051 w 2731429"/>
                <a:gd name="connsiteY17" fmla="*/ 929199 h 1550508"/>
                <a:gd name="connsiteX18" fmla="*/ 1846336 w 2731429"/>
                <a:gd name="connsiteY18" fmla="*/ 1146052 h 1550508"/>
                <a:gd name="connsiteX19" fmla="*/ 1961991 w 2731429"/>
                <a:gd name="connsiteY19" fmla="*/ 1279779 h 1550508"/>
                <a:gd name="connsiteX20" fmla="*/ 2095718 w 2731429"/>
                <a:gd name="connsiteY20" fmla="*/ 1254479 h 1550508"/>
                <a:gd name="connsiteX21" fmla="*/ 2337871 w 2731429"/>
                <a:gd name="connsiteY21" fmla="*/ 1052082 h 1550508"/>
                <a:gd name="connsiteX22" fmla="*/ 2692065 w 2731429"/>
                <a:gd name="connsiteY22" fmla="*/ 730416 h 1550508"/>
                <a:gd name="connsiteX23" fmla="*/ 2710137 w 2731429"/>
                <a:gd name="connsiteY23" fmla="*/ 643674 h 1550508"/>
                <a:gd name="connsiteX24" fmla="*/ 2580024 w 2731429"/>
                <a:gd name="connsiteY24" fmla="*/ 502720 h 1550508"/>
                <a:gd name="connsiteX25" fmla="*/ 2431841 w 2731429"/>
                <a:gd name="connsiteY25" fmla="*/ 665360 h 1550508"/>
                <a:gd name="connsiteX26" fmla="*/ 2211373 w 2731429"/>
                <a:gd name="connsiteY26" fmla="*/ 784629 h 1550508"/>
                <a:gd name="connsiteX27" fmla="*/ 2070418 w 2731429"/>
                <a:gd name="connsiteY27" fmla="*/ 907513 h 1550508"/>
                <a:gd name="connsiteX28" fmla="*/ 1951148 w 2731429"/>
                <a:gd name="connsiteY28" fmla="*/ 654517 h 1550508"/>
                <a:gd name="connsiteX29" fmla="*/ 1792122 w 2731429"/>
                <a:gd name="connsiteY29" fmla="*/ 325622 h 1550508"/>
                <a:gd name="connsiteX30" fmla="*/ 1777665 w 2731429"/>
                <a:gd name="connsiteY30" fmla="*/ 220810 h 1550508"/>
                <a:gd name="connsiteX31" fmla="*/ 1607797 w 2731429"/>
                <a:gd name="connsiteY31" fmla="*/ 83469 h 1550508"/>
                <a:gd name="connsiteX32" fmla="*/ 1527886 w 2731429"/>
                <a:gd name="connsiteY32" fmla="*/ 336931 h 1550508"/>
                <a:gd name="connsiteX33" fmla="*/ 1389806 w 2731429"/>
                <a:gd name="connsiteY33" fmla="*/ 299550 h 1550508"/>
                <a:gd name="connsiteX34" fmla="*/ 1215824 w 2731429"/>
                <a:gd name="connsiteY34" fmla="*/ 197931 h 1550508"/>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389806 w 2731429"/>
                <a:gd name="connsiteY33" fmla="*/ 295885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569864 w 2731429"/>
                <a:gd name="connsiteY25" fmla="*/ 569680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28444"/>
                <a:gd name="connsiteY0" fmla="*/ 102251 h 1546843"/>
                <a:gd name="connsiteX1" fmla="*/ 1203265 w 2728444"/>
                <a:gd name="connsiteY1" fmla="*/ 370 h 1546843"/>
                <a:gd name="connsiteX2" fmla="*/ 1083733 w 2728444"/>
                <a:gd name="connsiteY2" fmla="*/ 72575 h 1546843"/>
                <a:gd name="connsiteX3" fmla="*/ 819895 w 2728444"/>
                <a:gd name="connsiteY3" fmla="*/ 188231 h 1546843"/>
                <a:gd name="connsiteX4" fmla="*/ 566899 w 2728444"/>
                <a:gd name="connsiteY4" fmla="*/ 903848 h 1546843"/>
                <a:gd name="connsiteX5" fmla="*/ 516299 w 2728444"/>
                <a:gd name="connsiteY5" fmla="*/ 911077 h 1546843"/>
                <a:gd name="connsiteX6" fmla="*/ 219933 w 2728444"/>
                <a:gd name="connsiteY6" fmla="*/ 535197 h 1546843"/>
                <a:gd name="connsiteX7" fmla="*/ 3079 w 2728444"/>
                <a:gd name="connsiteY7" fmla="*/ 618324 h 1546843"/>
                <a:gd name="connsiteX8" fmla="*/ 382573 w 2728444"/>
                <a:gd name="connsiteY8" fmla="*/ 1041189 h 1546843"/>
                <a:gd name="connsiteX9" fmla="*/ 491000 w 2728444"/>
                <a:gd name="connsiteY9" fmla="*/ 1211058 h 1546843"/>
                <a:gd name="connsiteX10" fmla="*/ 743996 w 2728444"/>
                <a:gd name="connsiteY10" fmla="*/ 1189372 h 1546843"/>
                <a:gd name="connsiteX11" fmla="*/ 834352 w 2728444"/>
                <a:gd name="connsiteY11" fmla="*/ 943605 h 1546843"/>
                <a:gd name="connsiteX12" fmla="*/ 917479 w 2728444"/>
                <a:gd name="connsiteY12" fmla="*/ 697837 h 1546843"/>
                <a:gd name="connsiteX13" fmla="*/ 769295 w 2728444"/>
                <a:gd name="connsiteY13" fmla="*/ 1482125 h 1546843"/>
                <a:gd name="connsiteX14" fmla="*/ 1799351 w 2728444"/>
                <a:gd name="connsiteY14" fmla="*/ 1489353 h 1546843"/>
                <a:gd name="connsiteX15" fmla="*/ 1770437 w 2728444"/>
                <a:gd name="connsiteY15" fmla="*/ 1380926 h 1546843"/>
                <a:gd name="connsiteX16" fmla="*/ 1763208 w 2728444"/>
                <a:gd name="connsiteY16" fmla="*/ 1080945 h 1546843"/>
                <a:gd name="connsiteX17" fmla="*/ 1774051 w 2728444"/>
                <a:gd name="connsiteY17" fmla="*/ 925534 h 1546843"/>
                <a:gd name="connsiteX18" fmla="*/ 1846336 w 2728444"/>
                <a:gd name="connsiteY18" fmla="*/ 1142387 h 1546843"/>
                <a:gd name="connsiteX19" fmla="*/ 1961991 w 2728444"/>
                <a:gd name="connsiteY19" fmla="*/ 1276114 h 1546843"/>
                <a:gd name="connsiteX20" fmla="*/ 2095718 w 2728444"/>
                <a:gd name="connsiteY20" fmla="*/ 1250814 h 1546843"/>
                <a:gd name="connsiteX21" fmla="*/ 2337871 w 2728444"/>
                <a:gd name="connsiteY21" fmla="*/ 1048417 h 1546843"/>
                <a:gd name="connsiteX22" fmla="*/ 2692065 w 2728444"/>
                <a:gd name="connsiteY22" fmla="*/ 726751 h 1546843"/>
                <a:gd name="connsiteX23" fmla="*/ 2710137 w 2728444"/>
                <a:gd name="connsiteY23" fmla="*/ 640009 h 1546843"/>
                <a:gd name="connsiteX24" fmla="*/ 2631782 w 2728444"/>
                <a:gd name="connsiteY24" fmla="*/ 628451 h 1546843"/>
                <a:gd name="connsiteX25" fmla="*/ 2569864 w 2728444"/>
                <a:gd name="connsiteY25" fmla="*/ 569680 h 1546843"/>
                <a:gd name="connsiteX26" fmla="*/ 2240128 w 2728444"/>
                <a:gd name="connsiteY26" fmla="*/ 815469 h 1546843"/>
                <a:gd name="connsiteX27" fmla="*/ 2081920 w 2728444"/>
                <a:gd name="connsiteY27" fmla="*/ 926852 h 1546843"/>
                <a:gd name="connsiteX28" fmla="*/ 1988529 w 2728444"/>
                <a:gd name="connsiteY28" fmla="*/ 765870 h 1546843"/>
                <a:gd name="connsiteX29" fmla="*/ 1858258 w 2728444"/>
                <a:gd name="connsiteY29" fmla="*/ 503111 h 1546843"/>
                <a:gd name="connsiteX30" fmla="*/ 1731657 w 2728444"/>
                <a:gd name="connsiteY30" fmla="*/ 211394 h 1546843"/>
                <a:gd name="connsiteX31" fmla="*/ 1630800 w 2728444"/>
                <a:gd name="connsiteY31" fmla="*/ 140189 h 1546843"/>
                <a:gd name="connsiteX32" fmla="*/ 1525011 w 2728444"/>
                <a:gd name="connsiteY32" fmla="*/ 91726 h 1546843"/>
                <a:gd name="connsiteX33" fmla="*/ 1415685 w 2728444"/>
                <a:gd name="connsiteY33" fmla="*/ 31342 h 1546843"/>
                <a:gd name="connsiteX34" fmla="*/ 1313590 w 2728444"/>
                <a:gd name="connsiteY34" fmla="*/ 102251 h 1546843"/>
                <a:gd name="connsiteX0" fmla="*/ 1313590 w 2706595"/>
                <a:gd name="connsiteY0" fmla="*/ 102251 h 1546843"/>
                <a:gd name="connsiteX1" fmla="*/ 1203265 w 2706595"/>
                <a:gd name="connsiteY1" fmla="*/ 370 h 1546843"/>
                <a:gd name="connsiteX2" fmla="*/ 1083733 w 2706595"/>
                <a:gd name="connsiteY2" fmla="*/ 72575 h 1546843"/>
                <a:gd name="connsiteX3" fmla="*/ 819895 w 2706595"/>
                <a:gd name="connsiteY3" fmla="*/ 188231 h 1546843"/>
                <a:gd name="connsiteX4" fmla="*/ 566899 w 2706595"/>
                <a:gd name="connsiteY4" fmla="*/ 903848 h 1546843"/>
                <a:gd name="connsiteX5" fmla="*/ 516299 w 2706595"/>
                <a:gd name="connsiteY5" fmla="*/ 911077 h 1546843"/>
                <a:gd name="connsiteX6" fmla="*/ 219933 w 2706595"/>
                <a:gd name="connsiteY6" fmla="*/ 535197 h 1546843"/>
                <a:gd name="connsiteX7" fmla="*/ 3079 w 2706595"/>
                <a:gd name="connsiteY7" fmla="*/ 618324 h 1546843"/>
                <a:gd name="connsiteX8" fmla="*/ 382573 w 2706595"/>
                <a:gd name="connsiteY8" fmla="*/ 1041189 h 1546843"/>
                <a:gd name="connsiteX9" fmla="*/ 491000 w 2706595"/>
                <a:gd name="connsiteY9" fmla="*/ 1211058 h 1546843"/>
                <a:gd name="connsiteX10" fmla="*/ 743996 w 2706595"/>
                <a:gd name="connsiteY10" fmla="*/ 1189372 h 1546843"/>
                <a:gd name="connsiteX11" fmla="*/ 834352 w 2706595"/>
                <a:gd name="connsiteY11" fmla="*/ 943605 h 1546843"/>
                <a:gd name="connsiteX12" fmla="*/ 917479 w 2706595"/>
                <a:gd name="connsiteY12" fmla="*/ 697837 h 1546843"/>
                <a:gd name="connsiteX13" fmla="*/ 769295 w 2706595"/>
                <a:gd name="connsiteY13" fmla="*/ 1482125 h 1546843"/>
                <a:gd name="connsiteX14" fmla="*/ 1799351 w 2706595"/>
                <a:gd name="connsiteY14" fmla="*/ 1489353 h 1546843"/>
                <a:gd name="connsiteX15" fmla="*/ 1770437 w 2706595"/>
                <a:gd name="connsiteY15" fmla="*/ 1380926 h 1546843"/>
                <a:gd name="connsiteX16" fmla="*/ 1763208 w 2706595"/>
                <a:gd name="connsiteY16" fmla="*/ 1080945 h 1546843"/>
                <a:gd name="connsiteX17" fmla="*/ 1774051 w 2706595"/>
                <a:gd name="connsiteY17" fmla="*/ 925534 h 1546843"/>
                <a:gd name="connsiteX18" fmla="*/ 1846336 w 2706595"/>
                <a:gd name="connsiteY18" fmla="*/ 1142387 h 1546843"/>
                <a:gd name="connsiteX19" fmla="*/ 1961991 w 2706595"/>
                <a:gd name="connsiteY19" fmla="*/ 1276114 h 1546843"/>
                <a:gd name="connsiteX20" fmla="*/ 2095718 w 2706595"/>
                <a:gd name="connsiteY20" fmla="*/ 1250814 h 1546843"/>
                <a:gd name="connsiteX21" fmla="*/ 2337871 w 2706595"/>
                <a:gd name="connsiteY21" fmla="*/ 1048417 h 1546843"/>
                <a:gd name="connsiteX22" fmla="*/ 2692065 w 2706595"/>
                <a:gd name="connsiteY22" fmla="*/ 726751 h 1546843"/>
                <a:gd name="connsiteX23" fmla="*/ 2631782 w 2706595"/>
                <a:gd name="connsiteY23" fmla="*/ 628451 h 1546843"/>
                <a:gd name="connsiteX24" fmla="*/ 2569864 w 2706595"/>
                <a:gd name="connsiteY24" fmla="*/ 569680 h 1546843"/>
                <a:gd name="connsiteX25" fmla="*/ 2240128 w 2706595"/>
                <a:gd name="connsiteY25" fmla="*/ 815469 h 1546843"/>
                <a:gd name="connsiteX26" fmla="*/ 2081920 w 2706595"/>
                <a:gd name="connsiteY26" fmla="*/ 926852 h 1546843"/>
                <a:gd name="connsiteX27" fmla="*/ 1988529 w 2706595"/>
                <a:gd name="connsiteY27" fmla="*/ 765870 h 1546843"/>
                <a:gd name="connsiteX28" fmla="*/ 1858258 w 2706595"/>
                <a:gd name="connsiteY28" fmla="*/ 503111 h 1546843"/>
                <a:gd name="connsiteX29" fmla="*/ 1731657 w 2706595"/>
                <a:gd name="connsiteY29" fmla="*/ 211394 h 1546843"/>
                <a:gd name="connsiteX30" fmla="*/ 1630800 w 2706595"/>
                <a:gd name="connsiteY30" fmla="*/ 140189 h 1546843"/>
                <a:gd name="connsiteX31" fmla="*/ 1525011 w 2706595"/>
                <a:gd name="connsiteY31" fmla="*/ 91726 h 1546843"/>
                <a:gd name="connsiteX32" fmla="*/ 1415685 w 2706595"/>
                <a:gd name="connsiteY32" fmla="*/ 31342 h 1546843"/>
                <a:gd name="connsiteX33" fmla="*/ 1313590 w 2706595"/>
                <a:gd name="connsiteY33" fmla="*/ 102251 h 1546843"/>
                <a:gd name="connsiteX0" fmla="*/ 1313590 w 2731654"/>
                <a:gd name="connsiteY0" fmla="*/ 102251 h 1546843"/>
                <a:gd name="connsiteX1" fmla="*/ 1203265 w 2731654"/>
                <a:gd name="connsiteY1" fmla="*/ 370 h 1546843"/>
                <a:gd name="connsiteX2" fmla="*/ 1083733 w 2731654"/>
                <a:gd name="connsiteY2" fmla="*/ 72575 h 1546843"/>
                <a:gd name="connsiteX3" fmla="*/ 819895 w 2731654"/>
                <a:gd name="connsiteY3" fmla="*/ 188231 h 1546843"/>
                <a:gd name="connsiteX4" fmla="*/ 566899 w 2731654"/>
                <a:gd name="connsiteY4" fmla="*/ 903848 h 1546843"/>
                <a:gd name="connsiteX5" fmla="*/ 516299 w 2731654"/>
                <a:gd name="connsiteY5" fmla="*/ 911077 h 1546843"/>
                <a:gd name="connsiteX6" fmla="*/ 219933 w 2731654"/>
                <a:gd name="connsiteY6" fmla="*/ 535197 h 1546843"/>
                <a:gd name="connsiteX7" fmla="*/ 3079 w 2731654"/>
                <a:gd name="connsiteY7" fmla="*/ 618324 h 1546843"/>
                <a:gd name="connsiteX8" fmla="*/ 382573 w 2731654"/>
                <a:gd name="connsiteY8" fmla="*/ 1041189 h 1546843"/>
                <a:gd name="connsiteX9" fmla="*/ 491000 w 2731654"/>
                <a:gd name="connsiteY9" fmla="*/ 1211058 h 1546843"/>
                <a:gd name="connsiteX10" fmla="*/ 743996 w 2731654"/>
                <a:gd name="connsiteY10" fmla="*/ 1189372 h 1546843"/>
                <a:gd name="connsiteX11" fmla="*/ 834352 w 2731654"/>
                <a:gd name="connsiteY11" fmla="*/ 943605 h 1546843"/>
                <a:gd name="connsiteX12" fmla="*/ 917479 w 2731654"/>
                <a:gd name="connsiteY12" fmla="*/ 697837 h 1546843"/>
                <a:gd name="connsiteX13" fmla="*/ 769295 w 2731654"/>
                <a:gd name="connsiteY13" fmla="*/ 1482125 h 1546843"/>
                <a:gd name="connsiteX14" fmla="*/ 1799351 w 2731654"/>
                <a:gd name="connsiteY14" fmla="*/ 1489353 h 1546843"/>
                <a:gd name="connsiteX15" fmla="*/ 1770437 w 2731654"/>
                <a:gd name="connsiteY15" fmla="*/ 1380926 h 1546843"/>
                <a:gd name="connsiteX16" fmla="*/ 1763208 w 2731654"/>
                <a:gd name="connsiteY16" fmla="*/ 1080945 h 1546843"/>
                <a:gd name="connsiteX17" fmla="*/ 1774051 w 2731654"/>
                <a:gd name="connsiteY17" fmla="*/ 925534 h 1546843"/>
                <a:gd name="connsiteX18" fmla="*/ 1846336 w 2731654"/>
                <a:gd name="connsiteY18" fmla="*/ 1142387 h 1546843"/>
                <a:gd name="connsiteX19" fmla="*/ 1961991 w 2731654"/>
                <a:gd name="connsiteY19" fmla="*/ 1276114 h 1546843"/>
                <a:gd name="connsiteX20" fmla="*/ 2095718 w 2731654"/>
                <a:gd name="connsiteY20" fmla="*/ 1250814 h 1546843"/>
                <a:gd name="connsiteX21" fmla="*/ 2337871 w 2731654"/>
                <a:gd name="connsiteY21" fmla="*/ 1048417 h 1546843"/>
                <a:gd name="connsiteX22" fmla="*/ 2692065 w 2731654"/>
                <a:gd name="connsiteY22" fmla="*/ 726751 h 1546843"/>
                <a:gd name="connsiteX23" fmla="*/ 2709419 w 2731654"/>
                <a:gd name="connsiteY23" fmla="*/ 688836 h 1546843"/>
                <a:gd name="connsiteX24" fmla="*/ 2569864 w 2731654"/>
                <a:gd name="connsiteY24" fmla="*/ 569680 h 1546843"/>
                <a:gd name="connsiteX25" fmla="*/ 2240128 w 2731654"/>
                <a:gd name="connsiteY25" fmla="*/ 815469 h 1546843"/>
                <a:gd name="connsiteX26" fmla="*/ 2081920 w 2731654"/>
                <a:gd name="connsiteY26" fmla="*/ 926852 h 1546843"/>
                <a:gd name="connsiteX27" fmla="*/ 1988529 w 2731654"/>
                <a:gd name="connsiteY27" fmla="*/ 765870 h 1546843"/>
                <a:gd name="connsiteX28" fmla="*/ 1858258 w 2731654"/>
                <a:gd name="connsiteY28" fmla="*/ 503111 h 1546843"/>
                <a:gd name="connsiteX29" fmla="*/ 1731657 w 2731654"/>
                <a:gd name="connsiteY29" fmla="*/ 211394 h 1546843"/>
                <a:gd name="connsiteX30" fmla="*/ 1630800 w 2731654"/>
                <a:gd name="connsiteY30" fmla="*/ 140189 h 1546843"/>
                <a:gd name="connsiteX31" fmla="*/ 1525011 w 2731654"/>
                <a:gd name="connsiteY31" fmla="*/ 91726 h 1546843"/>
                <a:gd name="connsiteX32" fmla="*/ 1415685 w 2731654"/>
                <a:gd name="connsiteY32" fmla="*/ 31342 h 1546843"/>
                <a:gd name="connsiteX33" fmla="*/ 1313590 w 2731654"/>
                <a:gd name="connsiteY33" fmla="*/ 102251 h 1546843"/>
                <a:gd name="connsiteX0" fmla="*/ 1313590 w 2734839"/>
                <a:gd name="connsiteY0" fmla="*/ 102251 h 1546843"/>
                <a:gd name="connsiteX1" fmla="*/ 1203265 w 2734839"/>
                <a:gd name="connsiteY1" fmla="*/ 370 h 1546843"/>
                <a:gd name="connsiteX2" fmla="*/ 1083733 w 2734839"/>
                <a:gd name="connsiteY2" fmla="*/ 72575 h 1546843"/>
                <a:gd name="connsiteX3" fmla="*/ 819895 w 2734839"/>
                <a:gd name="connsiteY3" fmla="*/ 188231 h 1546843"/>
                <a:gd name="connsiteX4" fmla="*/ 566899 w 2734839"/>
                <a:gd name="connsiteY4" fmla="*/ 903848 h 1546843"/>
                <a:gd name="connsiteX5" fmla="*/ 516299 w 2734839"/>
                <a:gd name="connsiteY5" fmla="*/ 911077 h 1546843"/>
                <a:gd name="connsiteX6" fmla="*/ 219933 w 2734839"/>
                <a:gd name="connsiteY6" fmla="*/ 535197 h 1546843"/>
                <a:gd name="connsiteX7" fmla="*/ 3079 w 2734839"/>
                <a:gd name="connsiteY7" fmla="*/ 618324 h 1546843"/>
                <a:gd name="connsiteX8" fmla="*/ 382573 w 2734839"/>
                <a:gd name="connsiteY8" fmla="*/ 1041189 h 1546843"/>
                <a:gd name="connsiteX9" fmla="*/ 491000 w 2734839"/>
                <a:gd name="connsiteY9" fmla="*/ 1211058 h 1546843"/>
                <a:gd name="connsiteX10" fmla="*/ 743996 w 2734839"/>
                <a:gd name="connsiteY10" fmla="*/ 1189372 h 1546843"/>
                <a:gd name="connsiteX11" fmla="*/ 834352 w 2734839"/>
                <a:gd name="connsiteY11" fmla="*/ 943605 h 1546843"/>
                <a:gd name="connsiteX12" fmla="*/ 917479 w 2734839"/>
                <a:gd name="connsiteY12" fmla="*/ 697837 h 1546843"/>
                <a:gd name="connsiteX13" fmla="*/ 769295 w 2734839"/>
                <a:gd name="connsiteY13" fmla="*/ 1482125 h 1546843"/>
                <a:gd name="connsiteX14" fmla="*/ 1799351 w 2734839"/>
                <a:gd name="connsiteY14" fmla="*/ 1489353 h 1546843"/>
                <a:gd name="connsiteX15" fmla="*/ 1770437 w 2734839"/>
                <a:gd name="connsiteY15" fmla="*/ 1380926 h 1546843"/>
                <a:gd name="connsiteX16" fmla="*/ 1763208 w 2734839"/>
                <a:gd name="connsiteY16" fmla="*/ 1080945 h 1546843"/>
                <a:gd name="connsiteX17" fmla="*/ 1774051 w 2734839"/>
                <a:gd name="connsiteY17" fmla="*/ 925534 h 1546843"/>
                <a:gd name="connsiteX18" fmla="*/ 1846336 w 2734839"/>
                <a:gd name="connsiteY18" fmla="*/ 1142387 h 1546843"/>
                <a:gd name="connsiteX19" fmla="*/ 1961991 w 2734839"/>
                <a:gd name="connsiteY19" fmla="*/ 1276114 h 1546843"/>
                <a:gd name="connsiteX20" fmla="*/ 2095718 w 2734839"/>
                <a:gd name="connsiteY20" fmla="*/ 1250814 h 1546843"/>
                <a:gd name="connsiteX21" fmla="*/ 2337871 w 2734839"/>
                <a:gd name="connsiteY21" fmla="*/ 1048417 h 1546843"/>
                <a:gd name="connsiteX22" fmla="*/ 2692065 w 2734839"/>
                <a:gd name="connsiteY22" fmla="*/ 726751 h 1546843"/>
                <a:gd name="connsiteX23" fmla="*/ 2709419 w 2734839"/>
                <a:gd name="connsiteY23" fmla="*/ 688836 h 1546843"/>
                <a:gd name="connsiteX24" fmla="*/ 2569864 w 2734839"/>
                <a:gd name="connsiteY24" fmla="*/ 569680 h 1546843"/>
                <a:gd name="connsiteX25" fmla="*/ 2240128 w 2734839"/>
                <a:gd name="connsiteY25" fmla="*/ 815469 h 1546843"/>
                <a:gd name="connsiteX26" fmla="*/ 2081920 w 2734839"/>
                <a:gd name="connsiteY26" fmla="*/ 926852 h 1546843"/>
                <a:gd name="connsiteX27" fmla="*/ 1988529 w 2734839"/>
                <a:gd name="connsiteY27" fmla="*/ 765870 h 1546843"/>
                <a:gd name="connsiteX28" fmla="*/ 1858258 w 2734839"/>
                <a:gd name="connsiteY28" fmla="*/ 503111 h 1546843"/>
                <a:gd name="connsiteX29" fmla="*/ 1731657 w 2734839"/>
                <a:gd name="connsiteY29" fmla="*/ 211394 h 1546843"/>
                <a:gd name="connsiteX30" fmla="*/ 1630800 w 2734839"/>
                <a:gd name="connsiteY30" fmla="*/ 140189 h 1546843"/>
                <a:gd name="connsiteX31" fmla="*/ 1525011 w 2734839"/>
                <a:gd name="connsiteY31" fmla="*/ 91726 h 1546843"/>
                <a:gd name="connsiteX32" fmla="*/ 1415685 w 2734839"/>
                <a:gd name="connsiteY32" fmla="*/ 31342 h 1546843"/>
                <a:gd name="connsiteX33" fmla="*/ 1313590 w 2734839"/>
                <a:gd name="connsiteY33" fmla="*/ 102251 h 1546843"/>
                <a:gd name="connsiteX0" fmla="*/ 1313590 w 2710666"/>
                <a:gd name="connsiteY0" fmla="*/ 102251 h 1546843"/>
                <a:gd name="connsiteX1" fmla="*/ 1203265 w 2710666"/>
                <a:gd name="connsiteY1" fmla="*/ 370 h 1546843"/>
                <a:gd name="connsiteX2" fmla="*/ 1083733 w 2710666"/>
                <a:gd name="connsiteY2" fmla="*/ 72575 h 1546843"/>
                <a:gd name="connsiteX3" fmla="*/ 819895 w 2710666"/>
                <a:gd name="connsiteY3" fmla="*/ 188231 h 1546843"/>
                <a:gd name="connsiteX4" fmla="*/ 566899 w 2710666"/>
                <a:gd name="connsiteY4" fmla="*/ 903848 h 1546843"/>
                <a:gd name="connsiteX5" fmla="*/ 516299 w 2710666"/>
                <a:gd name="connsiteY5" fmla="*/ 911077 h 1546843"/>
                <a:gd name="connsiteX6" fmla="*/ 219933 w 2710666"/>
                <a:gd name="connsiteY6" fmla="*/ 535197 h 1546843"/>
                <a:gd name="connsiteX7" fmla="*/ 3079 w 2710666"/>
                <a:gd name="connsiteY7" fmla="*/ 618324 h 1546843"/>
                <a:gd name="connsiteX8" fmla="*/ 382573 w 2710666"/>
                <a:gd name="connsiteY8" fmla="*/ 1041189 h 1546843"/>
                <a:gd name="connsiteX9" fmla="*/ 491000 w 2710666"/>
                <a:gd name="connsiteY9" fmla="*/ 1211058 h 1546843"/>
                <a:gd name="connsiteX10" fmla="*/ 743996 w 2710666"/>
                <a:gd name="connsiteY10" fmla="*/ 1189372 h 1546843"/>
                <a:gd name="connsiteX11" fmla="*/ 834352 w 2710666"/>
                <a:gd name="connsiteY11" fmla="*/ 943605 h 1546843"/>
                <a:gd name="connsiteX12" fmla="*/ 917479 w 2710666"/>
                <a:gd name="connsiteY12" fmla="*/ 697837 h 1546843"/>
                <a:gd name="connsiteX13" fmla="*/ 769295 w 2710666"/>
                <a:gd name="connsiteY13" fmla="*/ 1482125 h 1546843"/>
                <a:gd name="connsiteX14" fmla="*/ 1799351 w 2710666"/>
                <a:gd name="connsiteY14" fmla="*/ 1489353 h 1546843"/>
                <a:gd name="connsiteX15" fmla="*/ 1770437 w 2710666"/>
                <a:gd name="connsiteY15" fmla="*/ 1380926 h 1546843"/>
                <a:gd name="connsiteX16" fmla="*/ 1763208 w 2710666"/>
                <a:gd name="connsiteY16" fmla="*/ 1080945 h 1546843"/>
                <a:gd name="connsiteX17" fmla="*/ 1774051 w 2710666"/>
                <a:gd name="connsiteY17" fmla="*/ 925534 h 1546843"/>
                <a:gd name="connsiteX18" fmla="*/ 1846336 w 2710666"/>
                <a:gd name="connsiteY18" fmla="*/ 1142387 h 1546843"/>
                <a:gd name="connsiteX19" fmla="*/ 1961991 w 2710666"/>
                <a:gd name="connsiteY19" fmla="*/ 1276114 h 1546843"/>
                <a:gd name="connsiteX20" fmla="*/ 2095718 w 2710666"/>
                <a:gd name="connsiteY20" fmla="*/ 1250814 h 1546843"/>
                <a:gd name="connsiteX21" fmla="*/ 2337871 w 2710666"/>
                <a:gd name="connsiteY21" fmla="*/ 1048417 h 1546843"/>
                <a:gd name="connsiteX22" fmla="*/ 2692065 w 2710666"/>
                <a:gd name="connsiteY22" fmla="*/ 726751 h 1546843"/>
                <a:gd name="connsiteX23" fmla="*/ 2646158 w 2710666"/>
                <a:gd name="connsiteY23" fmla="*/ 634202 h 1546843"/>
                <a:gd name="connsiteX24" fmla="*/ 2569864 w 2710666"/>
                <a:gd name="connsiteY24" fmla="*/ 569680 h 1546843"/>
                <a:gd name="connsiteX25" fmla="*/ 2240128 w 2710666"/>
                <a:gd name="connsiteY25" fmla="*/ 815469 h 1546843"/>
                <a:gd name="connsiteX26" fmla="*/ 2081920 w 2710666"/>
                <a:gd name="connsiteY26" fmla="*/ 926852 h 1546843"/>
                <a:gd name="connsiteX27" fmla="*/ 1988529 w 2710666"/>
                <a:gd name="connsiteY27" fmla="*/ 765870 h 1546843"/>
                <a:gd name="connsiteX28" fmla="*/ 1858258 w 2710666"/>
                <a:gd name="connsiteY28" fmla="*/ 503111 h 1546843"/>
                <a:gd name="connsiteX29" fmla="*/ 1731657 w 2710666"/>
                <a:gd name="connsiteY29" fmla="*/ 211394 h 1546843"/>
                <a:gd name="connsiteX30" fmla="*/ 1630800 w 2710666"/>
                <a:gd name="connsiteY30" fmla="*/ 140189 h 1546843"/>
                <a:gd name="connsiteX31" fmla="*/ 1525011 w 2710666"/>
                <a:gd name="connsiteY31" fmla="*/ 91726 h 1546843"/>
                <a:gd name="connsiteX32" fmla="*/ 1415685 w 2710666"/>
                <a:gd name="connsiteY32" fmla="*/ 31342 h 1546843"/>
                <a:gd name="connsiteX33" fmla="*/ 1313590 w 2710666"/>
                <a:gd name="connsiteY33" fmla="*/ 102251 h 1546843"/>
                <a:gd name="connsiteX0" fmla="*/ 1313590 w 2667946"/>
                <a:gd name="connsiteY0" fmla="*/ 102251 h 1546843"/>
                <a:gd name="connsiteX1" fmla="*/ 1203265 w 2667946"/>
                <a:gd name="connsiteY1" fmla="*/ 370 h 1546843"/>
                <a:gd name="connsiteX2" fmla="*/ 1083733 w 2667946"/>
                <a:gd name="connsiteY2" fmla="*/ 72575 h 1546843"/>
                <a:gd name="connsiteX3" fmla="*/ 819895 w 2667946"/>
                <a:gd name="connsiteY3" fmla="*/ 188231 h 1546843"/>
                <a:gd name="connsiteX4" fmla="*/ 566899 w 2667946"/>
                <a:gd name="connsiteY4" fmla="*/ 903848 h 1546843"/>
                <a:gd name="connsiteX5" fmla="*/ 516299 w 2667946"/>
                <a:gd name="connsiteY5" fmla="*/ 911077 h 1546843"/>
                <a:gd name="connsiteX6" fmla="*/ 219933 w 2667946"/>
                <a:gd name="connsiteY6" fmla="*/ 535197 h 1546843"/>
                <a:gd name="connsiteX7" fmla="*/ 3079 w 2667946"/>
                <a:gd name="connsiteY7" fmla="*/ 618324 h 1546843"/>
                <a:gd name="connsiteX8" fmla="*/ 382573 w 2667946"/>
                <a:gd name="connsiteY8" fmla="*/ 1041189 h 1546843"/>
                <a:gd name="connsiteX9" fmla="*/ 491000 w 2667946"/>
                <a:gd name="connsiteY9" fmla="*/ 1211058 h 1546843"/>
                <a:gd name="connsiteX10" fmla="*/ 743996 w 2667946"/>
                <a:gd name="connsiteY10" fmla="*/ 1189372 h 1546843"/>
                <a:gd name="connsiteX11" fmla="*/ 834352 w 2667946"/>
                <a:gd name="connsiteY11" fmla="*/ 943605 h 1546843"/>
                <a:gd name="connsiteX12" fmla="*/ 917479 w 2667946"/>
                <a:gd name="connsiteY12" fmla="*/ 697837 h 1546843"/>
                <a:gd name="connsiteX13" fmla="*/ 769295 w 2667946"/>
                <a:gd name="connsiteY13" fmla="*/ 1482125 h 1546843"/>
                <a:gd name="connsiteX14" fmla="*/ 1799351 w 2667946"/>
                <a:gd name="connsiteY14" fmla="*/ 1489353 h 1546843"/>
                <a:gd name="connsiteX15" fmla="*/ 1770437 w 2667946"/>
                <a:gd name="connsiteY15" fmla="*/ 1380926 h 1546843"/>
                <a:gd name="connsiteX16" fmla="*/ 1763208 w 2667946"/>
                <a:gd name="connsiteY16" fmla="*/ 1080945 h 1546843"/>
                <a:gd name="connsiteX17" fmla="*/ 1774051 w 2667946"/>
                <a:gd name="connsiteY17" fmla="*/ 925534 h 1546843"/>
                <a:gd name="connsiteX18" fmla="*/ 1846336 w 2667946"/>
                <a:gd name="connsiteY18" fmla="*/ 1142387 h 1546843"/>
                <a:gd name="connsiteX19" fmla="*/ 1961991 w 2667946"/>
                <a:gd name="connsiteY19" fmla="*/ 1276114 h 1546843"/>
                <a:gd name="connsiteX20" fmla="*/ 2095718 w 2667946"/>
                <a:gd name="connsiteY20" fmla="*/ 1250814 h 1546843"/>
                <a:gd name="connsiteX21" fmla="*/ 2337871 w 2667946"/>
                <a:gd name="connsiteY21" fmla="*/ 1048417 h 1546843"/>
                <a:gd name="connsiteX22" fmla="*/ 2640306 w 2667946"/>
                <a:gd name="connsiteY22" fmla="*/ 761256 h 1546843"/>
                <a:gd name="connsiteX23" fmla="*/ 2646158 w 2667946"/>
                <a:gd name="connsiteY23" fmla="*/ 634202 h 1546843"/>
                <a:gd name="connsiteX24" fmla="*/ 2569864 w 2667946"/>
                <a:gd name="connsiteY24" fmla="*/ 569680 h 1546843"/>
                <a:gd name="connsiteX25" fmla="*/ 2240128 w 2667946"/>
                <a:gd name="connsiteY25" fmla="*/ 815469 h 1546843"/>
                <a:gd name="connsiteX26" fmla="*/ 2081920 w 2667946"/>
                <a:gd name="connsiteY26" fmla="*/ 926852 h 1546843"/>
                <a:gd name="connsiteX27" fmla="*/ 1988529 w 2667946"/>
                <a:gd name="connsiteY27" fmla="*/ 765870 h 1546843"/>
                <a:gd name="connsiteX28" fmla="*/ 1858258 w 2667946"/>
                <a:gd name="connsiteY28" fmla="*/ 503111 h 1546843"/>
                <a:gd name="connsiteX29" fmla="*/ 1731657 w 2667946"/>
                <a:gd name="connsiteY29" fmla="*/ 211394 h 1546843"/>
                <a:gd name="connsiteX30" fmla="*/ 1630800 w 2667946"/>
                <a:gd name="connsiteY30" fmla="*/ 140189 h 1546843"/>
                <a:gd name="connsiteX31" fmla="*/ 1525011 w 2667946"/>
                <a:gd name="connsiteY31" fmla="*/ 91726 h 1546843"/>
                <a:gd name="connsiteX32" fmla="*/ 1415685 w 2667946"/>
                <a:gd name="connsiteY32" fmla="*/ 31342 h 1546843"/>
                <a:gd name="connsiteX33" fmla="*/ 1313590 w 2667946"/>
                <a:gd name="connsiteY33" fmla="*/ 102251 h 1546843"/>
                <a:gd name="connsiteX0" fmla="*/ 1313590 w 2677685"/>
                <a:gd name="connsiteY0" fmla="*/ 102251 h 1546843"/>
                <a:gd name="connsiteX1" fmla="*/ 1203265 w 2677685"/>
                <a:gd name="connsiteY1" fmla="*/ 370 h 1546843"/>
                <a:gd name="connsiteX2" fmla="*/ 1083733 w 2677685"/>
                <a:gd name="connsiteY2" fmla="*/ 72575 h 1546843"/>
                <a:gd name="connsiteX3" fmla="*/ 819895 w 2677685"/>
                <a:gd name="connsiteY3" fmla="*/ 188231 h 1546843"/>
                <a:gd name="connsiteX4" fmla="*/ 566899 w 2677685"/>
                <a:gd name="connsiteY4" fmla="*/ 903848 h 1546843"/>
                <a:gd name="connsiteX5" fmla="*/ 516299 w 2677685"/>
                <a:gd name="connsiteY5" fmla="*/ 911077 h 1546843"/>
                <a:gd name="connsiteX6" fmla="*/ 219933 w 2677685"/>
                <a:gd name="connsiteY6" fmla="*/ 535197 h 1546843"/>
                <a:gd name="connsiteX7" fmla="*/ 3079 w 2677685"/>
                <a:gd name="connsiteY7" fmla="*/ 618324 h 1546843"/>
                <a:gd name="connsiteX8" fmla="*/ 382573 w 2677685"/>
                <a:gd name="connsiteY8" fmla="*/ 1041189 h 1546843"/>
                <a:gd name="connsiteX9" fmla="*/ 491000 w 2677685"/>
                <a:gd name="connsiteY9" fmla="*/ 1211058 h 1546843"/>
                <a:gd name="connsiteX10" fmla="*/ 743996 w 2677685"/>
                <a:gd name="connsiteY10" fmla="*/ 1189372 h 1546843"/>
                <a:gd name="connsiteX11" fmla="*/ 834352 w 2677685"/>
                <a:gd name="connsiteY11" fmla="*/ 943605 h 1546843"/>
                <a:gd name="connsiteX12" fmla="*/ 917479 w 2677685"/>
                <a:gd name="connsiteY12" fmla="*/ 697837 h 1546843"/>
                <a:gd name="connsiteX13" fmla="*/ 769295 w 2677685"/>
                <a:gd name="connsiteY13" fmla="*/ 1482125 h 1546843"/>
                <a:gd name="connsiteX14" fmla="*/ 1799351 w 2677685"/>
                <a:gd name="connsiteY14" fmla="*/ 1489353 h 1546843"/>
                <a:gd name="connsiteX15" fmla="*/ 1770437 w 2677685"/>
                <a:gd name="connsiteY15" fmla="*/ 1380926 h 1546843"/>
                <a:gd name="connsiteX16" fmla="*/ 1763208 w 2677685"/>
                <a:gd name="connsiteY16" fmla="*/ 1080945 h 1546843"/>
                <a:gd name="connsiteX17" fmla="*/ 1774051 w 2677685"/>
                <a:gd name="connsiteY17" fmla="*/ 925534 h 1546843"/>
                <a:gd name="connsiteX18" fmla="*/ 1846336 w 2677685"/>
                <a:gd name="connsiteY18" fmla="*/ 1142387 h 1546843"/>
                <a:gd name="connsiteX19" fmla="*/ 1961991 w 2677685"/>
                <a:gd name="connsiteY19" fmla="*/ 1276114 h 1546843"/>
                <a:gd name="connsiteX20" fmla="*/ 2095718 w 2677685"/>
                <a:gd name="connsiteY20" fmla="*/ 1250814 h 1546843"/>
                <a:gd name="connsiteX21" fmla="*/ 2337871 w 2677685"/>
                <a:gd name="connsiteY21" fmla="*/ 1048417 h 1546843"/>
                <a:gd name="connsiteX22" fmla="*/ 2640306 w 2677685"/>
                <a:gd name="connsiteY22" fmla="*/ 761256 h 1546843"/>
                <a:gd name="connsiteX23" fmla="*/ 2646158 w 2677685"/>
                <a:gd name="connsiteY23" fmla="*/ 634202 h 1546843"/>
                <a:gd name="connsiteX24" fmla="*/ 2569864 w 2677685"/>
                <a:gd name="connsiteY24" fmla="*/ 569680 h 1546843"/>
                <a:gd name="connsiteX25" fmla="*/ 2240128 w 2677685"/>
                <a:gd name="connsiteY25" fmla="*/ 815469 h 1546843"/>
                <a:gd name="connsiteX26" fmla="*/ 2081920 w 2677685"/>
                <a:gd name="connsiteY26" fmla="*/ 926852 h 1546843"/>
                <a:gd name="connsiteX27" fmla="*/ 1988529 w 2677685"/>
                <a:gd name="connsiteY27" fmla="*/ 765870 h 1546843"/>
                <a:gd name="connsiteX28" fmla="*/ 1858258 w 2677685"/>
                <a:gd name="connsiteY28" fmla="*/ 503111 h 1546843"/>
                <a:gd name="connsiteX29" fmla="*/ 1731657 w 2677685"/>
                <a:gd name="connsiteY29" fmla="*/ 211394 h 1546843"/>
                <a:gd name="connsiteX30" fmla="*/ 1630800 w 2677685"/>
                <a:gd name="connsiteY30" fmla="*/ 140189 h 1546843"/>
                <a:gd name="connsiteX31" fmla="*/ 1525011 w 2677685"/>
                <a:gd name="connsiteY31" fmla="*/ 91726 h 1546843"/>
                <a:gd name="connsiteX32" fmla="*/ 1415685 w 2677685"/>
                <a:gd name="connsiteY32" fmla="*/ 31342 h 1546843"/>
                <a:gd name="connsiteX33" fmla="*/ 1313590 w 2677685"/>
                <a:gd name="connsiteY33" fmla="*/ 102251 h 1546843"/>
                <a:gd name="connsiteX0" fmla="*/ 1313590 w 2687554"/>
                <a:gd name="connsiteY0" fmla="*/ 102251 h 1546843"/>
                <a:gd name="connsiteX1" fmla="*/ 1203265 w 2687554"/>
                <a:gd name="connsiteY1" fmla="*/ 370 h 1546843"/>
                <a:gd name="connsiteX2" fmla="*/ 1083733 w 2687554"/>
                <a:gd name="connsiteY2" fmla="*/ 72575 h 1546843"/>
                <a:gd name="connsiteX3" fmla="*/ 819895 w 2687554"/>
                <a:gd name="connsiteY3" fmla="*/ 188231 h 1546843"/>
                <a:gd name="connsiteX4" fmla="*/ 566899 w 2687554"/>
                <a:gd name="connsiteY4" fmla="*/ 903848 h 1546843"/>
                <a:gd name="connsiteX5" fmla="*/ 516299 w 2687554"/>
                <a:gd name="connsiteY5" fmla="*/ 911077 h 1546843"/>
                <a:gd name="connsiteX6" fmla="*/ 219933 w 2687554"/>
                <a:gd name="connsiteY6" fmla="*/ 535197 h 1546843"/>
                <a:gd name="connsiteX7" fmla="*/ 3079 w 2687554"/>
                <a:gd name="connsiteY7" fmla="*/ 618324 h 1546843"/>
                <a:gd name="connsiteX8" fmla="*/ 382573 w 2687554"/>
                <a:gd name="connsiteY8" fmla="*/ 1041189 h 1546843"/>
                <a:gd name="connsiteX9" fmla="*/ 491000 w 2687554"/>
                <a:gd name="connsiteY9" fmla="*/ 1211058 h 1546843"/>
                <a:gd name="connsiteX10" fmla="*/ 743996 w 2687554"/>
                <a:gd name="connsiteY10" fmla="*/ 1189372 h 1546843"/>
                <a:gd name="connsiteX11" fmla="*/ 834352 w 2687554"/>
                <a:gd name="connsiteY11" fmla="*/ 943605 h 1546843"/>
                <a:gd name="connsiteX12" fmla="*/ 917479 w 2687554"/>
                <a:gd name="connsiteY12" fmla="*/ 697837 h 1546843"/>
                <a:gd name="connsiteX13" fmla="*/ 769295 w 2687554"/>
                <a:gd name="connsiteY13" fmla="*/ 1482125 h 1546843"/>
                <a:gd name="connsiteX14" fmla="*/ 1799351 w 2687554"/>
                <a:gd name="connsiteY14" fmla="*/ 1489353 h 1546843"/>
                <a:gd name="connsiteX15" fmla="*/ 1770437 w 2687554"/>
                <a:gd name="connsiteY15" fmla="*/ 1380926 h 1546843"/>
                <a:gd name="connsiteX16" fmla="*/ 1763208 w 2687554"/>
                <a:gd name="connsiteY16" fmla="*/ 1080945 h 1546843"/>
                <a:gd name="connsiteX17" fmla="*/ 1774051 w 2687554"/>
                <a:gd name="connsiteY17" fmla="*/ 925534 h 1546843"/>
                <a:gd name="connsiteX18" fmla="*/ 1846336 w 2687554"/>
                <a:gd name="connsiteY18" fmla="*/ 1142387 h 1546843"/>
                <a:gd name="connsiteX19" fmla="*/ 1961991 w 2687554"/>
                <a:gd name="connsiteY19" fmla="*/ 1276114 h 1546843"/>
                <a:gd name="connsiteX20" fmla="*/ 2095718 w 2687554"/>
                <a:gd name="connsiteY20" fmla="*/ 1250814 h 1546843"/>
                <a:gd name="connsiteX21" fmla="*/ 2337871 w 2687554"/>
                <a:gd name="connsiteY21" fmla="*/ 1048417 h 1546843"/>
                <a:gd name="connsiteX22" fmla="*/ 2666185 w 2687554"/>
                <a:gd name="connsiteY22" fmla="*/ 741128 h 1546843"/>
                <a:gd name="connsiteX23" fmla="*/ 2646158 w 2687554"/>
                <a:gd name="connsiteY23" fmla="*/ 634202 h 1546843"/>
                <a:gd name="connsiteX24" fmla="*/ 2569864 w 2687554"/>
                <a:gd name="connsiteY24" fmla="*/ 569680 h 1546843"/>
                <a:gd name="connsiteX25" fmla="*/ 2240128 w 2687554"/>
                <a:gd name="connsiteY25" fmla="*/ 815469 h 1546843"/>
                <a:gd name="connsiteX26" fmla="*/ 2081920 w 2687554"/>
                <a:gd name="connsiteY26" fmla="*/ 926852 h 1546843"/>
                <a:gd name="connsiteX27" fmla="*/ 1988529 w 2687554"/>
                <a:gd name="connsiteY27" fmla="*/ 765870 h 1546843"/>
                <a:gd name="connsiteX28" fmla="*/ 1858258 w 2687554"/>
                <a:gd name="connsiteY28" fmla="*/ 503111 h 1546843"/>
                <a:gd name="connsiteX29" fmla="*/ 1731657 w 2687554"/>
                <a:gd name="connsiteY29" fmla="*/ 211394 h 1546843"/>
                <a:gd name="connsiteX30" fmla="*/ 1630800 w 2687554"/>
                <a:gd name="connsiteY30" fmla="*/ 140189 h 1546843"/>
                <a:gd name="connsiteX31" fmla="*/ 1525011 w 2687554"/>
                <a:gd name="connsiteY31" fmla="*/ 91726 h 1546843"/>
                <a:gd name="connsiteX32" fmla="*/ 1415685 w 2687554"/>
                <a:gd name="connsiteY32" fmla="*/ 31342 h 1546843"/>
                <a:gd name="connsiteX33" fmla="*/ 1313590 w 2687554"/>
                <a:gd name="connsiteY33" fmla="*/ 102251 h 1546843"/>
                <a:gd name="connsiteX0" fmla="*/ 1313590 w 2691293"/>
                <a:gd name="connsiteY0" fmla="*/ 102251 h 1546843"/>
                <a:gd name="connsiteX1" fmla="*/ 1203265 w 2691293"/>
                <a:gd name="connsiteY1" fmla="*/ 370 h 1546843"/>
                <a:gd name="connsiteX2" fmla="*/ 1083733 w 2691293"/>
                <a:gd name="connsiteY2" fmla="*/ 72575 h 1546843"/>
                <a:gd name="connsiteX3" fmla="*/ 819895 w 2691293"/>
                <a:gd name="connsiteY3" fmla="*/ 188231 h 1546843"/>
                <a:gd name="connsiteX4" fmla="*/ 566899 w 2691293"/>
                <a:gd name="connsiteY4" fmla="*/ 903848 h 1546843"/>
                <a:gd name="connsiteX5" fmla="*/ 516299 w 2691293"/>
                <a:gd name="connsiteY5" fmla="*/ 911077 h 1546843"/>
                <a:gd name="connsiteX6" fmla="*/ 219933 w 2691293"/>
                <a:gd name="connsiteY6" fmla="*/ 535197 h 1546843"/>
                <a:gd name="connsiteX7" fmla="*/ 3079 w 2691293"/>
                <a:gd name="connsiteY7" fmla="*/ 618324 h 1546843"/>
                <a:gd name="connsiteX8" fmla="*/ 382573 w 2691293"/>
                <a:gd name="connsiteY8" fmla="*/ 1041189 h 1546843"/>
                <a:gd name="connsiteX9" fmla="*/ 491000 w 2691293"/>
                <a:gd name="connsiteY9" fmla="*/ 1211058 h 1546843"/>
                <a:gd name="connsiteX10" fmla="*/ 743996 w 2691293"/>
                <a:gd name="connsiteY10" fmla="*/ 1189372 h 1546843"/>
                <a:gd name="connsiteX11" fmla="*/ 834352 w 2691293"/>
                <a:gd name="connsiteY11" fmla="*/ 943605 h 1546843"/>
                <a:gd name="connsiteX12" fmla="*/ 917479 w 2691293"/>
                <a:gd name="connsiteY12" fmla="*/ 697837 h 1546843"/>
                <a:gd name="connsiteX13" fmla="*/ 769295 w 2691293"/>
                <a:gd name="connsiteY13" fmla="*/ 1482125 h 1546843"/>
                <a:gd name="connsiteX14" fmla="*/ 1799351 w 2691293"/>
                <a:gd name="connsiteY14" fmla="*/ 1489353 h 1546843"/>
                <a:gd name="connsiteX15" fmla="*/ 1770437 w 2691293"/>
                <a:gd name="connsiteY15" fmla="*/ 1380926 h 1546843"/>
                <a:gd name="connsiteX16" fmla="*/ 1763208 w 2691293"/>
                <a:gd name="connsiteY16" fmla="*/ 1080945 h 1546843"/>
                <a:gd name="connsiteX17" fmla="*/ 1774051 w 2691293"/>
                <a:gd name="connsiteY17" fmla="*/ 925534 h 1546843"/>
                <a:gd name="connsiteX18" fmla="*/ 1846336 w 2691293"/>
                <a:gd name="connsiteY18" fmla="*/ 1142387 h 1546843"/>
                <a:gd name="connsiteX19" fmla="*/ 1961991 w 2691293"/>
                <a:gd name="connsiteY19" fmla="*/ 1276114 h 1546843"/>
                <a:gd name="connsiteX20" fmla="*/ 2095718 w 2691293"/>
                <a:gd name="connsiteY20" fmla="*/ 1250814 h 1546843"/>
                <a:gd name="connsiteX21" fmla="*/ 2337871 w 2691293"/>
                <a:gd name="connsiteY21" fmla="*/ 1048417 h 1546843"/>
                <a:gd name="connsiteX22" fmla="*/ 2666185 w 2691293"/>
                <a:gd name="connsiteY22" fmla="*/ 741128 h 1546843"/>
                <a:gd name="connsiteX23" fmla="*/ 2646158 w 2691293"/>
                <a:gd name="connsiteY23" fmla="*/ 634202 h 1546843"/>
                <a:gd name="connsiteX24" fmla="*/ 2569864 w 2691293"/>
                <a:gd name="connsiteY24" fmla="*/ 569680 h 1546843"/>
                <a:gd name="connsiteX25" fmla="*/ 2240128 w 2691293"/>
                <a:gd name="connsiteY25" fmla="*/ 815469 h 1546843"/>
                <a:gd name="connsiteX26" fmla="*/ 2081920 w 2691293"/>
                <a:gd name="connsiteY26" fmla="*/ 926852 h 1546843"/>
                <a:gd name="connsiteX27" fmla="*/ 1988529 w 2691293"/>
                <a:gd name="connsiteY27" fmla="*/ 765870 h 1546843"/>
                <a:gd name="connsiteX28" fmla="*/ 1858258 w 2691293"/>
                <a:gd name="connsiteY28" fmla="*/ 503111 h 1546843"/>
                <a:gd name="connsiteX29" fmla="*/ 1731657 w 2691293"/>
                <a:gd name="connsiteY29" fmla="*/ 211394 h 1546843"/>
                <a:gd name="connsiteX30" fmla="*/ 1630800 w 2691293"/>
                <a:gd name="connsiteY30" fmla="*/ 140189 h 1546843"/>
                <a:gd name="connsiteX31" fmla="*/ 1525011 w 2691293"/>
                <a:gd name="connsiteY31" fmla="*/ 91726 h 1546843"/>
                <a:gd name="connsiteX32" fmla="*/ 1415685 w 2691293"/>
                <a:gd name="connsiteY32" fmla="*/ 31342 h 1546843"/>
                <a:gd name="connsiteX33" fmla="*/ 1313590 w 2691293"/>
                <a:gd name="connsiteY33" fmla="*/ 102251 h 1546843"/>
                <a:gd name="connsiteX0" fmla="*/ 1313590 w 2698509"/>
                <a:gd name="connsiteY0" fmla="*/ 102251 h 1546843"/>
                <a:gd name="connsiteX1" fmla="*/ 1203265 w 2698509"/>
                <a:gd name="connsiteY1" fmla="*/ 370 h 1546843"/>
                <a:gd name="connsiteX2" fmla="*/ 1083733 w 2698509"/>
                <a:gd name="connsiteY2" fmla="*/ 72575 h 1546843"/>
                <a:gd name="connsiteX3" fmla="*/ 819895 w 2698509"/>
                <a:gd name="connsiteY3" fmla="*/ 188231 h 1546843"/>
                <a:gd name="connsiteX4" fmla="*/ 566899 w 2698509"/>
                <a:gd name="connsiteY4" fmla="*/ 903848 h 1546843"/>
                <a:gd name="connsiteX5" fmla="*/ 516299 w 2698509"/>
                <a:gd name="connsiteY5" fmla="*/ 911077 h 1546843"/>
                <a:gd name="connsiteX6" fmla="*/ 219933 w 2698509"/>
                <a:gd name="connsiteY6" fmla="*/ 535197 h 1546843"/>
                <a:gd name="connsiteX7" fmla="*/ 3079 w 2698509"/>
                <a:gd name="connsiteY7" fmla="*/ 618324 h 1546843"/>
                <a:gd name="connsiteX8" fmla="*/ 382573 w 2698509"/>
                <a:gd name="connsiteY8" fmla="*/ 1041189 h 1546843"/>
                <a:gd name="connsiteX9" fmla="*/ 491000 w 2698509"/>
                <a:gd name="connsiteY9" fmla="*/ 1211058 h 1546843"/>
                <a:gd name="connsiteX10" fmla="*/ 743996 w 2698509"/>
                <a:gd name="connsiteY10" fmla="*/ 1189372 h 1546843"/>
                <a:gd name="connsiteX11" fmla="*/ 834352 w 2698509"/>
                <a:gd name="connsiteY11" fmla="*/ 943605 h 1546843"/>
                <a:gd name="connsiteX12" fmla="*/ 917479 w 2698509"/>
                <a:gd name="connsiteY12" fmla="*/ 697837 h 1546843"/>
                <a:gd name="connsiteX13" fmla="*/ 769295 w 2698509"/>
                <a:gd name="connsiteY13" fmla="*/ 1482125 h 1546843"/>
                <a:gd name="connsiteX14" fmla="*/ 1799351 w 2698509"/>
                <a:gd name="connsiteY14" fmla="*/ 1489353 h 1546843"/>
                <a:gd name="connsiteX15" fmla="*/ 1770437 w 2698509"/>
                <a:gd name="connsiteY15" fmla="*/ 1380926 h 1546843"/>
                <a:gd name="connsiteX16" fmla="*/ 1763208 w 2698509"/>
                <a:gd name="connsiteY16" fmla="*/ 1080945 h 1546843"/>
                <a:gd name="connsiteX17" fmla="*/ 1774051 w 2698509"/>
                <a:gd name="connsiteY17" fmla="*/ 925534 h 1546843"/>
                <a:gd name="connsiteX18" fmla="*/ 1846336 w 2698509"/>
                <a:gd name="connsiteY18" fmla="*/ 1142387 h 1546843"/>
                <a:gd name="connsiteX19" fmla="*/ 1961991 w 2698509"/>
                <a:gd name="connsiteY19" fmla="*/ 1276114 h 1546843"/>
                <a:gd name="connsiteX20" fmla="*/ 2095718 w 2698509"/>
                <a:gd name="connsiteY20" fmla="*/ 1250814 h 1546843"/>
                <a:gd name="connsiteX21" fmla="*/ 2337871 w 2698509"/>
                <a:gd name="connsiteY21" fmla="*/ 1048417 h 1546843"/>
                <a:gd name="connsiteX22" fmla="*/ 2666185 w 2698509"/>
                <a:gd name="connsiteY22" fmla="*/ 741128 h 1546843"/>
                <a:gd name="connsiteX23" fmla="*/ 2646158 w 2698509"/>
                <a:gd name="connsiteY23" fmla="*/ 634202 h 1546843"/>
                <a:gd name="connsiteX24" fmla="*/ 2569864 w 2698509"/>
                <a:gd name="connsiteY24" fmla="*/ 569680 h 1546843"/>
                <a:gd name="connsiteX25" fmla="*/ 2240128 w 2698509"/>
                <a:gd name="connsiteY25" fmla="*/ 815469 h 1546843"/>
                <a:gd name="connsiteX26" fmla="*/ 2081920 w 2698509"/>
                <a:gd name="connsiteY26" fmla="*/ 926852 h 1546843"/>
                <a:gd name="connsiteX27" fmla="*/ 1988529 w 2698509"/>
                <a:gd name="connsiteY27" fmla="*/ 765870 h 1546843"/>
                <a:gd name="connsiteX28" fmla="*/ 1858258 w 2698509"/>
                <a:gd name="connsiteY28" fmla="*/ 503111 h 1546843"/>
                <a:gd name="connsiteX29" fmla="*/ 1731657 w 2698509"/>
                <a:gd name="connsiteY29" fmla="*/ 211394 h 1546843"/>
                <a:gd name="connsiteX30" fmla="*/ 1630800 w 2698509"/>
                <a:gd name="connsiteY30" fmla="*/ 140189 h 1546843"/>
                <a:gd name="connsiteX31" fmla="*/ 1525011 w 2698509"/>
                <a:gd name="connsiteY31" fmla="*/ 91726 h 1546843"/>
                <a:gd name="connsiteX32" fmla="*/ 1415685 w 2698509"/>
                <a:gd name="connsiteY32" fmla="*/ 31342 h 1546843"/>
                <a:gd name="connsiteX33" fmla="*/ 1313590 w 2698509"/>
                <a:gd name="connsiteY33" fmla="*/ 102251 h 1546843"/>
                <a:gd name="connsiteX0" fmla="*/ 1313590 w 2688216"/>
                <a:gd name="connsiteY0" fmla="*/ 102251 h 1546843"/>
                <a:gd name="connsiteX1" fmla="*/ 1203265 w 2688216"/>
                <a:gd name="connsiteY1" fmla="*/ 370 h 1546843"/>
                <a:gd name="connsiteX2" fmla="*/ 1083733 w 2688216"/>
                <a:gd name="connsiteY2" fmla="*/ 72575 h 1546843"/>
                <a:gd name="connsiteX3" fmla="*/ 819895 w 2688216"/>
                <a:gd name="connsiteY3" fmla="*/ 188231 h 1546843"/>
                <a:gd name="connsiteX4" fmla="*/ 566899 w 2688216"/>
                <a:gd name="connsiteY4" fmla="*/ 903848 h 1546843"/>
                <a:gd name="connsiteX5" fmla="*/ 516299 w 2688216"/>
                <a:gd name="connsiteY5" fmla="*/ 911077 h 1546843"/>
                <a:gd name="connsiteX6" fmla="*/ 219933 w 2688216"/>
                <a:gd name="connsiteY6" fmla="*/ 535197 h 1546843"/>
                <a:gd name="connsiteX7" fmla="*/ 3079 w 2688216"/>
                <a:gd name="connsiteY7" fmla="*/ 618324 h 1546843"/>
                <a:gd name="connsiteX8" fmla="*/ 382573 w 2688216"/>
                <a:gd name="connsiteY8" fmla="*/ 1041189 h 1546843"/>
                <a:gd name="connsiteX9" fmla="*/ 491000 w 2688216"/>
                <a:gd name="connsiteY9" fmla="*/ 1211058 h 1546843"/>
                <a:gd name="connsiteX10" fmla="*/ 743996 w 2688216"/>
                <a:gd name="connsiteY10" fmla="*/ 1189372 h 1546843"/>
                <a:gd name="connsiteX11" fmla="*/ 834352 w 2688216"/>
                <a:gd name="connsiteY11" fmla="*/ 943605 h 1546843"/>
                <a:gd name="connsiteX12" fmla="*/ 917479 w 2688216"/>
                <a:gd name="connsiteY12" fmla="*/ 697837 h 1546843"/>
                <a:gd name="connsiteX13" fmla="*/ 769295 w 2688216"/>
                <a:gd name="connsiteY13" fmla="*/ 1482125 h 1546843"/>
                <a:gd name="connsiteX14" fmla="*/ 1799351 w 2688216"/>
                <a:gd name="connsiteY14" fmla="*/ 1489353 h 1546843"/>
                <a:gd name="connsiteX15" fmla="*/ 1770437 w 2688216"/>
                <a:gd name="connsiteY15" fmla="*/ 1380926 h 1546843"/>
                <a:gd name="connsiteX16" fmla="*/ 1763208 w 2688216"/>
                <a:gd name="connsiteY16" fmla="*/ 1080945 h 1546843"/>
                <a:gd name="connsiteX17" fmla="*/ 1774051 w 2688216"/>
                <a:gd name="connsiteY17" fmla="*/ 925534 h 1546843"/>
                <a:gd name="connsiteX18" fmla="*/ 1846336 w 2688216"/>
                <a:gd name="connsiteY18" fmla="*/ 1142387 h 1546843"/>
                <a:gd name="connsiteX19" fmla="*/ 1961991 w 2688216"/>
                <a:gd name="connsiteY19" fmla="*/ 1276114 h 1546843"/>
                <a:gd name="connsiteX20" fmla="*/ 2095718 w 2688216"/>
                <a:gd name="connsiteY20" fmla="*/ 1250814 h 1546843"/>
                <a:gd name="connsiteX21" fmla="*/ 2337871 w 2688216"/>
                <a:gd name="connsiteY21" fmla="*/ 1048417 h 1546843"/>
                <a:gd name="connsiteX22" fmla="*/ 2666185 w 2688216"/>
                <a:gd name="connsiteY22" fmla="*/ 741128 h 1546843"/>
                <a:gd name="connsiteX23" fmla="*/ 2646158 w 2688216"/>
                <a:gd name="connsiteY23" fmla="*/ 634202 h 1546843"/>
                <a:gd name="connsiteX24" fmla="*/ 2549736 w 2688216"/>
                <a:gd name="connsiteY24" fmla="*/ 586933 h 1546843"/>
                <a:gd name="connsiteX25" fmla="*/ 2240128 w 2688216"/>
                <a:gd name="connsiteY25" fmla="*/ 815469 h 1546843"/>
                <a:gd name="connsiteX26" fmla="*/ 2081920 w 2688216"/>
                <a:gd name="connsiteY26" fmla="*/ 926852 h 1546843"/>
                <a:gd name="connsiteX27" fmla="*/ 1988529 w 2688216"/>
                <a:gd name="connsiteY27" fmla="*/ 765870 h 1546843"/>
                <a:gd name="connsiteX28" fmla="*/ 1858258 w 2688216"/>
                <a:gd name="connsiteY28" fmla="*/ 503111 h 1546843"/>
                <a:gd name="connsiteX29" fmla="*/ 1731657 w 2688216"/>
                <a:gd name="connsiteY29" fmla="*/ 211394 h 1546843"/>
                <a:gd name="connsiteX30" fmla="*/ 1630800 w 2688216"/>
                <a:gd name="connsiteY30" fmla="*/ 140189 h 1546843"/>
                <a:gd name="connsiteX31" fmla="*/ 1525011 w 2688216"/>
                <a:gd name="connsiteY31" fmla="*/ 91726 h 1546843"/>
                <a:gd name="connsiteX32" fmla="*/ 1415685 w 2688216"/>
                <a:gd name="connsiteY32" fmla="*/ 31342 h 1546843"/>
                <a:gd name="connsiteX33" fmla="*/ 1313590 w 2688216"/>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31657 w 2697641"/>
                <a:gd name="connsiteY29" fmla="*/ 211394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14249 w 2697641"/>
                <a:gd name="connsiteY25" fmla="*/ 824096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6474"/>
                <a:gd name="connsiteY0" fmla="*/ 102251 h 1546843"/>
                <a:gd name="connsiteX1" fmla="*/ 1203265 w 2696474"/>
                <a:gd name="connsiteY1" fmla="*/ 370 h 1546843"/>
                <a:gd name="connsiteX2" fmla="*/ 1083733 w 2696474"/>
                <a:gd name="connsiteY2" fmla="*/ 72575 h 1546843"/>
                <a:gd name="connsiteX3" fmla="*/ 819895 w 2696474"/>
                <a:gd name="connsiteY3" fmla="*/ 188231 h 1546843"/>
                <a:gd name="connsiteX4" fmla="*/ 566899 w 2696474"/>
                <a:gd name="connsiteY4" fmla="*/ 903848 h 1546843"/>
                <a:gd name="connsiteX5" fmla="*/ 516299 w 2696474"/>
                <a:gd name="connsiteY5" fmla="*/ 911077 h 1546843"/>
                <a:gd name="connsiteX6" fmla="*/ 219933 w 2696474"/>
                <a:gd name="connsiteY6" fmla="*/ 535197 h 1546843"/>
                <a:gd name="connsiteX7" fmla="*/ 3079 w 2696474"/>
                <a:gd name="connsiteY7" fmla="*/ 618324 h 1546843"/>
                <a:gd name="connsiteX8" fmla="*/ 382573 w 2696474"/>
                <a:gd name="connsiteY8" fmla="*/ 1041189 h 1546843"/>
                <a:gd name="connsiteX9" fmla="*/ 491000 w 2696474"/>
                <a:gd name="connsiteY9" fmla="*/ 1211058 h 1546843"/>
                <a:gd name="connsiteX10" fmla="*/ 743996 w 2696474"/>
                <a:gd name="connsiteY10" fmla="*/ 1189372 h 1546843"/>
                <a:gd name="connsiteX11" fmla="*/ 834352 w 2696474"/>
                <a:gd name="connsiteY11" fmla="*/ 943605 h 1546843"/>
                <a:gd name="connsiteX12" fmla="*/ 917479 w 2696474"/>
                <a:gd name="connsiteY12" fmla="*/ 697837 h 1546843"/>
                <a:gd name="connsiteX13" fmla="*/ 769295 w 2696474"/>
                <a:gd name="connsiteY13" fmla="*/ 1482125 h 1546843"/>
                <a:gd name="connsiteX14" fmla="*/ 1799351 w 2696474"/>
                <a:gd name="connsiteY14" fmla="*/ 1489353 h 1546843"/>
                <a:gd name="connsiteX15" fmla="*/ 1770437 w 2696474"/>
                <a:gd name="connsiteY15" fmla="*/ 1380926 h 1546843"/>
                <a:gd name="connsiteX16" fmla="*/ 1763208 w 2696474"/>
                <a:gd name="connsiteY16" fmla="*/ 1080945 h 1546843"/>
                <a:gd name="connsiteX17" fmla="*/ 1774051 w 2696474"/>
                <a:gd name="connsiteY17" fmla="*/ 925534 h 1546843"/>
                <a:gd name="connsiteX18" fmla="*/ 1846336 w 2696474"/>
                <a:gd name="connsiteY18" fmla="*/ 1142387 h 1546843"/>
                <a:gd name="connsiteX19" fmla="*/ 1961991 w 2696474"/>
                <a:gd name="connsiteY19" fmla="*/ 1276114 h 1546843"/>
                <a:gd name="connsiteX20" fmla="*/ 2095718 w 2696474"/>
                <a:gd name="connsiteY20" fmla="*/ 1250814 h 1546843"/>
                <a:gd name="connsiteX21" fmla="*/ 2337871 w 2696474"/>
                <a:gd name="connsiteY21" fmla="*/ 1048417 h 1546843"/>
                <a:gd name="connsiteX22" fmla="*/ 2677687 w 2696474"/>
                <a:gd name="connsiteY22" fmla="*/ 723875 h 1546843"/>
                <a:gd name="connsiteX23" fmla="*/ 2646158 w 2696474"/>
                <a:gd name="connsiteY23" fmla="*/ 634202 h 1546843"/>
                <a:gd name="connsiteX24" fmla="*/ 2592869 w 2696474"/>
                <a:gd name="connsiteY24" fmla="*/ 563929 h 1546843"/>
                <a:gd name="connsiteX25" fmla="*/ 2214249 w 2696474"/>
                <a:gd name="connsiteY25" fmla="*/ 824096 h 1546843"/>
                <a:gd name="connsiteX26" fmla="*/ 2073294 w 2696474"/>
                <a:gd name="connsiteY26" fmla="*/ 918226 h 1546843"/>
                <a:gd name="connsiteX27" fmla="*/ 1988529 w 2696474"/>
                <a:gd name="connsiteY27" fmla="*/ 765870 h 1546843"/>
                <a:gd name="connsiteX28" fmla="*/ 1858258 w 2696474"/>
                <a:gd name="connsiteY28" fmla="*/ 503111 h 1546843"/>
                <a:gd name="connsiteX29" fmla="*/ 1763287 w 2696474"/>
                <a:gd name="connsiteY29" fmla="*/ 257401 h 1546843"/>
                <a:gd name="connsiteX30" fmla="*/ 1630800 w 2696474"/>
                <a:gd name="connsiteY30" fmla="*/ 140189 h 1546843"/>
                <a:gd name="connsiteX31" fmla="*/ 1525011 w 2696474"/>
                <a:gd name="connsiteY31" fmla="*/ 91726 h 1546843"/>
                <a:gd name="connsiteX32" fmla="*/ 1415685 w 2696474"/>
                <a:gd name="connsiteY32" fmla="*/ 31342 h 1546843"/>
                <a:gd name="connsiteX33" fmla="*/ 1313590 w 2696474"/>
                <a:gd name="connsiteY33" fmla="*/ 102251 h 1546843"/>
                <a:gd name="connsiteX0" fmla="*/ 1313590 w 2737488"/>
                <a:gd name="connsiteY0" fmla="*/ 102251 h 1546843"/>
                <a:gd name="connsiteX1" fmla="*/ 1203265 w 2737488"/>
                <a:gd name="connsiteY1" fmla="*/ 370 h 1546843"/>
                <a:gd name="connsiteX2" fmla="*/ 1083733 w 2737488"/>
                <a:gd name="connsiteY2" fmla="*/ 72575 h 1546843"/>
                <a:gd name="connsiteX3" fmla="*/ 819895 w 2737488"/>
                <a:gd name="connsiteY3" fmla="*/ 188231 h 1546843"/>
                <a:gd name="connsiteX4" fmla="*/ 566899 w 2737488"/>
                <a:gd name="connsiteY4" fmla="*/ 903848 h 1546843"/>
                <a:gd name="connsiteX5" fmla="*/ 516299 w 2737488"/>
                <a:gd name="connsiteY5" fmla="*/ 911077 h 1546843"/>
                <a:gd name="connsiteX6" fmla="*/ 219933 w 2737488"/>
                <a:gd name="connsiteY6" fmla="*/ 535197 h 1546843"/>
                <a:gd name="connsiteX7" fmla="*/ 3079 w 2737488"/>
                <a:gd name="connsiteY7" fmla="*/ 618324 h 1546843"/>
                <a:gd name="connsiteX8" fmla="*/ 382573 w 2737488"/>
                <a:gd name="connsiteY8" fmla="*/ 1041189 h 1546843"/>
                <a:gd name="connsiteX9" fmla="*/ 491000 w 2737488"/>
                <a:gd name="connsiteY9" fmla="*/ 1211058 h 1546843"/>
                <a:gd name="connsiteX10" fmla="*/ 743996 w 2737488"/>
                <a:gd name="connsiteY10" fmla="*/ 1189372 h 1546843"/>
                <a:gd name="connsiteX11" fmla="*/ 834352 w 2737488"/>
                <a:gd name="connsiteY11" fmla="*/ 943605 h 1546843"/>
                <a:gd name="connsiteX12" fmla="*/ 917479 w 2737488"/>
                <a:gd name="connsiteY12" fmla="*/ 697837 h 1546843"/>
                <a:gd name="connsiteX13" fmla="*/ 769295 w 2737488"/>
                <a:gd name="connsiteY13" fmla="*/ 1482125 h 1546843"/>
                <a:gd name="connsiteX14" fmla="*/ 1799351 w 2737488"/>
                <a:gd name="connsiteY14" fmla="*/ 1489353 h 1546843"/>
                <a:gd name="connsiteX15" fmla="*/ 1770437 w 2737488"/>
                <a:gd name="connsiteY15" fmla="*/ 1380926 h 1546843"/>
                <a:gd name="connsiteX16" fmla="*/ 1763208 w 2737488"/>
                <a:gd name="connsiteY16" fmla="*/ 1080945 h 1546843"/>
                <a:gd name="connsiteX17" fmla="*/ 1774051 w 2737488"/>
                <a:gd name="connsiteY17" fmla="*/ 925534 h 1546843"/>
                <a:gd name="connsiteX18" fmla="*/ 1846336 w 2737488"/>
                <a:gd name="connsiteY18" fmla="*/ 1142387 h 1546843"/>
                <a:gd name="connsiteX19" fmla="*/ 1961991 w 2737488"/>
                <a:gd name="connsiteY19" fmla="*/ 1276114 h 1546843"/>
                <a:gd name="connsiteX20" fmla="*/ 2095718 w 2737488"/>
                <a:gd name="connsiteY20" fmla="*/ 1250814 h 1546843"/>
                <a:gd name="connsiteX21" fmla="*/ 2337871 w 2737488"/>
                <a:gd name="connsiteY21" fmla="*/ 1048417 h 1546843"/>
                <a:gd name="connsiteX22" fmla="*/ 2723694 w 2737488"/>
                <a:gd name="connsiteY22" fmla="*/ 677868 h 1546843"/>
                <a:gd name="connsiteX23" fmla="*/ 2646158 w 2737488"/>
                <a:gd name="connsiteY23" fmla="*/ 634202 h 1546843"/>
                <a:gd name="connsiteX24" fmla="*/ 2592869 w 2737488"/>
                <a:gd name="connsiteY24" fmla="*/ 563929 h 1546843"/>
                <a:gd name="connsiteX25" fmla="*/ 2214249 w 2737488"/>
                <a:gd name="connsiteY25" fmla="*/ 824096 h 1546843"/>
                <a:gd name="connsiteX26" fmla="*/ 2073294 w 2737488"/>
                <a:gd name="connsiteY26" fmla="*/ 918226 h 1546843"/>
                <a:gd name="connsiteX27" fmla="*/ 1988529 w 2737488"/>
                <a:gd name="connsiteY27" fmla="*/ 765870 h 1546843"/>
                <a:gd name="connsiteX28" fmla="*/ 1858258 w 2737488"/>
                <a:gd name="connsiteY28" fmla="*/ 503111 h 1546843"/>
                <a:gd name="connsiteX29" fmla="*/ 1763287 w 2737488"/>
                <a:gd name="connsiteY29" fmla="*/ 257401 h 1546843"/>
                <a:gd name="connsiteX30" fmla="*/ 1630800 w 2737488"/>
                <a:gd name="connsiteY30" fmla="*/ 140189 h 1546843"/>
                <a:gd name="connsiteX31" fmla="*/ 1525011 w 2737488"/>
                <a:gd name="connsiteY31" fmla="*/ 91726 h 1546843"/>
                <a:gd name="connsiteX32" fmla="*/ 1415685 w 2737488"/>
                <a:gd name="connsiteY32" fmla="*/ 31342 h 1546843"/>
                <a:gd name="connsiteX33" fmla="*/ 1313590 w 2737488"/>
                <a:gd name="connsiteY33" fmla="*/ 102251 h 1546843"/>
                <a:gd name="connsiteX0" fmla="*/ 1313590 w 2734703"/>
                <a:gd name="connsiteY0" fmla="*/ 102251 h 1546843"/>
                <a:gd name="connsiteX1" fmla="*/ 1203265 w 2734703"/>
                <a:gd name="connsiteY1" fmla="*/ 370 h 1546843"/>
                <a:gd name="connsiteX2" fmla="*/ 1083733 w 2734703"/>
                <a:gd name="connsiteY2" fmla="*/ 72575 h 1546843"/>
                <a:gd name="connsiteX3" fmla="*/ 819895 w 2734703"/>
                <a:gd name="connsiteY3" fmla="*/ 188231 h 1546843"/>
                <a:gd name="connsiteX4" fmla="*/ 566899 w 2734703"/>
                <a:gd name="connsiteY4" fmla="*/ 903848 h 1546843"/>
                <a:gd name="connsiteX5" fmla="*/ 516299 w 2734703"/>
                <a:gd name="connsiteY5" fmla="*/ 911077 h 1546843"/>
                <a:gd name="connsiteX6" fmla="*/ 219933 w 2734703"/>
                <a:gd name="connsiteY6" fmla="*/ 535197 h 1546843"/>
                <a:gd name="connsiteX7" fmla="*/ 3079 w 2734703"/>
                <a:gd name="connsiteY7" fmla="*/ 618324 h 1546843"/>
                <a:gd name="connsiteX8" fmla="*/ 382573 w 2734703"/>
                <a:gd name="connsiteY8" fmla="*/ 1041189 h 1546843"/>
                <a:gd name="connsiteX9" fmla="*/ 491000 w 2734703"/>
                <a:gd name="connsiteY9" fmla="*/ 1211058 h 1546843"/>
                <a:gd name="connsiteX10" fmla="*/ 743996 w 2734703"/>
                <a:gd name="connsiteY10" fmla="*/ 1189372 h 1546843"/>
                <a:gd name="connsiteX11" fmla="*/ 834352 w 2734703"/>
                <a:gd name="connsiteY11" fmla="*/ 943605 h 1546843"/>
                <a:gd name="connsiteX12" fmla="*/ 917479 w 2734703"/>
                <a:gd name="connsiteY12" fmla="*/ 697837 h 1546843"/>
                <a:gd name="connsiteX13" fmla="*/ 769295 w 2734703"/>
                <a:gd name="connsiteY13" fmla="*/ 1482125 h 1546843"/>
                <a:gd name="connsiteX14" fmla="*/ 1799351 w 2734703"/>
                <a:gd name="connsiteY14" fmla="*/ 1489353 h 1546843"/>
                <a:gd name="connsiteX15" fmla="*/ 1770437 w 2734703"/>
                <a:gd name="connsiteY15" fmla="*/ 1380926 h 1546843"/>
                <a:gd name="connsiteX16" fmla="*/ 1763208 w 2734703"/>
                <a:gd name="connsiteY16" fmla="*/ 1080945 h 1546843"/>
                <a:gd name="connsiteX17" fmla="*/ 1774051 w 2734703"/>
                <a:gd name="connsiteY17" fmla="*/ 925534 h 1546843"/>
                <a:gd name="connsiteX18" fmla="*/ 1846336 w 2734703"/>
                <a:gd name="connsiteY18" fmla="*/ 1142387 h 1546843"/>
                <a:gd name="connsiteX19" fmla="*/ 1961991 w 2734703"/>
                <a:gd name="connsiteY19" fmla="*/ 1276114 h 1546843"/>
                <a:gd name="connsiteX20" fmla="*/ 2095718 w 2734703"/>
                <a:gd name="connsiteY20" fmla="*/ 1250814 h 1546843"/>
                <a:gd name="connsiteX21" fmla="*/ 2337871 w 2734703"/>
                <a:gd name="connsiteY21" fmla="*/ 1048417 h 1546843"/>
                <a:gd name="connsiteX22" fmla="*/ 2723694 w 2734703"/>
                <a:gd name="connsiteY22" fmla="*/ 677868 h 1546843"/>
                <a:gd name="connsiteX23" fmla="*/ 2592869 w 2734703"/>
                <a:gd name="connsiteY23" fmla="*/ 563929 h 1546843"/>
                <a:gd name="connsiteX24" fmla="*/ 2214249 w 2734703"/>
                <a:gd name="connsiteY24" fmla="*/ 824096 h 1546843"/>
                <a:gd name="connsiteX25" fmla="*/ 2073294 w 2734703"/>
                <a:gd name="connsiteY25" fmla="*/ 918226 h 1546843"/>
                <a:gd name="connsiteX26" fmla="*/ 1988529 w 2734703"/>
                <a:gd name="connsiteY26" fmla="*/ 765870 h 1546843"/>
                <a:gd name="connsiteX27" fmla="*/ 1858258 w 2734703"/>
                <a:gd name="connsiteY27" fmla="*/ 503111 h 1546843"/>
                <a:gd name="connsiteX28" fmla="*/ 1763287 w 2734703"/>
                <a:gd name="connsiteY28" fmla="*/ 257401 h 1546843"/>
                <a:gd name="connsiteX29" fmla="*/ 1630800 w 2734703"/>
                <a:gd name="connsiteY29" fmla="*/ 140189 h 1546843"/>
                <a:gd name="connsiteX30" fmla="*/ 1525011 w 2734703"/>
                <a:gd name="connsiteY30" fmla="*/ 91726 h 1546843"/>
                <a:gd name="connsiteX31" fmla="*/ 1415685 w 2734703"/>
                <a:gd name="connsiteY31" fmla="*/ 31342 h 1546843"/>
                <a:gd name="connsiteX32" fmla="*/ 1313590 w 2734703"/>
                <a:gd name="connsiteY32" fmla="*/ 102251 h 1546843"/>
                <a:gd name="connsiteX0" fmla="*/ 1313590 w 2737423"/>
                <a:gd name="connsiteY0" fmla="*/ 102251 h 1546843"/>
                <a:gd name="connsiteX1" fmla="*/ 1203265 w 2737423"/>
                <a:gd name="connsiteY1" fmla="*/ 370 h 1546843"/>
                <a:gd name="connsiteX2" fmla="*/ 1083733 w 2737423"/>
                <a:gd name="connsiteY2" fmla="*/ 72575 h 1546843"/>
                <a:gd name="connsiteX3" fmla="*/ 819895 w 2737423"/>
                <a:gd name="connsiteY3" fmla="*/ 188231 h 1546843"/>
                <a:gd name="connsiteX4" fmla="*/ 566899 w 2737423"/>
                <a:gd name="connsiteY4" fmla="*/ 903848 h 1546843"/>
                <a:gd name="connsiteX5" fmla="*/ 516299 w 2737423"/>
                <a:gd name="connsiteY5" fmla="*/ 911077 h 1546843"/>
                <a:gd name="connsiteX6" fmla="*/ 219933 w 2737423"/>
                <a:gd name="connsiteY6" fmla="*/ 535197 h 1546843"/>
                <a:gd name="connsiteX7" fmla="*/ 3079 w 2737423"/>
                <a:gd name="connsiteY7" fmla="*/ 618324 h 1546843"/>
                <a:gd name="connsiteX8" fmla="*/ 382573 w 2737423"/>
                <a:gd name="connsiteY8" fmla="*/ 1041189 h 1546843"/>
                <a:gd name="connsiteX9" fmla="*/ 491000 w 2737423"/>
                <a:gd name="connsiteY9" fmla="*/ 1211058 h 1546843"/>
                <a:gd name="connsiteX10" fmla="*/ 743996 w 2737423"/>
                <a:gd name="connsiteY10" fmla="*/ 1189372 h 1546843"/>
                <a:gd name="connsiteX11" fmla="*/ 834352 w 2737423"/>
                <a:gd name="connsiteY11" fmla="*/ 943605 h 1546843"/>
                <a:gd name="connsiteX12" fmla="*/ 917479 w 2737423"/>
                <a:gd name="connsiteY12" fmla="*/ 697837 h 1546843"/>
                <a:gd name="connsiteX13" fmla="*/ 769295 w 2737423"/>
                <a:gd name="connsiteY13" fmla="*/ 1482125 h 1546843"/>
                <a:gd name="connsiteX14" fmla="*/ 1799351 w 2737423"/>
                <a:gd name="connsiteY14" fmla="*/ 1489353 h 1546843"/>
                <a:gd name="connsiteX15" fmla="*/ 1770437 w 2737423"/>
                <a:gd name="connsiteY15" fmla="*/ 1380926 h 1546843"/>
                <a:gd name="connsiteX16" fmla="*/ 1763208 w 2737423"/>
                <a:gd name="connsiteY16" fmla="*/ 1080945 h 1546843"/>
                <a:gd name="connsiteX17" fmla="*/ 1774051 w 2737423"/>
                <a:gd name="connsiteY17" fmla="*/ 925534 h 1546843"/>
                <a:gd name="connsiteX18" fmla="*/ 1846336 w 2737423"/>
                <a:gd name="connsiteY18" fmla="*/ 1142387 h 1546843"/>
                <a:gd name="connsiteX19" fmla="*/ 1961991 w 2737423"/>
                <a:gd name="connsiteY19" fmla="*/ 1276114 h 1546843"/>
                <a:gd name="connsiteX20" fmla="*/ 2095718 w 2737423"/>
                <a:gd name="connsiteY20" fmla="*/ 1250814 h 1546843"/>
                <a:gd name="connsiteX21" fmla="*/ 2337871 w 2737423"/>
                <a:gd name="connsiteY21" fmla="*/ 1048417 h 1546843"/>
                <a:gd name="connsiteX22" fmla="*/ 2723694 w 2737423"/>
                <a:gd name="connsiteY22" fmla="*/ 677868 h 1546843"/>
                <a:gd name="connsiteX23" fmla="*/ 2592869 w 2737423"/>
                <a:gd name="connsiteY23" fmla="*/ 563929 h 1546843"/>
                <a:gd name="connsiteX24" fmla="*/ 2214249 w 2737423"/>
                <a:gd name="connsiteY24" fmla="*/ 824096 h 1546843"/>
                <a:gd name="connsiteX25" fmla="*/ 2073294 w 2737423"/>
                <a:gd name="connsiteY25" fmla="*/ 918226 h 1546843"/>
                <a:gd name="connsiteX26" fmla="*/ 1988529 w 2737423"/>
                <a:gd name="connsiteY26" fmla="*/ 765870 h 1546843"/>
                <a:gd name="connsiteX27" fmla="*/ 1858258 w 2737423"/>
                <a:gd name="connsiteY27" fmla="*/ 503111 h 1546843"/>
                <a:gd name="connsiteX28" fmla="*/ 1763287 w 2737423"/>
                <a:gd name="connsiteY28" fmla="*/ 257401 h 1546843"/>
                <a:gd name="connsiteX29" fmla="*/ 1630800 w 2737423"/>
                <a:gd name="connsiteY29" fmla="*/ 140189 h 1546843"/>
                <a:gd name="connsiteX30" fmla="*/ 1525011 w 2737423"/>
                <a:gd name="connsiteY30" fmla="*/ 91726 h 1546843"/>
                <a:gd name="connsiteX31" fmla="*/ 1415685 w 2737423"/>
                <a:gd name="connsiteY31" fmla="*/ 31342 h 1546843"/>
                <a:gd name="connsiteX32" fmla="*/ 1313590 w 2737423"/>
                <a:gd name="connsiteY32" fmla="*/ 102251 h 1546843"/>
                <a:gd name="connsiteX0" fmla="*/ 1313590 w 2732903"/>
                <a:gd name="connsiteY0" fmla="*/ 102251 h 1546843"/>
                <a:gd name="connsiteX1" fmla="*/ 1203265 w 2732903"/>
                <a:gd name="connsiteY1" fmla="*/ 370 h 1546843"/>
                <a:gd name="connsiteX2" fmla="*/ 1083733 w 2732903"/>
                <a:gd name="connsiteY2" fmla="*/ 72575 h 1546843"/>
                <a:gd name="connsiteX3" fmla="*/ 819895 w 2732903"/>
                <a:gd name="connsiteY3" fmla="*/ 188231 h 1546843"/>
                <a:gd name="connsiteX4" fmla="*/ 566899 w 2732903"/>
                <a:gd name="connsiteY4" fmla="*/ 903848 h 1546843"/>
                <a:gd name="connsiteX5" fmla="*/ 516299 w 2732903"/>
                <a:gd name="connsiteY5" fmla="*/ 911077 h 1546843"/>
                <a:gd name="connsiteX6" fmla="*/ 219933 w 2732903"/>
                <a:gd name="connsiteY6" fmla="*/ 535197 h 1546843"/>
                <a:gd name="connsiteX7" fmla="*/ 3079 w 2732903"/>
                <a:gd name="connsiteY7" fmla="*/ 618324 h 1546843"/>
                <a:gd name="connsiteX8" fmla="*/ 382573 w 2732903"/>
                <a:gd name="connsiteY8" fmla="*/ 1041189 h 1546843"/>
                <a:gd name="connsiteX9" fmla="*/ 491000 w 2732903"/>
                <a:gd name="connsiteY9" fmla="*/ 1211058 h 1546843"/>
                <a:gd name="connsiteX10" fmla="*/ 743996 w 2732903"/>
                <a:gd name="connsiteY10" fmla="*/ 1189372 h 1546843"/>
                <a:gd name="connsiteX11" fmla="*/ 834352 w 2732903"/>
                <a:gd name="connsiteY11" fmla="*/ 943605 h 1546843"/>
                <a:gd name="connsiteX12" fmla="*/ 917479 w 2732903"/>
                <a:gd name="connsiteY12" fmla="*/ 697837 h 1546843"/>
                <a:gd name="connsiteX13" fmla="*/ 769295 w 2732903"/>
                <a:gd name="connsiteY13" fmla="*/ 1482125 h 1546843"/>
                <a:gd name="connsiteX14" fmla="*/ 1799351 w 2732903"/>
                <a:gd name="connsiteY14" fmla="*/ 1489353 h 1546843"/>
                <a:gd name="connsiteX15" fmla="*/ 1770437 w 2732903"/>
                <a:gd name="connsiteY15" fmla="*/ 1380926 h 1546843"/>
                <a:gd name="connsiteX16" fmla="*/ 1763208 w 2732903"/>
                <a:gd name="connsiteY16" fmla="*/ 1080945 h 1546843"/>
                <a:gd name="connsiteX17" fmla="*/ 1774051 w 2732903"/>
                <a:gd name="connsiteY17" fmla="*/ 925534 h 1546843"/>
                <a:gd name="connsiteX18" fmla="*/ 1846336 w 2732903"/>
                <a:gd name="connsiteY18" fmla="*/ 1142387 h 1546843"/>
                <a:gd name="connsiteX19" fmla="*/ 1961991 w 2732903"/>
                <a:gd name="connsiteY19" fmla="*/ 1276114 h 1546843"/>
                <a:gd name="connsiteX20" fmla="*/ 2095718 w 2732903"/>
                <a:gd name="connsiteY20" fmla="*/ 1250814 h 1546843"/>
                <a:gd name="connsiteX21" fmla="*/ 2337871 w 2732903"/>
                <a:gd name="connsiteY21" fmla="*/ 1048417 h 1546843"/>
                <a:gd name="connsiteX22" fmla="*/ 2723694 w 2732903"/>
                <a:gd name="connsiteY22" fmla="*/ 677868 h 1546843"/>
                <a:gd name="connsiteX23" fmla="*/ 2592869 w 2732903"/>
                <a:gd name="connsiteY23" fmla="*/ 563929 h 1546843"/>
                <a:gd name="connsiteX24" fmla="*/ 2214249 w 2732903"/>
                <a:gd name="connsiteY24" fmla="*/ 824096 h 1546843"/>
                <a:gd name="connsiteX25" fmla="*/ 2073294 w 2732903"/>
                <a:gd name="connsiteY25" fmla="*/ 918226 h 1546843"/>
                <a:gd name="connsiteX26" fmla="*/ 1988529 w 2732903"/>
                <a:gd name="connsiteY26" fmla="*/ 765870 h 1546843"/>
                <a:gd name="connsiteX27" fmla="*/ 1858258 w 2732903"/>
                <a:gd name="connsiteY27" fmla="*/ 503111 h 1546843"/>
                <a:gd name="connsiteX28" fmla="*/ 1763287 w 2732903"/>
                <a:gd name="connsiteY28" fmla="*/ 257401 h 1546843"/>
                <a:gd name="connsiteX29" fmla="*/ 1630800 w 2732903"/>
                <a:gd name="connsiteY29" fmla="*/ 140189 h 1546843"/>
                <a:gd name="connsiteX30" fmla="*/ 1525011 w 2732903"/>
                <a:gd name="connsiteY30" fmla="*/ 91726 h 1546843"/>
                <a:gd name="connsiteX31" fmla="*/ 1415685 w 2732903"/>
                <a:gd name="connsiteY31" fmla="*/ 31342 h 1546843"/>
                <a:gd name="connsiteX32" fmla="*/ 1313590 w 2732903"/>
                <a:gd name="connsiteY32" fmla="*/ 102251 h 1546843"/>
                <a:gd name="connsiteX0" fmla="*/ 1313590 w 2746125"/>
                <a:gd name="connsiteY0" fmla="*/ 102251 h 1546843"/>
                <a:gd name="connsiteX1" fmla="*/ 1203265 w 2746125"/>
                <a:gd name="connsiteY1" fmla="*/ 370 h 1546843"/>
                <a:gd name="connsiteX2" fmla="*/ 1083733 w 2746125"/>
                <a:gd name="connsiteY2" fmla="*/ 72575 h 1546843"/>
                <a:gd name="connsiteX3" fmla="*/ 819895 w 2746125"/>
                <a:gd name="connsiteY3" fmla="*/ 188231 h 1546843"/>
                <a:gd name="connsiteX4" fmla="*/ 566899 w 2746125"/>
                <a:gd name="connsiteY4" fmla="*/ 903848 h 1546843"/>
                <a:gd name="connsiteX5" fmla="*/ 516299 w 2746125"/>
                <a:gd name="connsiteY5" fmla="*/ 911077 h 1546843"/>
                <a:gd name="connsiteX6" fmla="*/ 219933 w 2746125"/>
                <a:gd name="connsiteY6" fmla="*/ 535197 h 1546843"/>
                <a:gd name="connsiteX7" fmla="*/ 3079 w 2746125"/>
                <a:gd name="connsiteY7" fmla="*/ 618324 h 1546843"/>
                <a:gd name="connsiteX8" fmla="*/ 382573 w 2746125"/>
                <a:gd name="connsiteY8" fmla="*/ 1041189 h 1546843"/>
                <a:gd name="connsiteX9" fmla="*/ 491000 w 2746125"/>
                <a:gd name="connsiteY9" fmla="*/ 1211058 h 1546843"/>
                <a:gd name="connsiteX10" fmla="*/ 743996 w 2746125"/>
                <a:gd name="connsiteY10" fmla="*/ 1189372 h 1546843"/>
                <a:gd name="connsiteX11" fmla="*/ 834352 w 2746125"/>
                <a:gd name="connsiteY11" fmla="*/ 943605 h 1546843"/>
                <a:gd name="connsiteX12" fmla="*/ 917479 w 2746125"/>
                <a:gd name="connsiteY12" fmla="*/ 697837 h 1546843"/>
                <a:gd name="connsiteX13" fmla="*/ 769295 w 2746125"/>
                <a:gd name="connsiteY13" fmla="*/ 1482125 h 1546843"/>
                <a:gd name="connsiteX14" fmla="*/ 1799351 w 2746125"/>
                <a:gd name="connsiteY14" fmla="*/ 1489353 h 1546843"/>
                <a:gd name="connsiteX15" fmla="*/ 1770437 w 2746125"/>
                <a:gd name="connsiteY15" fmla="*/ 1380926 h 1546843"/>
                <a:gd name="connsiteX16" fmla="*/ 1763208 w 2746125"/>
                <a:gd name="connsiteY16" fmla="*/ 1080945 h 1546843"/>
                <a:gd name="connsiteX17" fmla="*/ 1774051 w 2746125"/>
                <a:gd name="connsiteY17" fmla="*/ 925534 h 1546843"/>
                <a:gd name="connsiteX18" fmla="*/ 1846336 w 2746125"/>
                <a:gd name="connsiteY18" fmla="*/ 1142387 h 1546843"/>
                <a:gd name="connsiteX19" fmla="*/ 1961991 w 2746125"/>
                <a:gd name="connsiteY19" fmla="*/ 1276114 h 1546843"/>
                <a:gd name="connsiteX20" fmla="*/ 2095718 w 2746125"/>
                <a:gd name="connsiteY20" fmla="*/ 1250814 h 1546843"/>
                <a:gd name="connsiteX21" fmla="*/ 2337871 w 2746125"/>
                <a:gd name="connsiteY21" fmla="*/ 1048417 h 1546843"/>
                <a:gd name="connsiteX22" fmla="*/ 2723694 w 2746125"/>
                <a:gd name="connsiteY22" fmla="*/ 677868 h 1546843"/>
                <a:gd name="connsiteX23" fmla="*/ 2688588 w 2746125"/>
                <a:gd name="connsiteY23" fmla="*/ 562826 h 1546843"/>
                <a:gd name="connsiteX24" fmla="*/ 2592869 w 2746125"/>
                <a:gd name="connsiteY24" fmla="*/ 563929 h 1546843"/>
                <a:gd name="connsiteX25" fmla="*/ 2214249 w 2746125"/>
                <a:gd name="connsiteY25" fmla="*/ 824096 h 1546843"/>
                <a:gd name="connsiteX26" fmla="*/ 2073294 w 2746125"/>
                <a:gd name="connsiteY26" fmla="*/ 918226 h 1546843"/>
                <a:gd name="connsiteX27" fmla="*/ 1988529 w 2746125"/>
                <a:gd name="connsiteY27" fmla="*/ 765870 h 1546843"/>
                <a:gd name="connsiteX28" fmla="*/ 1858258 w 2746125"/>
                <a:gd name="connsiteY28" fmla="*/ 503111 h 1546843"/>
                <a:gd name="connsiteX29" fmla="*/ 1763287 w 2746125"/>
                <a:gd name="connsiteY29" fmla="*/ 257401 h 1546843"/>
                <a:gd name="connsiteX30" fmla="*/ 1630800 w 2746125"/>
                <a:gd name="connsiteY30" fmla="*/ 140189 h 1546843"/>
                <a:gd name="connsiteX31" fmla="*/ 1525011 w 2746125"/>
                <a:gd name="connsiteY31" fmla="*/ 91726 h 1546843"/>
                <a:gd name="connsiteX32" fmla="*/ 1415685 w 2746125"/>
                <a:gd name="connsiteY32" fmla="*/ 31342 h 1546843"/>
                <a:gd name="connsiteX33" fmla="*/ 1313590 w 2746125"/>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92869 w 2738788"/>
                <a:gd name="connsiteY24" fmla="*/ 563929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38235 w 2738788"/>
                <a:gd name="connsiteY24" fmla="*/ 598435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095718 w 2709125"/>
                <a:gd name="connsiteY20" fmla="*/ 1250814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491675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3393"/>
                <a:gd name="connsiteX1" fmla="*/ 1203265 w 2709125"/>
                <a:gd name="connsiteY1" fmla="*/ 370 h 1543393"/>
                <a:gd name="connsiteX2" fmla="*/ 1083733 w 2709125"/>
                <a:gd name="connsiteY2" fmla="*/ 72575 h 1543393"/>
                <a:gd name="connsiteX3" fmla="*/ 819895 w 2709125"/>
                <a:gd name="connsiteY3" fmla="*/ 188231 h 1543393"/>
                <a:gd name="connsiteX4" fmla="*/ 566899 w 2709125"/>
                <a:gd name="connsiteY4" fmla="*/ 903848 h 1543393"/>
                <a:gd name="connsiteX5" fmla="*/ 516299 w 2709125"/>
                <a:gd name="connsiteY5" fmla="*/ 911077 h 1543393"/>
                <a:gd name="connsiteX6" fmla="*/ 219933 w 2709125"/>
                <a:gd name="connsiteY6" fmla="*/ 535197 h 1543393"/>
                <a:gd name="connsiteX7" fmla="*/ 3079 w 2709125"/>
                <a:gd name="connsiteY7" fmla="*/ 618324 h 1543393"/>
                <a:gd name="connsiteX8" fmla="*/ 382573 w 2709125"/>
                <a:gd name="connsiteY8" fmla="*/ 1041189 h 1543393"/>
                <a:gd name="connsiteX9" fmla="*/ 491000 w 2709125"/>
                <a:gd name="connsiteY9" fmla="*/ 1211058 h 1543393"/>
                <a:gd name="connsiteX10" fmla="*/ 743996 w 2709125"/>
                <a:gd name="connsiteY10" fmla="*/ 1189372 h 1543393"/>
                <a:gd name="connsiteX11" fmla="*/ 834352 w 2709125"/>
                <a:gd name="connsiteY11" fmla="*/ 943605 h 1543393"/>
                <a:gd name="connsiteX12" fmla="*/ 917479 w 2709125"/>
                <a:gd name="connsiteY12" fmla="*/ 697837 h 1543393"/>
                <a:gd name="connsiteX13" fmla="*/ 769295 w 2709125"/>
                <a:gd name="connsiteY13" fmla="*/ 1482125 h 1543393"/>
                <a:gd name="connsiteX14" fmla="*/ 1491675 w 2709125"/>
                <a:gd name="connsiteY14" fmla="*/ 1489353 h 1543393"/>
                <a:gd name="connsiteX15" fmla="*/ 1770437 w 2709125"/>
                <a:gd name="connsiteY15" fmla="*/ 1464315 h 1543393"/>
                <a:gd name="connsiteX16" fmla="*/ 1771834 w 2709125"/>
                <a:gd name="connsiteY16" fmla="*/ 1129828 h 1543393"/>
                <a:gd name="connsiteX17" fmla="*/ 1776926 w 2709125"/>
                <a:gd name="connsiteY17" fmla="*/ 962915 h 1543393"/>
                <a:gd name="connsiteX18" fmla="*/ 1863589 w 2709125"/>
                <a:gd name="connsiteY18" fmla="*/ 1133760 h 1543393"/>
                <a:gd name="connsiteX19" fmla="*/ 1961991 w 2709125"/>
                <a:gd name="connsiteY19" fmla="*/ 1276114 h 1543393"/>
                <a:gd name="connsiteX20" fmla="*/ 2104345 w 2709125"/>
                <a:gd name="connsiteY20" fmla="*/ 1256565 h 1543393"/>
                <a:gd name="connsiteX21" fmla="*/ 2337871 w 2709125"/>
                <a:gd name="connsiteY21" fmla="*/ 1048417 h 1543393"/>
                <a:gd name="connsiteX22" fmla="*/ 2689189 w 2709125"/>
                <a:gd name="connsiteY22" fmla="*/ 712373 h 1543393"/>
                <a:gd name="connsiteX23" fmla="*/ 2654082 w 2709125"/>
                <a:gd name="connsiteY23" fmla="*/ 634713 h 1543393"/>
                <a:gd name="connsiteX24" fmla="*/ 2538235 w 2709125"/>
                <a:gd name="connsiteY24" fmla="*/ 598435 h 1543393"/>
                <a:gd name="connsiteX25" fmla="*/ 2214249 w 2709125"/>
                <a:gd name="connsiteY25" fmla="*/ 824096 h 1543393"/>
                <a:gd name="connsiteX26" fmla="*/ 2073294 w 2709125"/>
                <a:gd name="connsiteY26" fmla="*/ 918226 h 1543393"/>
                <a:gd name="connsiteX27" fmla="*/ 1988529 w 2709125"/>
                <a:gd name="connsiteY27" fmla="*/ 765870 h 1543393"/>
                <a:gd name="connsiteX28" fmla="*/ 1858258 w 2709125"/>
                <a:gd name="connsiteY28" fmla="*/ 503111 h 1543393"/>
                <a:gd name="connsiteX29" fmla="*/ 1763287 w 2709125"/>
                <a:gd name="connsiteY29" fmla="*/ 257401 h 1543393"/>
                <a:gd name="connsiteX30" fmla="*/ 1630800 w 2709125"/>
                <a:gd name="connsiteY30" fmla="*/ 140189 h 1543393"/>
                <a:gd name="connsiteX31" fmla="*/ 1525011 w 2709125"/>
                <a:gd name="connsiteY31" fmla="*/ 91726 h 1543393"/>
                <a:gd name="connsiteX32" fmla="*/ 1415685 w 2709125"/>
                <a:gd name="connsiteY32" fmla="*/ 31342 h 1543393"/>
                <a:gd name="connsiteX33" fmla="*/ 1313590 w 2709125"/>
                <a:gd name="connsiteY33" fmla="*/ 102251 h 1543393"/>
                <a:gd name="connsiteX0" fmla="*/ 1313590 w 2709125"/>
                <a:gd name="connsiteY0" fmla="*/ 102251 h 1600571"/>
                <a:gd name="connsiteX1" fmla="*/ 1203265 w 2709125"/>
                <a:gd name="connsiteY1" fmla="*/ 370 h 1600571"/>
                <a:gd name="connsiteX2" fmla="*/ 1083733 w 2709125"/>
                <a:gd name="connsiteY2" fmla="*/ 72575 h 1600571"/>
                <a:gd name="connsiteX3" fmla="*/ 819895 w 2709125"/>
                <a:gd name="connsiteY3" fmla="*/ 188231 h 1600571"/>
                <a:gd name="connsiteX4" fmla="*/ 566899 w 2709125"/>
                <a:gd name="connsiteY4" fmla="*/ 903848 h 1600571"/>
                <a:gd name="connsiteX5" fmla="*/ 516299 w 2709125"/>
                <a:gd name="connsiteY5" fmla="*/ 911077 h 1600571"/>
                <a:gd name="connsiteX6" fmla="*/ 219933 w 2709125"/>
                <a:gd name="connsiteY6" fmla="*/ 535197 h 1600571"/>
                <a:gd name="connsiteX7" fmla="*/ 3079 w 2709125"/>
                <a:gd name="connsiteY7" fmla="*/ 618324 h 1600571"/>
                <a:gd name="connsiteX8" fmla="*/ 382573 w 2709125"/>
                <a:gd name="connsiteY8" fmla="*/ 1041189 h 1600571"/>
                <a:gd name="connsiteX9" fmla="*/ 491000 w 2709125"/>
                <a:gd name="connsiteY9" fmla="*/ 1211058 h 1600571"/>
                <a:gd name="connsiteX10" fmla="*/ 743996 w 2709125"/>
                <a:gd name="connsiteY10" fmla="*/ 1189372 h 1600571"/>
                <a:gd name="connsiteX11" fmla="*/ 834352 w 2709125"/>
                <a:gd name="connsiteY11" fmla="*/ 943605 h 1600571"/>
                <a:gd name="connsiteX12" fmla="*/ 917479 w 2709125"/>
                <a:gd name="connsiteY12" fmla="*/ 697837 h 1600571"/>
                <a:gd name="connsiteX13" fmla="*/ 769295 w 2709125"/>
                <a:gd name="connsiteY13" fmla="*/ 1482125 h 1600571"/>
                <a:gd name="connsiteX14" fmla="*/ 1491675 w 2709125"/>
                <a:gd name="connsiteY14" fmla="*/ 1489353 h 1600571"/>
                <a:gd name="connsiteX15" fmla="*/ 1770437 w 2709125"/>
                <a:gd name="connsiteY15" fmla="*/ 1464315 h 1600571"/>
                <a:gd name="connsiteX16" fmla="*/ 1771834 w 2709125"/>
                <a:gd name="connsiteY16" fmla="*/ 1129828 h 1600571"/>
                <a:gd name="connsiteX17" fmla="*/ 1776926 w 2709125"/>
                <a:gd name="connsiteY17" fmla="*/ 962915 h 1600571"/>
                <a:gd name="connsiteX18" fmla="*/ 1863589 w 2709125"/>
                <a:gd name="connsiteY18" fmla="*/ 1133760 h 1600571"/>
                <a:gd name="connsiteX19" fmla="*/ 1961991 w 2709125"/>
                <a:gd name="connsiteY19" fmla="*/ 1276114 h 1600571"/>
                <a:gd name="connsiteX20" fmla="*/ 2104345 w 2709125"/>
                <a:gd name="connsiteY20" fmla="*/ 1256565 h 1600571"/>
                <a:gd name="connsiteX21" fmla="*/ 2337871 w 2709125"/>
                <a:gd name="connsiteY21" fmla="*/ 1048417 h 1600571"/>
                <a:gd name="connsiteX22" fmla="*/ 2689189 w 2709125"/>
                <a:gd name="connsiteY22" fmla="*/ 712373 h 1600571"/>
                <a:gd name="connsiteX23" fmla="*/ 2654082 w 2709125"/>
                <a:gd name="connsiteY23" fmla="*/ 634713 h 1600571"/>
                <a:gd name="connsiteX24" fmla="*/ 2538235 w 2709125"/>
                <a:gd name="connsiteY24" fmla="*/ 598435 h 1600571"/>
                <a:gd name="connsiteX25" fmla="*/ 2214249 w 2709125"/>
                <a:gd name="connsiteY25" fmla="*/ 824096 h 1600571"/>
                <a:gd name="connsiteX26" fmla="*/ 2073294 w 2709125"/>
                <a:gd name="connsiteY26" fmla="*/ 918226 h 1600571"/>
                <a:gd name="connsiteX27" fmla="*/ 1988529 w 2709125"/>
                <a:gd name="connsiteY27" fmla="*/ 765870 h 1600571"/>
                <a:gd name="connsiteX28" fmla="*/ 1858258 w 2709125"/>
                <a:gd name="connsiteY28" fmla="*/ 503111 h 1600571"/>
                <a:gd name="connsiteX29" fmla="*/ 1763287 w 2709125"/>
                <a:gd name="connsiteY29" fmla="*/ 257401 h 1600571"/>
                <a:gd name="connsiteX30" fmla="*/ 1630800 w 2709125"/>
                <a:gd name="connsiteY30" fmla="*/ 140189 h 1600571"/>
                <a:gd name="connsiteX31" fmla="*/ 1525011 w 2709125"/>
                <a:gd name="connsiteY31" fmla="*/ 91726 h 1600571"/>
                <a:gd name="connsiteX32" fmla="*/ 1415685 w 2709125"/>
                <a:gd name="connsiteY32" fmla="*/ 31342 h 1600571"/>
                <a:gd name="connsiteX33" fmla="*/ 1313590 w 2709125"/>
                <a:gd name="connsiteY33" fmla="*/ 102251 h 160057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71834 w 2709125"/>
                <a:gd name="connsiteY16" fmla="*/ 1129828 h 1547651"/>
                <a:gd name="connsiteX17" fmla="*/ 1776926 w 2709125"/>
                <a:gd name="connsiteY17" fmla="*/ 962915 h 1547651"/>
                <a:gd name="connsiteX18" fmla="*/ 1863589 w 2709125"/>
                <a:gd name="connsiteY18" fmla="*/ 1133760 h 1547651"/>
                <a:gd name="connsiteX19" fmla="*/ 1961991 w 2709125"/>
                <a:gd name="connsiteY19" fmla="*/ 1276114 h 1547651"/>
                <a:gd name="connsiteX20" fmla="*/ 2104345 w 2709125"/>
                <a:gd name="connsiteY20" fmla="*/ 1256565 h 1547651"/>
                <a:gd name="connsiteX21" fmla="*/ 2337871 w 2709125"/>
                <a:gd name="connsiteY21" fmla="*/ 1048417 h 1547651"/>
                <a:gd name="connsiteX22" fmla="*/ 2689189 w 2709125"/>
                <a:gd name="connsiteY22" fmla="*/ 712373 h 1547651"/>
                <a:gd name="connsiteX23" fmla="*/ 2654082 w 2709125"/>
                <a:gd name="connsiteY23" fmla="*/ 634713 h 1547651"/>
                <a:gd name="connsiteX24" fmla="*/ 2538235 w 2709125"/>
                <a:gd name="connsiteY24" fmla="*/ 598435 h 1547651"/>
                <a:gd name="connsiteX25" fmla="*/ 2214249 w 2709125"/>
                <a:gd name="connsiteY25" fmla="*/ 824096 h 1547651"/>
                <a:gd name="connsiteX26" fmla="*/ 2073294 w 2709125"/>
                <a:gd name="connsiteY26" fmla="*/ 918226 h 1547651"/>
                <a:gd name="connsiteX27" fmla="*/ 1988529 w 2709125"/>
                <a:gd name="connsiteY27" fmla="*/ 765870 h 1547651"/>
                <a:gd name="connsiteX28" fmla="*/ 1858258 w 2709125"/>
                <a:gd name="connsiteY28" fmla="*/ 503111 h 1547651"/>
                <a:gd name="connsiteX29" fmla="*/ 1763287 w 2709125"/>
                <a:gd name="connsiteY29" fmla="*/ 257401 h 1547651"/>
                <a:gd name="connsiteX30" fmla="*/ 1630800 w 2709125"/>
                <a:gd name="connsiteY30" fmla="*/ 140189 h 1547651"/>
                <a:gd name="connsiteX31" fmla="*/ 1525011 w 2709125"/>
                <a:gd name="connsiteY31" fmla="*/ 91726 h 1547651"/>
                <a:gd name="connsiteX32" fmla="*/ 1415685 w 2709125"/>
                <a:gd name="connsiteY32" fmla="*/ 31342 h 1547651"/>
                <a:gd name="connsiteX33" fmla="*/ 1313590 w 2709125"/>
                <a:gd name="connsiteY33"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811570 w 2709125"/>
                <a:gd name="connsiteY16" fmla="*/ 1298947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68438 w 2709125"/>
                <a:gd name="connsiteY16" fmla="*/ 1336328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336328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477226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031"/>
                <a:gd name="connsiteX1" fmla="*/ 1203265 w 2709125"/>
                <a:gd name="connsiteY1" fmla="*/ 370 h 1547031"/>
                <a:gd name="connsiteX2" fmla="*/ 1083733 w 2709125"/>
                <a:gd name="connsiteY2" fmla="*/ 72575 h 1547031"/>
                <a:gd name="connsiteX3" fmla="*/ 819895 w 2709125"/>
                <a:gd name="connsiteY3" fmla="*/ 188231 h 1547031"/>
                <a:gd name="connsiteX4" fmla="*/ 566899 w 2709125"/>
                <a:gd name="connsiteY4" fmla="*/ 903848 h 1547031"/>
                <a:gd name="connsiteX5" fmla="*/ 516299 w 2709125"/>
                <a:gd name="connsiteY5" fmla="*/ 911077 h 1547031"/>
                <a:gd name="connsiteX6" fmla="*/ 219933 w 2709125"/>
                <a:gd name="connsiteY6" fmla="*/ 535197 h 1547031"/>
                <a:gd name="connsiteX7" fmla="*/ 3079 w 2709125"/>
                <a:gd name="connsiteY7" fmla="*/ 618324 h 1547031"/>
                <a:gd name="connsiteX8" fmla="*/ 382573 w 2709125"/>
                <a:gd name="connsiteY8" fmla="*/ 1041189 h 1547031"/>
                <a:gd name="connsiteX9" fmla="*/ 491000 w 2709125"/>
                <a:gd name="connsiteY9" fmla="*/ 1211058 h 1547031"/>
                <a:gd name="connsiteX10" fmla="*/ 743996 w 2709125"/>
                <a:gd name="connsiteY10" fmla="*/ 1189372 h 1547031"/>
                <a:gd name="connsiteX11" fmla="*/ 834352 w 2709125"/>
                <a:gd name="connsiteY11" fmla="*/ 943605 h 1547031"/>
                <a:gd name="connsiteX12" fmla="*/ 917479 w 2709125"/>
                <a:gd name="connsiteY12" fmla="*/ 697837 h 1547031"/>
                <a:gd name="connsiteX13" fmla="*/ 769295 w 2709125"/>
                <a:gd name="connsiteY13" fmla="*/ 1482125 h 1547031"/>
                <a:gd name="connsiteX14" fmla="*/ 1149494 w 2709125"/>
                <a:gd name="connsiteY14" fmla="*/ 1500855 h 1547031"/>
                <a:gd name="connsiteX15" fmla="*/ 1362119 w 2709125"/>
                <a:gd name="connsiteY15" fmla="*/ 1478693 h 1547031"/>
                <a:gd name="connsiteX16" fmla="*/ 1768438 w 2709125"/>
                <a:gd name="connsiteY16" fmla="*/ 1477226 h 1547031"/>
                <a:gd name="connsiteX17" fmla="*/ 1771834 w 2709125"/>
                <a:gd name="connsiteY17" fmla="*/ 1129828 h 1547031"/>
                <a:gd name="connsiteX18" fmla="*/ 1776926 w 2709125"/>
                <a:gd name="connsiteY18" fmla="*/ 962915 h 1547031"/>
                <a:gd name="connsiteX19" fmla="*/ 1863589 w 2709125"/>
                <a:gd name="connsiteY19" fmla="*/ 1133760 h 1547031"/>
                <a:gd name="connsiteX20" fmla="*/ 1961991 w 2709125"/>
                <a:gd name="connsiteY20" fmla="*/ 1276114 h 1547031"/>
                <a:gd name="connsiteX21" fmla="*/ 2104345 w 2709125"/>
                <a:gd name="connsiteY21" fmla="*/ 1256565 h 1547031"/>
                <a:gd name="connsiteX22" fmla="*/ 2337871 w 2709125"/>
                <a:gd name="connsiteY22" fmla="*/ 1048417 h 1547031"/>
                <a:gd name="connsiteX23" fmla="*/ 2689189 w 2709125"/>
                <a:gd name="connsiteY23" fmla="*/ 712373 h 1547031"/>
                <a:gd name="connsiteX24" fmla="*/ 2654082 w 2709125"/>
                <a:gd name="connsiteY24" fmla="*/ 634713 h 1547031"/>
                <a:gd name="connsiteX25" fmla="*/ 2538235 w 2709125"/>
                <a:gd name="connsiteY25" fmla="*/ 598435 h 1547031"/>
                <a:gd name="connsiteX26" fmla="*/ 2214249 w 2709125"/>
                <a:gd name="connsiteY26" fmla="*/ 824096 h 1547031"/>
                <a:gd name="connsiteX27" fmla="*/ 2073294 w 2709125"/>
                <a:gd name="connsiteY27" fmla="*/ 918226 h 1547031"/>
                <a:gd name="connsiteX28" fmla="*/ 1988529 w 2709125"/>
                <a:gd name="connsiteY28" fmla="*/ 765870 h 1547031"/>
                <a:gd name="connsiteX29" fmla="*/ 1858258 w 2709125"/>
                <a:gd name="connsiteY29" fmla="*/ 503111 h 1547031"/>
                <a:gd name="connsiteX30" fmla="*/ 1763287 w 2709125"/>
                <a:gd name="connsiteY30" fmla="*/ 257401 h 1547031"/>
                <a:gd name="connsiteX31" fmla="*/ 1630800 w 2709125"/>
                <a:gd name="connsiteY31" fmla="*/ 140189 h 1547031"/>
                <a:gd name="connsiteX32" fmla="*/ 1525011 w 2709125"/>
                <a:gd name="connsiteY32" fmla="*/ 91726 h 1547031"/>
                <a:gd name="connsiteX33" fmla="*/ 1415685 w 2709125"/>
                <a:gd name="connsiteY33" fmla="*/ 31342 h 1547031"/>
                <a:gd name="connsiteX34" fmla="*/ 1313590 w 2709125"/>
                <a:gd name="connsiteY34" fmla="*/ 102251 h 1547031"/>
                <a:gd name="connsiteX0" fmla="*/ 1313590 w 2709125"/>
                <a:gd name="connsiteY0" fmla="*/ 102251 h 1543845"/>
                <a:gd name="connsiteX1" fmla="*/ 1203265 w 2709125"/>
                <a:gd name="connsiteY1" fmla="*/ 370 h 1543845"/>
                <a:gd name="connsiteX2" fmla="*/ 1083733 w 2709125"/>
                <a:gd name="connsiteY2" fmla="*/ 72575 h 1543845"/>
                <a:gd name="connsiteX3" fmla="*/ 819895 w 2709125"/>
                <a:gd name="connsiteY3" fmla="*/ 188231 h 1543845"/>
                <a:gd name="connsiteX4" fmla="*/ 566899 w 2709125"/>
                <a:gd name="connsiteY4" fmla="*/ 903848 h 1543845"/>
                <a:gd name="connsiteX5" fmla="*/ 516299 w 2709125"/>
                <a:gd name="connsiteY5" fmla="*/ 911077 h 1543845"/>
                <a:gd name="connsiteX6" fmla="*/ 219933 w 2709125"/>
                <a:gd name="connsiteY6" fmla="*/ 535197 h 1543845"/>
                <a:gd name="connsiteX7" fmla="*/ 3079 w 2709125"/>
                <a:gd name="connsiteY7" fmla="*/ 618324 h 1543845"/>
                <a:gd name="connsiteX8" fmla="*/ 382573 w 2709125"/>
                <a:gd name="connsiteY8" fmla="*/ 1041189 h 1543845"/>
                <a:gd name="connsiteX9" fmla="*/ 491000 w 2709125"/>
                <a:gd name="connsiteY9" fmla="*/ 1211058 h 1543845"/>
                <a:gd name="connsiteX10" fmla="*/ 743996 w 2709125"/>
                <a:gd name="connsiteY10" fmla="*/ 1189372 h 1543845"/>
                <a:gd name="connsiteX11" fmla="*/ 834352 w 2709125"/>
                <a:gd name="connsiteY11" fmla="*/ 943605 h 1543845"/>
                <a:gd name="connsiteX12" fmla="*/ 917479 w 2709125"/>
                <a:gd name="connsiteY12" fmla="*/ 697837 h 1543845"/>
                <a:gd name="connsiteX13" fmla="*/ 769295 w 2709125"/>
                <a:gd name="connsiteY13" fmla="*/ 1482125 h 1543845"/>
                <a:gd name="connsiteX14" fmla="*/ 907955 w 2709125"/>
                <a:gd name="connsiteY14" fmla="*/ 1492229 h 1543845"/>
                <a:gd name="connsiteX15" fmla="*/ 1362119 w 2709125"/>
                <a:gd name="connsiteY15" fmla="*/ 1478693 h 1543845"/>
                <a:gd name="connsiteX16" fmla="*/ 1768438 w 2709125"/>
                <a:gd name="connsiteY16" fmla="*/ 1477226 h 1543845"/>
                <a:gd name="connsiteX17" fmla="*/ 1771834 w 2709125"/>
                <a:gd name="connsiteY17" fmla="*/ 1129828 h 1543845"/>
                <a:gd name="connsiteX18" fmla="*/ 1776926 w 2709125"/>
                <a:gd name="connsiteY18" fmla="*/ 962915 h 1543845"/>
                <a:gd name="connsiteX19" fmla="*/ 1863589 w 2709125"/>
                <a:gd name="connsiteY19" fmla="*/ 1133760 h 1543845"/>
                <a:gd name="connsiteX20" fmla="*/ 1961991 w 2709125"/>
                <a:gd name="connsiteY20" fmla="*/ 1276114 h 1543845"/>
                <a:gd name="connsiteX21" fmla="*/ 2104345 w 2709125"/>
                <a:gd name="connsiteY21" fmla="*/ 1256565 h 1543845"/>
                <a:gd name="connsiteX22" fmla="*/ 2337871 w 2709125"/>
                <a:gd name="connsiteY22" fmla="*/ 1048417 h 1543845"/>
                <a:gd name="connsiteX23" fmla="*/ 2689189 w 2709125"/>
                <a:gd name="connsiteY23" fmla="*/ 712373 h 1543845"/>
                <a:gd name="connsiteX24" fmla="*/ 2654082 w 2709125"/>
                <a:gd name="connsiteY24" fmla="*/ 634713 h 1543845"/>
                <a:gd name="connsiteX25" fmla="*/ 2538235 w 2709125"/>
                <a:gd name="connsiteY25" fmla="*/ 598435 h 1543845"/>
                <a:gd name="connsiteX26" fmla="*/ 2214249 w 2709125"/>
                <a:gd name="connsiteY26" fmla="*/ 824096 h 1543845"/>
                <a:gd name="connsiteX27" fmla="*/ 2073294 w 2709125"/>
                <a:gd name="connsiteY27" fmla="*/ 918226 h 1543845"/>
                <a:gd name="connsiteX28" fmla="*/ 1988529 w 2709125"/>
                <a:gd name="connsiteY28" fmla="*/ 765870 h 1543845"/>
                <a:gd name="connsiteX29" fmla="*/ 1858258 w 2709125"/>
                <a:gd name="connsiteY29" fmla="*/ 503111 h 1543845"/>
                <a:gd name="connsiteX30" fmla="*/ 1763287 w 2709125"/>
                <a:gd name="connsiteY30" fmla="*/ 257401 h 1543845"/>
                <a:gd name="connsiteX31" fmla="*/ 1630800 w 2709125"/>
                <a:gd name="connsiteY31" fmla="*/ 140189 h 1543845"/>
                <a:gd name="connsiteX32" fmla="*/ 1525011 w 2709125"/>
                <a:gd name="connsiteY32" fmla="*/ 91726 h 1543845"/>
                <a:gd name="connsiteX33" fmla="*/ 1415685 w 2709125"/>
                <a:gd name="connsiteY33" fmla="*/ 31342 h 1543845"/>
                <a:gd name="connsiteX34" fmla="*/ 1313590 w 2709125"/>
                <a:gd name="connsiteY34" fmla="*/ 102251 h 1543845"/>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00284 w 2709125"/>
                <a:gd name="connsiteY13" fmla="*/ 1329725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62022 w 2709125"/>
                <a:gd name="connsiteY14" fmla="*/ 1462849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508252 w 2709125"/>
                <a:gd name="connsiteY9" fmla="*/ 1167926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5950"/>
                <a:gd name="connsiteX1" fmla="*/ 1203265 w 2709125"/>
                <a:gd name="connsiteY1" fmla="*/ 370 h 1505950"/>
                <a:gd name="connsiteX2" fmla="*/ 1083733 w 2709125"/>
                <a:gd name="connsiteY2" fmla="*/ 72575 h 1505950"/>
                <a:gd name="connsiteX3" fmla="*/ 819895 w 2709125"/>
                <a:gd name="connsiteY3" fmla="*/ 188231 h 1505950"/>
                <a:gd name="connsiteX4" fmla="*/ 566899 w 2709125"/>
                <a:gd name="connsiteY4" fmla="*/ 903848 h 1505950"/>
                <a:gd name="connsiteX5" fmla="*/ 516299 w 2709125"/>
                <a:gd name="connsiteY5" fmla="*/ 911077 h 1505950"/>
                <a:gd name="connsiteX6" fmla="*/ 219933 w 2709125"/>
                <a:gd name="connsiteY6" fmla="*/ 535197 h 1505950"/>
                <a:gd name="connsiteX7" fmla="*/ 3079 w 2709125"/>
                <a:gd name="connsiteY7" fmla="*/ 618324 h 1505950"/>
                <a:gd name="connsiteX8" fmla="*/ 382573 w 2709125"/>
                <a:gd name="connsiteY8" fmla="*/ 1041189 h 1505950"/>
                <a:gd name="connsiteX9" fmla="*/ 508252 w 2709125"/>
                <a:gd name="connsiteY9" fmla="*/ 1167926 h 1505950"/>
                <a:gd name="connsiteX10" fmla="*/ 646230 w 2709125"/>
                <a:gd name="connsiteY10" fmla="*/ 1140489 h 1505950"/>
                <a:gd name="connsiteX11" fmla="*/ 713583 w 2709125"/>
                <a:gd name="connsiteY11" fmla="*/ 940729 h 1505950"/>
                <a:gd name="connsiteX12" fmla="*/ 721947 w 2709125"/>
                <a:gd name="connsiteY12" fmla="*/ 1109029 h 1505950"/>
                <a:gd name="connsiteX13" fmla="*/ 711786 w 2709125"/>
                <a:gd name="connsiteY13" fmla="*/ 1390110 h 1505950"/>
                <a:gd name="connsiteX14" fmla="*/ 739018 w 2709125"/>
                <a:gd name="connsiteY14" fmla="*/ 1485853 h 1505950"/>
                <a:gd name="connsiteX15" fmla="*/ 907955 w 2709125"/>
                <a:gd name="connsiteY15" fmla="*/ 1492229 h 1505950"/>
                <a:gd name="connsiteX16" fmla="*/ 1362119 w 2709125"/>
                <a:gd name="connsiteY16" fmla="*/ 1478693 h 1505950"/>
                <a:gd name="connsiteX17" fmla="*/ 1231374 w 2709125"/>
                <a:gd name="connsiteY17" fmla="*/ 1485791 h 1505950"/>
                <a:gd name="connsiteX18" fmla="*/ 1768438 w 2709125"/>
                <a:gd name="connsiteY18" fmla="*/ 1477226 h 1505950"/>
                <a:gd name="connsiteX19" fmla="*/ 1771834 w 2709125"/>
                <a:gd name="connsiteY19" fmla="*/ 1129828 h 1505950"/>
                <a:gd name="connsiteX20" fmla="*/ 1776926 w 2709125"/>
                <a:gd name="connsiteY20" fmla="*/ 962915 h 1505950"/>
                <a:gd name="connsiteX21" fmla="*/ 1863589 w 2709125"/>
                <a:gd name="connsiteY21" fmla="*/ 1133760 h 1505950"/>
                <a:gd name="connsiteX22" fmla="*/ 1961991 w 2709125"/>
                <a:gd name="connsiteY22" fmla="*/ 1276114 h 1505950"/>
                <a:gd name="connsiteX23" fmla="*/ 2104345 w 2709125"/>
                <a:gd name="connsiteY23" fmla="*/ 1256565 h 1505950"/>
                <a:gd name="connsiteX24" fmla="*/ 2337871 w 2709125"/>
                <a:gd name="connsiteY24" fmla="*/ 1048417 h 1505950"/>
                <a:gd name="connsiteX25" fmla="*/ 2689189 w 2709125"/>
                <a:gd name="connsiteY25" fmla="*/ 712373 h 1505950"/>
                <a:gd name="connsiteX26" fmla="*/ 2654082 w 2709125"/>
                <a:gd name="connsiteY26" fmla="*/ 634713 h 1505950"/>
                <a:gd name="connsiteX27" fmla="*/ 2538235 w 2709125"/>
                <a:gd name="connsiteY27" fmla="*/ 598435 h 1505950"/>
                <a:gd name="connsiteX28" fmla="*/ 2214249 w 2709125"/>
                <a:gd name="connsiteY28" fmla="*/ 824096 h 1505950"/>
                <a:gd name="connsiteX29" fmla="*/ 2073294 w 2709125"/>
                <a:gd name="connsiteY29" fmla="*/ 918226 h 1505950"/>
                <a:gd name="connsiteX30" fmla="*/ 1988529 w 2709125"/>
                <a:gd name="connsiteY30" fmla="*/ 765870 h 1505950"/>
                <a:gd name="connsiteX31" fmla="*/ 1858258 w 2709125"/>
                <a:gd name="connsiteY31" fmla="*/ 503111 h 1505950"/>
                <a:gd name="connsiteX32" fmla="*/ 1748909 w 2709125"/>
                <a:gd name="connsiteY32" fmla="*/ 237272 h 1505950"/>
                <a:gd name="connsiteX33" fmla="*/ 1630800 w 2709125"/>
                <a:gd name="connsiteY33" fmla="*/ 140189 h 1505950"/>
                <a:gd name="connsiteX34" fmla="*/ 1525011 w 2709125"/>
                <a:gd name="connsiteY34" fmla="*/ 91726 h 1505950"/>
                <a:gd name="connsiteX35" fmla="*/ 1415685 w 2709125"/>
                <a:gd name="connsiteY35" fmla="*/ 31342 h 1505950"/>
                <a:gd name="connsiteX36" fmla="*/ 1313590 w 2709125"/>
                <a:gd name="connsiteY36" fmla="*/ 102251 h 1505950"/>
                <a:gd name="connsiteX0" fmla="*/ 1313590 w 2709125"/>
                <a:gd name="connsiteY0" fmla="*/ 102251 h 1520445"/>
                <a:gd name="connsiteX1" fmla="*/ 1203265 w 2709125"/>
                <a:gd name="connsiteY1" fmla="*/ 370 h 1520445"/>
                <a:gd name="connsiteX2" fmla="*/ 1083733 w 2709125"/>
                <a:gd name="connsiteY2" fmla="*/ 72575 h 1520445"/>
                <a:gd name="connsiteX3" fmla="*/ 819895 w 2709125"/>
                <a:gd name="connsiteY3" fmla="*/ 188231 h 1520445"/>
                <a:gd name="connsiteX4" fmla="*/ 566899 w 2709125"/>
                <a:gd name="connsiteY4" fmla="*/ 903848 h 1520445"/>
                <a:gd name="connsiteX5" fmla="*/ 516299 w 2709125"/>
                <a:gd name="connsiteY5" fmla="*/ 911077 h 1520445"/>
                <a:gd name="connsiteX6" fmla="*/ 219933 w 2709125"/>
                <a:gd name="connsiteY6" fmla="*/ 535197 h 1520445"/>
                <a:gd name="connsiteX7" fmla="*/ 3079 w 2709125"/>
                <a:gd name="connsiteY7" fmla="*/ 618324 h 1520445"/>
                <a:gd name="connsiteX8" fmla="*/ 382573 w 2709125"/>
                <a:gd name="connsiteY8" fmla="*/ 1041189 h 1520445"/>
                <a:gd name="connsiteX9" fmla="*/ 508252 w 2709125"/>
                <a:gd name="connsiteY9" fmla="*/ 1167926 h 1520445"/>
                <a:gd name="connsiteX10" fmla="*/ 646230 w 2709125"/>
                <a:gd name="connsiteY10" fmla="*/ 1140489 h 1520445"/>
                <a:gd name="connsiteX11" fmla="*/ 713583 w 2709125"/>
                <a:gd name="connsiteY11" fmla="*/ 940729 h 1520445"/>
                <a:gd name="connsiteX12" fmla="*/ 721947 w 2709125"/>
                <a:gd name="connsiteY12" fmla="*/ 1109029 h 1520445"/>
                <a:gd name="connsiteX13" fmla="*/ 711786 w 2709125"/>
                <a:gd name="connsiteY13" fmla="*/ 1390110 h 1520445"/>
                <a:gd name="connsiteX14" fmla="*/ 739018 w 2709125"/>
                <a:gd name="connsiteY14" fmla="*/ 1485853 h 1520445"/>
                <a:gd name="connsiteX15" fmla="*/ 907955 w 2709125"/>
                <a:gd name="connsiteY15" fmla="*/ 1492229 h 1520445"/>
                <a:gd name="connsiteX16" fmla="*/ 1362119 w 2709125"/>
                <a:gd name="connsiteY16" fmla="*/ 1478693 h 1520445"/>
                <a:gd name="connsiteX17" fmla="*/ 1231374 w 2709125"/>
                <a:gd name="connsiteY17" fmla="*/ 1485791 h 1520445"/>
                <a:gd name="connsiteX18" fmla="*/ 1768438 w 2709125"/>
                <a:gd name="connsiteY18" fmla="*/ 1477226 h 1520445"/>
                <a:gd name="connsiteX19" fmla="*/ 1771834 w 2709125"/>
                <a:gd name="connsiteY19" fmla="*/ 1129828 h 1520445"/>
                <a:gd name="connsiteX20" fmla="*/ 1776926 w 2709125"/>
                <a:gd name="connsiteY20" fmla="*/ 962915 h 1520445"/>
                <a:gd name="connsiteX21" fmla="*/ 1863589 w 2709125"/>
                <a:gd name="connsiteY21" fmla="*/ 1133760 h 1520445"/>
                <a:gd name="connsiteX22" fmla="*/ 1961991 w 2709125"/>
                <a:gd name="connsiteY22" fmla="*/ 1276114 h 1520445"/>
                <a:gd name="connsiteX23" fmla="*/ 2104345 w 2709125"/>
                <a:gd name="connsiteY23" fmla="*/ 1256565 h 1520445"/>
                <a:gd name="connsiteX24" fmla="*/ 2337871 w 2709125"/>
                <a:gd name="connsiteY24" fmla="*/ 1048417 h 1520445"/>
                <a:gd name="connsiteX25" fmla="*/ 2689189 w 2709125"/>
                <a:gd name="connsiteY25" fmla="*/ 712373 h 1520445"/>
                <a:gd name="connsiteX26" fmla="*/ 2654082 w 2709125"/>
                <a:gd name="connsiteY26" fmla="*/ 634713 h 1520445"/>
                <a:gd name="connsiteX27" fmla="*/ 2538235 w 2709125"/>
                <a:gd name="connsiteY27" fmla="*/ 598435 h 1520445"/>
                <a:gd name="connsiteX28" fmla="*/ 2214249 w 2709125"/>
                <a:gd name="connsiteY28" fmla="*/ 824096 h 1520445"/>
                <a:gd name="connsiteX29" fmla="*/ 2073294 w 2709125"/>
                <a:gd name="connsiteY29" fmla="*/ 918226 h 1520445"/>
                <a:gd name="connsiteX30" fmla="*/ 1988529 w 2709125"/>
                <a:gd name="connsiteY30" fmla="*/ 765870 h 1520445"/>
                <a:gd name="connsiteX31" fmla="*/ 1858258 w 2709125"/>
                <a:gd name="connsiteY31" fmla="*/ 503111 h 1520445"/>
                <a:gd name="connsiteX32" fmla="*/ 1748909 w 2709125"/>
                <a:gd name="connsiteY32" fmla="*/ 237272 h 1520445"/>
                <a:gd name="connsiteX33" fmla="*/ 1630800 w 2709125"/>
                <a:gd name="connsiteY33" fmla="*/ 140189 h 1520445"/>
                <a:gd name="connsiteX34" fmla="*/ 1525011 w 2709125"/>
                <a:gd name="connsiteY34" fmla="*/ 91726 h 1520445"/>
                <a:gd name="connsiteX35" fmla="*/ 1415685 w 2709125"/>
                <a:gd name="connsiteY35" fmla="*/ 31342 h 1520445"/>
                <a:gd name="connsiteX36" fmla="*/ 1313590 w 2709125"/>
                <a:gd name="connsiteY36" fmla="*/ 102251 h 1520445"/>
                <a:gd name="connsiteX0" fmla="*/ 1313590 w 2709125"/>
                <a:gd name="connsiteY0" fmla="*/ 102251 h 1539342"/>
                <a:gd name="connsiteX1" fmla="*/ 1203265 w 2709125"/>
                <a:gd name="connsiteY1" fmla="*/ 370 h 1539342"/>
                <a:gd name="connsiteX2" fmla="*/ 1083733 w 2709125"/>
                <a:gd name="connsiteY2" fmla="*/ 72575 h 1539342"/>
                <a:gd name="connsiteX3" fmla="*/ 819895 w 2709125"/>
                <a:gd name="connsiteY3" fmla="*/ 188231 h 1539342"/>
                <a:gd name="connsiteX4" fmla="*/ 566899 w 2709125"/>
                <a:gd name="connsiteY4" fmla="*/ 903848 h 1539342"/>
                <a:gd name="connsiteX5" fmla="*/ 516299 w 2709125"/>
                <a:gd name="connsiteY5" fmla="*/ 911077 h 1539342"/>
                <a:gd name="connsiteX6" fmla="*/ 219933 w 2709125"/>
                <a:gd name="connsiteY6" fmla="*/ 535197 h 1539342"/>
                <a:gd name="connsiteX7" fmla="*/ 3079 w 2709125"/>
                <a:gd name="connsiteY7" fmla="*/ 618324 h 1539342"/>
                <a:gd name="connsiteX8" fmla="*/ 382573 w 2709125"/>
                <a:gd name="connsiteY8" fmla="*/ 1041189 h 1539342"/>
                <a:gd name="connsiteX9" fmla="*/ 508252 w 2709125"/>
                <a:gd name="connsiteY9" fmla="*/ 1167926 h 1539342"/>
                <a:gd name="connsiteX10" fmla="*/ 646230 w 2709125"/>
                <a:gd name="connsiteY10" fmla="*/ 1140489 h 1539342"/>
                <a:gd name="connsiteX11" fmla="*/ 713583 w 2709125"/>
                <a:gd name="connsiteY11" fmla="*/ 940729 h 1539342"/>
                <a:gd name="connsiteX12" fmla="*/ 721947 w 2709125"/>
                <a:gd name="connsiteY12" fmla="*/ 1109029 h 1539342"/>
                <a:gd name="connsiteX13" fmla="*/ 711786 w 2709125"/>
                <a:gd name="connsiteY13" fmla="*/ 1390110 h 1539342"/>
                <a:gd name="connsiteX14" fmla="*/ 739018 w 2709125"/>
                <a:gd name="connsiteY14" fmla="*/ 1485853 h 1539342"/>
                <a:gd name="connsiteX15" fmla="*/ 907955 w 2709125"/>
                <a:gd name="connsiteY15" fmla="*/ 1492229 h 1539342"/>
                <a:gd name="connsiteX16" fmla="*/ 1362119 w 2709125"/>
                <a:gd name="connsiteY16" fmla="*/ 1478693 h 1539342"/>
                <a:gd name="connsiteX17" fmla="*/ 1231374 w 2709125"/>
                <a:gd name="connsiteY17" fmla="*/ 1485791 h 1539342"/>
                <a:gd name="connsiteX18" fmla="*/ 1768438 w 2709125"/>
                <a:gd name="connsiteY18" fmla="*/ 1477226 h 1539342"/>
                <a:gd name="connsiteX19" fmla="*/ 1771834 w 2709125"/>
                <a:gd name="connsiteY19" fmla="*/ 1129828 h 1539342"/>
                <a:gd name="connsiteX20" fmla="*/ 1776926 w 2709125"/>
                <a:gd name="connsiteY20" fmla="*/ 962915 h 1539342"/>
                <a:gd name="connsiteX21" fmla="*/ 1863589 w 2709125"/>
                <a:gd name="connsiteY21" fmla="*/ 1133760 h 1539342"/>
                <a:gd name="connsiteX22" fmla="*/ 1961991 w 2709125"/>
                <a:gd name="connsiteY22" fmla="*/ 1276114 h 1539342"/>
                <a:gd name="connsiteX23" fmla="*/ 2104345 w 2709125"/>
                <a:gd name="connsiteY23" fmla="*/ 1256565 h 1539342"/>
                <a:gd name="connsiteX24" fmla="*/ 2337871 w 2709125"/>
                <a:gd name="connsiteY24" fmla="*/ 1048417 h 1539342"/>
                <a:gd name="connsiteX25" fmla="*/ 2689189 w 2709125"/>
                <a:gd name="connsiteY25" fmla="*/ 712373 h 1539342"/>
                <a:gd name="connsiteX26" fmla="*/ 2654082 w 2709125"/>
                <a:gd name="connsiteY26" fmla="*/ 634713 h 1539342"/>
                <a:gd name="connsiteX27" fmla="*/ 2538235 w 2709125"/>
                <a:gd name="connsiteY27" fmla="*/ 598435 h 1539342"/>
                <a:gd name="connsiteX28" fmla="*/ 2214249 w 2709125"/>
                <a:gd name="connsiteY28" fmla="*/ 824096 h 1539342"/>
                <a:gd name="connsiteX29" fmla="*/ 2073294 w 2709125"/>
                <a:gd name="connsiteY29" fmla="*/ 918226 h 1539342"/>
                <a:gd name="connsiteX30" fmla="*/ 1988529 w 2709125"/>
                <a:gd name="connsiteY30" fmla="*/ 765870 h 1539342"/>
                <a:gd name="connsiteX31" fmla="*/ 1858258 w 2709125"/>
                <a:gd name="connsiteY31" fmla="*/ 503111 h 1539342"/>
                <a:gd name="connsiteX32" fmla="*/ 1748909 w 2709125"/>
                <a:gd name="connsiteY32" fmla="*/ 237272 h 1539342"/>
                <a:gd name="connsiteX33" fmla="*/ 1630800 w 2709125"/>
                <a:gd name="connsiteY33" fmla="*/ 140189 h 1539342"/>
                <a:gd name="connsiteX34" fmla="*/ 1525011 w 2709125"/>
                <a:gd name="connsiteY34" fmla="*/ 91726 h 1539342"/>
                <a:gd name="connsiteX35" fmla="*/ 1415685 w 2709125"/>
                <a:gd name="connsiteY35" fmla="*/ 31342 h 1539342"/>
                <a:gd name="connsiteX36" fmla="*/ 1313590 w 2709125"/>
                <a:gd name="connsiteY36" fmla="*/ 102251 h 1539342"/>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362119 w 2709125"/>
                <a:gd name="connsiteY16" fmla="*/ 147869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49180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12315"/>
                <a:gd name="connsiteX1" fmla="*/ 1203265 w 2709125"/>
                <a:gd name="connsiteY1" fmla="*/ 370 h 1512315"/>
                <a:gd name="connsiteX2" fmla="*/ 1083733 w 2709125"/>
                <a:gd name="connsiteY2" fmla="*/ 72575 h 1512315"/>
                <a:gd name="connsiteX3" fmla="*/ 819895 w 2709125"/>
                <a:gd name="connsiteY3" fmla="*/ 188231 h 1512315"/>
                <a:gd name="connsiteX4" fmla="*/ 566899 w 2709125"/>
                <a:gd name="connsiteY4" fmla="*/ 903848 h 1512315"/>
                <a:gd name="connsiteX5" fmla="*/ 516299 w 2709125"/>
                <a:gd name="connsiteY5" fmla="*/ 911077 h 1512315"/>
                <a:gd name="connsiteX6" fmla="*/ 219933 w 2709125"/>
                <a:gd name="connsiteY6" fmla="*/ 535197 h 1512315"/>
                <a:gd name="connsiteX7" fmla="*/ 3079 w 2709125"/>
                <a:gd name="connsiteY7" fmla="*/ 618324 h 1512315"/>
                <a:gd name="connsiteX8" fmla="*/ 382573 w 2709125"/>
                <a:gd name="connsiteY8" fmla="*/ 1041189 h 1512315"/>
                <a:gd name="connsiteX9" fmla="*/ 508252 w 2709125"/>
                <a:gd name="connsiteY9" fmla="*/ 1167926 h 1512315"/>
                <a:gd name="connsiteX10" fmla="*/ 646230 w 2709125"/>
                <a:gd name="connsiteY10" fmla="*/ 1140489 h 1512315"/>
                <a:gd name="connsiteX11" fmla="*/ 713583 w 2709125"/>
                <a:gd name="connsiteY11" fmla="*/ 940729 h 1512315"/>
                <a:gd name="connsiteX12" fmla="*/ 721947 w 2709125"/>
                <a:gd name="connsiteY12" fmla="*/ 1109029 h 1512315"/>
                <a:gd name="connsiteX13" fmla="*/ 711786 w 2709125"/>
                <a:gd name="connsiteY13" fmla="*/ 1390110 h 1512315"/>
                <a:gd name="connsiteX14" fmla="*/ 739018 w 2709125"/>
                <a:gd name="connsiteY14" fmla="*/ 1485853 h 1512315"/>
                <a:gd name="connsiteX15" fmla="*/ 907955 w 2709125"/>
                <a:gd name="connsiteY15" fmla="*/ 1492229 h 1512315"/>
                <a:gd name="connsiteX16" fmla="*/ 1234299 w 2709125"/>
                <a:gd name="connsiteY16" fmla="*/ 1504913 h 1512315"/>
                <a:gd name="connsiteX17" fmla="*/ 1546006 w 2709125"/>
                <a:gd name="connsiteY17" fmla="*/ 1498900 h 1512315"/>
                <a:gd name="connsiteX18" fmla="*/ 1768438 w 2709125"/>
                <a:gd name="connsiteY18" fmla="*/ 1477226 h 1512315"/>
                <a:gd name="connsiteX19" fmla="*/ 1771834 w 2709125"/>
                <a:gd name="connsiteY19" fmla="*/ 1129828 h 1512315"/>
                <a:gd name="connsiteX20" fmla="*/ 1776926 w 2709125"/>
                <a:gd name="connsiteY20" fmla="*/ 962915 h 1512315"/>
                <a:gd name="connsiteX21" fmla="*/ 1863589 w 2709125"/>
                <a:gd name="connsiteY21" fmla="*/ 1133760 h 1512315"/>
                <a:gd name="connsiteX22" fmla="*/ 1961991 w 2709125"/>
                <a:gd name="connsiteY22" fmla="*/ 1276114 h 1512315"/>
                <a:gd name="connsiteX23" fmla="*/ 2104345 w 2709125"/>
                <a:gd name="connsiteY23" fmla="*/ 1256565 h 1512315"/>
                <a:gd name="connsiteX24" fmla="*/ 2337871 w 2709125"/>
                <a:gd name="connsiteY24" fmla="*/ 1048417 h 1512315"/>
                <a:gd name="connsiteX25" fmla="*/ 2689189 w 2709125"/>
                <a:gd name="connsiteY25" fmla="*/ 712373 h 1512315"/>
                <a:gd name="connsiteX26" fmla="*/ 2654082 w 2709125"/>
                <a:gd name="connsiteY26" fmla="*/ 634713 h 1512315"/>
                <a:gd name="connsiteX27" fmla="*/ 2538235 w 2709125"/>
                <a:gd name="connsiteY27" fmla="*/ 598435 h 1512315"/>
                <a:gd name="connsiteX28" fmla="*/ 2214249 w 2709125"/>
                <a:gd name="connsiteY28" fmla="*/ 824096 h 1512315"/>
                <a:gd name="connsiteX29" fmla="*/ 2073294 w 2709125"/>
                <a:gd name="connsiteY29" fmla="*/ 918226 h 1512315"/>
                <a:gd name="connsiteX30" fmla="*/ 1988529 w 2709125"/>
                <a:gd name="connsiteY30" fmla="*/ 765870 h 1512315"/>
                <a:gd name="connsiteX31" fmla="*/ 1858258 w 2709125"/>
                <a:gd name="connsiteY31" fmla="*/ 503111 h 1512315"/>
                <a:gd name="connsiteX32" fmla="*/ 1748909 w 2709125"/>
                <a:gd name="connsiteY32" fmla="*/ 237272 h 1512315"/>
                <a:gd name="connsiteX33" fmla="*/ 1630800 w 2709125"/>
                <a:gd name="connsiteY33" fmla="*/ 140189 h 1512315"/>
                <a:gd name="connsiteX34" fmla="*/ 1525011 w 2709125"/>
                <a:gd name="connsiteY34" fmla="*/ 91726 h 1512315"/>
                <a:gd name="connsiteX35" fmla="*/ 1415685 w 2709125"/>
                <a:gd name="connsiteY35" fmla="*/ 31342 h 1512315"/>
                <a:gd name="connsiteX36" fmla="*/ 1313590 w 2709125"/>
                <a:gd name="connsiteY36" fmla="*/ 102251 h 1512315"/>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903848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880907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83933 w 2709013"/>
                <a:gd name="connsiteY4" fmla="*/ 555004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24180 w 2709013"/>
                <a:gd name="connsiteY5" fmla="*/ 887462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32418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33995 w 2708996"/>
                <a:gd name="connsiteY5" fmla="*/ 795695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595426 w 2708996"/>
                <a:gd name="connsiteY4" fmla="*/ 600887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8646 w 2714181"/>
                <a:gd name="connsiteY0" fmla="*/ 102251 h 1504913"/>
                <a:gd name="connsiteX1" fmla="*/ 1208321 w 2714181"/>
                <a:gd name="connsiteY1" fmla="*/ 370 h 1504913"/>
                <a:gd name="connsiteX2" fmla="*/ 1088789 w 2714181"/>
                <a:gd name="connsiteY2" fmla="*/ 72575 h 1504913"/>
                <a:gd name="connsiteX3" fmla="*/ 824951 w 2714181"/>
                <a:gd name="connsiteY3" fmla="*/ 188231 h 1504913"/>
                <a:gd name="connsiteX4" fmla="*/ 600611 w 2714181"/>
                <a:gd name="connsiteY4" fmla="*/ 600887 h 1504913"/>
                <a:gd name="connsiteX5" fmla="*/ 512961 w 2714181"/>
                <a:gd name="connsiteY5" fmla="*/ 844856 h 1504913"/>
                <a:gd name="connsiteX6" fmla="*/ 472194 w 2714181"/>
                <a:gd name="connsiteY6" fmla="*/ 802922 h 1504913"/>
                <a:gd name="connsiteX7" fmla="*/ 224989 w 2714181"/>
                <a:gd name="connsiteY7" fmla="*/ 535197 h 1504913"/>
                <a:gd name="connsiteX8" fmla="*/ 135216 w 2714181"/>
                <a:gd name="connsiteY8" fmla="*/ 525507 h 1504913"/>
                <a:gd name="connsiteX9" fmla="*/ 8135 w 2714181"/>
                <a:gd name="connsiteY9" fmla="*/ 618324 h 1504913"/>
                <a:gd name="connsiteX10" fmla="*/ 387629 w 2714181"/>
                <a:gd name="connsiteY10" fmla="*/ 1041189 h 1504913"/>
                <a:gd name="connsiteX11" fmla="*/ 513308 w 2714181"/>
                <a:gd name="connsiteY11" fmla="*/ 1167926 h 1504913"/>
                <a:gd name="connsiteX12" fmla="*/ 651286 w 2714181"/>
                <a:gd name="connsiteY12" fmla="*/ 1140489 h 1504913"/>
                <a:gd name="connsiteX13" fmla="*/ 718639 w 2714181"/>
                <a:gd name="connsiteY13" fmla="*/ 940729 h 1504913"/>
                <a:gd name="connsiteX14" fmla="*/ 727003 w 2714181"/>
                <a:gd name="connsiteY14" fmla="*/ 1109029 h 1504913"/>
                <a:gd name="connsiteX15" fmla="*/ 716842 w 2714181"/>
                <a:gd name="connsiteY15" fmla="*/ 1390110 h 1504913"/>
                <a:gd name="connsiteX16" fmla="*/ 744074 w 2714181"/>
                <a:gd name="connsiteY16" fmla="*/ 1485853 h 1504913"/>
                <a:gd name="connsiteX17" fmla="*/ 913011 w 2714181"/>
                <a:gd name="connsiteY17" fmla="*/ 1492229 h 1504913"/>
                <a:gd name="connsiteX18" fmla="*/ 1239355 w 2714181"/>
                <a:gd name="connsiteY18" fmla="*/ 1504913 h 1504913"/>
                <a:gd name="connsiteX19" fmla="*/ 1551062 w 2714181"/>
                <a:gd name="connsiteY19" fmla="*/ 1498900 h 1504913"/>
                <a:gd name="connsiteX20" fmla="*/ 1773494 w 2714181"/>
                <a:gd name="connsiteY20" fmla="*/ 1483781 h 1504913"/>
                <a:gd name="connsiteX21" fmla="*/ 1776890 w 2714181"/>
                <a:gd name="connsiteY21" fmla="*/ 1129828 h 1504913"/>
                <a:gd name="connsiteX22" fmla="*/ 1781982 w 2714181"/>
                <a:gd name="connsiteY22" fmla="*/ 962915 h 1504913"/>
                <a:gd name="connsiteX23" fmla="*/ 1868645 w 2714181"/>
                <a:gd name="connsiteY23" fmla="*/ 1133760 h 1504913"/>
                <a:gd name="connsiteX24" fmla="*/ 1967047 w 2714181"/>
                <a:gd name="connsiteY24" fmla="*/ 1276114 h 1504913"/>
                <a:gd name="connsiteX25" fmla="*/ 2109401 w 2714181"/>
                <a:gd name="connsiteY25" fmla="*/ 1256565 h 1504913"/>
                <a:gd name="connsiteX26" fmla="*/ 2342927 w 2714181"/>
                <a:gd name="connsiteY26" fmla="*/ 1048417 h 1504913"/>
                <a:gd name="connsiteX27" fmla="*/ 2694245 w 2714181"/>
                <a:gd name="connsiteY27" fmla="*/ 712373 h 1504913"/>
                <a:gd name="connsiteX28" fmla="*/ 2659138 w 2714181"/>
                <a:gd name="connsiteY28" fmla="*/ 634713 h 1504913"/>
                <a:gd name="connsiteX29" fmla="*/ 2543291 w 2714181"/>
                <a:gd name="connsiteY29" fmla="*/ 598435 h 1504913"/>
                <a:gd name="connsiteX30" fmla="*/ 2219305 w 2714181"/>
                <a:gd name="connsiteY30" fmla="*/ 824096 h 1504913"/>
                <a:gd name="connsiteX31" fmla="*/ 2078350 w 2714181"/>
                <a:gd name="connsiteY31" fmla="*/ 918226 h 1504913"/>
                <a:gd name="connsiteX32" fmla="*/ 1993585 w 2714181"/>
                <a:gd name="connsiteY32" fmla="*/ 765870 h 1504913"/>
                <a:gd name="connsiteX33" fmla="*/ 1863314 w 2714181"/>
                <a:gd name="connsiteY33" fmla="*/ 503111 h 1504913"/>
                <a:gd name="connsiteX34" fmla="*/ 1753965 w 2714181"/>
                <a:gd name="connsiteY34" fmla="*/ 237272 h 1504913"/>
                <a:gd name="connsiteX35" fmla="*/ 1635856 w 2714181"/>
                <a:gd name="connsiteY35" fmla="*/ 140189 h 1504913"/>
                <a:gd name="connsiteX36" fmla="*/ 1530067 w 2714181"/>
                <a:gd name="connsiteY36" fmla="*/ 91726 h 1504913"/>
                <a:gd name="connsiteX37" fmla="*/ 1420741 w 2714181"/>
                <a:gd name="connsiteY37" fmla="*/ 31342 h 1504913"/>
                <a:gd name="connsiteX38" fmla="*/ 1318646 w 271418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99121 w 2712691"/>
                <a:gd name="connsiteY5" fmla="*/ 600887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684333 w 2712691"/>
                <a:gd name="connsiteY4" fmla="*/ 348527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12 h 1504874"/>
                <a:gd name="connsiteX1" fmla="*/ 1206831 w 2712691"/>
                <a:gd name="connsiteY1" fmla="*/ 331 h 1504874"/>
                <a:gd name="connsiteX2" fmla="*/ 1087299 w 2712691"/>
                <a:gd name="connsiteY2" fmla="*/ 72536 h 1504874"/>
                <a:gd name="connsiteX3" fmla="*/ 803796 w 2712691"/>
                <a:gd name="connsiteY3" fmla="*/ 152140 h 1504874"/>
                <a:gd name="connsiteX4" fmla="*/ 684333 w 2712691"/>
                <a:gd name="connsiteY4" fmla="*/ 348488 h 1504874"/>
                <a:gd name="connsiteX5" fmla="*/ 586011 w 2712691"/>
                <a:gd name="connsiteY5" fmla="*/ 584461 h 1504874"/>
                <a:gd name="connsiteX6" fmla="*/ 511471 w 2712691"/>
                <a:gd name="connsiteY6" fmla="*/ 844817 h 1504874"/>
                <a:gd name="connsiteX7" fmla="*/ 470704 w 2712691"/>
                <a:gd name="connsiteY7" fmla="*/ 802883 h 1504874"/>
                <a:gd name="connsiteX8" fmla="*/ 223499 w 2712691"/>
                <a:gd name="connsiteY8" fmla="*/ 535158 h 1504874"/>
                <a:gd name="connsiteX9" fmla="*/ 150113 w 2712691"/>
                <a:gd name="connsiteY9" fmla="*/ 499249 h 1504874"/>
                <a:gd name="connsiteX10" fmla="*/ 6645 w 2712691"/>
                <a:gd name="connsiteY10" fmla="*/ 618285 h 1504874"/>
                <a:gd name="connsiteX11" fmla="*/ 386139 w 2712691"/>
                <a:gd name="connsiteY11" fmla="*/ 1041150 h 1504874"/>
                <a:gd name="connsiteX12" fmla="*/ 511818 w 2712691"/>
                <a:gd name="connsiteY12" fmla="*/ 1167887 h 1504874"/>
                <a:gd name="connsiteX13" fmla="*/ 649796 w 2712691"/>
                <a:gd name="connsiteY13" fmla="*/ 1140450 h 1504874"/>
                <a:gd name="connsiteX14" fmla="*/ 717149 w 2712691"/>
                <a:gd name="connsiteY14" fmla="*/ 940690 h 1504874"/>
                <a:gd name="connsiteX15" fmla="*/ 725513 w 2712691"/>
                <a:gd name="connsiteY15" fmla="*/ 1108990 h 1504874"/>
                <a:gd name="connsiteX16" fmla="*/ 715352 w 2712691"/>
                <a:gd name="connsiteY16" fmla="*/ 1390071 h 1504874"/>
                <a:gd name="connsiteX17" fmla="*/ 742584 w 2712691"/>
                <a:gd name="connsiteY17" fmla="*/ 1485814 h 1504874"/>
                <a:gd name="connsiteX18" fmla="*/ 911521 w 2712691"/>
                <a:gd name="connsiteY18" fmla="*/ 1492190 h 1504874"/>
                <a:gd name="connsiteX19" fmla="*/ 1237865 w 2712691"/>
                <a:gd name="connsiteY19" fmla="*/ 1504874 h 1504874"/>
                <a:gd name="connsiteX20" fmla="*/ 1549572 w 2712691"/>
                <a:gd name="connsiteY20" fmla="*/ 1498861 h 1504874"/>
                <a:gd name="connsiteX21" fmla="*/ 1772004 w 2712691"/>
                <a:gd name="connsiteY21" fmla="*/ 1483742 h 1504874"/>
                <a:gd name="connsiteX22" fmla="*/ 1775400 w 2712691"/>
                <a:gd name="connsiteY22" fmla="*/ 1129789 h 1504874"/>
                <a:gd name="connsiteX23" fmla="*/ 1780492 w 2712691"/>
                <a:gd name="connsiteY23" fmla="*/ 962876 h 1504874"/>
                <a:gd name="connsiteX24" fmla="*/ 1867155 w 2712691"/>
                <a:gd name="connsiteY24" fmla="*/ 1133721 h 1504874"/>
                <a:gd name="connsiteX25" fmla="*/ 1965557 w 2712691"/>
                <a:gd name="connsiteY25" fmla="*/ 1276075 h 1504874"/>
                <a:gd name="connsiteX26" fmla="*/ 2107911 w 2712691"/>
                <a:gd name="connsiteY26" fmla="*/ 1256526 h 1504874"/>
                <a:gd name="connsiteX27" fmla="*/ 2341437 w 2712691"/>
                <a:gd name="connsiteY27" fmla="*/ 1048378 h 1504874"/>
                <a:gd name="connsiteX28" fmla="*/ 2692755 w 2712691"/>
                <a:gd name="connsiteY28" fmla="*/ 712334 h 1504874"/>
                <a:gd name="connsiteX29" fmla="*/ 2657648 w 2712691"/>
                <a:gd name="connsiteY29" fmla="*/ 634674 h 1504874"/>
                <a:gd name="connsiteX30" fmla="*/ 2541801 w 2712691"/>
                <a:gd name="connsiteY30" fmla="*/ 598396 h 1504874"/>
                <a:gd name="connsiteX31" fmla="*/ 2217815 w 2712691"/>
                <a:gd name="connsiteY31" fmla="*/ 824057 h 1504874"/>
                <a:gd name="connsiteX32" fmla="*/ 2076860 w 2712691"/>
                <a:gd name="connsiteY32" fmla="*/ 918187 h 1504874"/>
                <a:gd name="connsiteX33" fmla="*/ 1992095 w 2712691"/>
                <a:gd name="connsiteY33" fmla="*/ 765831 h 1504874"/>
                <a:gd name="connsiteX34" fmla="*/ 1861824 w 2712691"/>
                <a:gd name="connsiteY34" fmla="*/ 503072 h 1504874"/>
                <a:gd name="connsiteX35" fmla="*/ 1752475 w 2712691"/>
                <a:gd name="connsiteY35" fmla="*/ 237233 h 1504874"/>
                <a:gd name="connsiteX36" fmla="*/ 1634366 w 2712691"/>
                <a:gd name="connsiteY36" fmla="*/ 140150 h 1504874"/>
                <a:gd name="connsiteX37" fmla="*/ 1528577 w 2712691"/>
                <a:gd name="connsiteY37" fmla="*/ 91687 h 1504874"/>
                <a:gd name="connsiteX38" fmla="*/ 1419251 w 2712691"/>
                <a:gd name="connsiteY38" fmla="*/ 31303 h 1504874"/>
                <a:gd name="connsiteX39" fmla="*/ 1317156 w 2712691"/>
                <a:gd name="connsiteY39" fmla="*/ 102212 h 1504874"/>
                <a:gd name="connsiteX0" fmla="*/ 1317156 w 2712266"/>
                <a:gd name="connsiteY0" fmla="*/ 102212 h 1504874"/>
                <a:gd name="connsiteX1" fmla="*/ 1206831 w 2712266"/>
                <a:gd name="connsiteY1" fmla="*/ 331 h 1504874"/>
                <a:gd name="connsiteX2" fmla="*/ 1087299 w 2712266"/>
                <a:gd name="connsiteY2" fmla="*/ 72536 h 1504874"/>
                <a:gd name="connsiteX3" fmla="*/ 803796 w 2712266"/>
                <a:gd name="connsiteY3" fmla="*/ 152140 h 1504874"/>
                <a:gd name="connsiteX4" fmla="*/ 684333 w 2712266"/>
                <a:gd name="connsiteY4" fmla="*/ 348488 h 1504874"/>
                <a:gd name="connsiteX5" fmla="*/ 586011 w 2712266"/>
                <a:gd name="connsiteY5" fmla="*/ 584461 h 1504874"/>
                <a:gd name="connsiteX6" fmla="*/ 511471 w 2712266"/>
                <a:gd name="connsiteY6" fmla="*/ 844817 h 1504874"/>
                <a:gd name="connsiteX7" fmla="*/ 470704 w 2712266"/>
                <a:gd name="connsiteY7" fmla="*/ 802883 h 1504874"/>
                <a:gd name="connsiteX8" fmla="*/ 223499 w 2712266"/>
                <a:gd name="connsiteY8" fmla="*/ 535158 h 1504874"/>
                <a:gd name="connsiteX9" fmla="*/ 150113 w 2712266"/>
                <a:gd name="connsiteY9" fmla="*/ 499249 h 1504874"/>
                <a:gd name="connsiteX10" fmla="*/ 6645 w 2712266"/>
                <a:gd name="connsiteY10" fmla="*/ 618285 h 1504874"/>
                <a:gd name="connsiteX11" fmla="*/ 386139 w 2712266"/>
                <a:gd name="connsiteY11" fmla="*/ 1041150 h 1504874"/>
                <a:gd name="connsiteX12" fmla="*/ 511818 w 2712266"/>
                <a:gd name="connsiteY12" fmla="*/ 1167887 h 1504874"/>
                <a:gd name="connsiteX13" fmla="*/ 649796 w 2712266"/>
                <a:gd name="connsiteY13" fmla="*/ 1140450 h 1504874"/>
                <a:gd name="connsiteX14" fmla="*/ 717149 w 2712266"/>
                <a:gd name="connsiteY14" fmla="*/ 940690 h 1504874"/>
                <a:gd name="connsiteX15" fmla="*/ 725513 w 2712266"/>
                <a:gd name="connsiteY15" fmla="*/ 1108990 h 1504874"/>
                <a:gd name="connsiteX16" fmla="*/ 715352 w 2712266"/>
                <a:gd name="connsiteY16" fmla="*/ 1390071 h 1504874"/>
                <a:gd name="connsiteX17" fmla="*/ 742584 w 2712266"/>
                <a:gd name="connsiteY17" fmla="*/ 1485814 h 1504874"/>
                <a:gd name="connsiteX18" fmla="*/ 911521 w 2712266"/>
                <a:gd name="connsiteY18" fmla="*/ 1492190 h 1504874"/>
                <a:gd name="connsiteX19" fmla="*/ 1237865 w 2712266"/>
                <a:gd name="connsiteY19" fmla="*/ 1504874 h 1504874"/>
                <a:gd name="connsiteX20" fmla="*/ 1549572 w 2712266"/>
                <a:gd name="connsiteY20" fmla="*/ 1498861 h 1504874"/>
                <a:gd name="connsiteX21" fmla="*/ 1772004 w 2712266"/>
                <a:gd name="connsiteY21" fmla="*/ 1483742 h 1504874"/>
                <a:gd name="connsiteX22" fmla="*/ 1775400 w 2712266"/>
                <a:gd name="connsiteY22" fmla="*/ 1129789 h 1504874"/>
                <a:gd name="connsiteX23" fmla="*/ 1780492 w 2712266"/>
                <a:gd name="connsiteY23" fmla="*/ 962876 h 1504874"/>
                <a:gd name="connsiteX24" fmla="*/ 1867155 w 2712266"/>
                <a:gd name="connsiteY24" fmla="*/ 1133721 h 1504874"/>
                <a:gd name="connsiteX25" fmla="*/ 1965557 w 2712266"/>
                <a:gd name="connsiteY25" fmla="*/ 1276075 h 1504874"/>
                <a:gd name="connsiteX26" fmla="*/ 2107911 w 2712266"/>
                <a:gd name="connsiteY26" fmla="*/ 1256526 h 1504874"/>
                <a:gd name="connsiteX27" fmla="*/ 2341437 w 2712266"/>
                <a:gd name="connsiteY27" fmla="*/ 1048378 h 1504874"/>
                <a:gd name="connsiteX28" fmla="*/ 2692755 w 2712266"/>
                <a:gd name="connsiteY28" fmla="*/ 712334 h 1504874"/>
                <a:gd name="connsiteX29" fmla="*/ 2657648 w 2712266"/>
                <a:gd name="connsiteY29" fmla="*/ 634674 h 1504874"/>
                <a:gd name="connsiteX30" fmla="*/ 2577853 w 2712266"/>
                <a:gd name="connsiteY30" fmla="*/ 572176 h 1504874"/>
                <a:gd name="connsiteX31" fmla="*/ 2217815 w 2712266"/>
                <a:gd name="connsiteY31" fmla="*/ 824057 h 1504874"/>
                <a:gd name="connsiteX32" fmla="*/ 2076860 w 2712266"/>
                <a:gd name="connsiteY32" fmla="*/ 918187 h 1504874"/>
                <a:gd name="connsiteX33" fmla="*/ 1992095 w 2712266"/>
                <a:gd name="connsiteY33" fmla="*/ 765831 h 1504874"/>
                <a:gd name="connsiteX34" fmla="*/ 1861824 w 2712266"/>
                <a:gd name="connsiteY34" fmla="*/ 503072 h 1504874"/>
                <a:gd name="connsiteX35" fmla="*/ 1752475 w 2712266"/>
                <a:gd name="connsiteY35" fmla="*/ 237233 h 1504874"/>
                <a:gd name="connsiteX36" fmla="*/ 1634366 w 2712266"/>
                <a:gd name="connsiteY36" fmla="*/ 140150 h 1504874"/>
                <a:gd name="connsiteX37" fmla="*/ 1528577 w 2712266"/>
                <a:gd name="connsiteY37" fmla="*/ 91687 h 1504874"/>
                <a:gd name="connsiteX38" fmla="*/ 1419251 w 2712266"/>
                <a:gd name="connsiteY38" fmla="*/ 31303 h 1504874"/>
                <a:gd name="connsiteX39" fmla="*/ 1317156 w 2712266"/>
                <a:gd name="connsiteY39" fmla="*/ 102212 h 1504874"/>
                <a:gd name="connsiteX0" fmla="*/ 1317156 w 2710710"/>
                <a:gd name="connsiteY0" fmla="*/ 102212 h 1504874"/>
                <a:gd name="connsiteX1" fmla="*/ 1206831 w 2710710"/>
                <a:gd name="connsiteY1" fmla="*/ 331 h 1504874"/>
                <a:gd name="connsiteX2" fmla="*/ 1087299 w 2710710"/>
                <a:gd name="connsiteY2" fmla="*/ 72536 h 1504874"/>
                <a:gd name="connsiteX3" fmla="*/ 803796 w 2710710"/>
                <a:gd name="connsiteY3" fmla="*/ 152140 h 1504874"/>
                <a:gd name="connsiteX4" fmla="*/ 684333 w 2710710"/>
                <a:gd name="connsiteY4" fmla="*/ 348488 h 1504874"/>
                <a:gd name="connsiteX5" fmla="*/ 586011 w 2710710"/>
                <a:gd name="connsiteY5" fmla="*/ 584461 h 1504874"/>
                <a:gd name="connsiteX6" fmla="*/ 511471 w 2710710"/>
                <a:gd name="connsiteY6" fmla="*/ 844817 h 1504874"/>
                <a:gd name="connsiteX7" fmla="*/ 470704 w 2710710"/>
                <a:gd name="connsiteY7" fmla="*/ 802883 h 1504874"/>
                <a:gd name="connsiteX8" fmla="*/ 223499 w 2710710"/>
                <a:gd name="connsiteY8" fmla="*/ 535158 h 1504874"/>
                <a:gd name="connsiteX9" fmla="*/ 150113 w 2710710"/>
                <a:gd name="connsiteY9" fmla="*/ 499249 h 1504874"/>
                <a:gd name="connsiteX10" fmla="*/ 6645 w 2710710"/>
                <a:gd name="connsiteY10" fmla="*/ 618285 h 1504874"/>
                <a:gd name="connsiteX11" fmla="*/ 386139 w 2710710"/>
                <a:gd name="connsiteY11" fmla="*/ 1041150 h 1504874"/>
                <a:gd name="connsiteX12" fmla="*/ 511818 w 2710710"/>
                <a:gd name="connsiteY12" fmla="*/ 1167887 h 1504874"/>
                <a:gd name="connsiteX13" fmla="*/ 649796 w 2710710"/>
                <a:gd name="connsiteY13" fmla="*/ 1140450 h 1504874"/>
                <a:gd name="connsiteX14" fmla="*/ 717149 w 2710710"/>
                <a:gd name="connsiteY14" fmla="*/ 940690 h 1504874"/>
                <a:gd name="connsiteX15" fmla="*/ 725513 w 2710710"/>
                <a:gd name="connsiteY15" fmla="*/ 1108990 h 1504874"/>
                <a:gd name="connsiteX16" fmla="*/ 715352 w 2710710"/>
                <a:gd name="connsiteY16" fmla="*/ 1390071 h 1504874"/>
                <a:gd name="connsiteX17" fmla="*/ 742584 w 2710710"/>
                <a:gd name="connsiteY17" fmla="*/ 1485814 h 1504874"/>
                <a:gd name="connsiteX18" fmla="*/ 911521 w 2710710"/>
                <a:gd name="connsiteY18" fmla="*/ 1492190 h 1504874"/>
                <a:gd name="connsiteX19" fmla="*/ 1237865 w 2710710"/>
                <a:gd name="connsiteY19" fmla="*/ 1504874 h 1504874"/>
                <a:gd name="connsiteX20" fmla="*/ 1549572 w 2710710"/>
                <a:gd name="connsiteY20" fmla="*/ 1498861 h 1504874"/>
                <a:gd name="connsiteX21" fmla="*/ 1772004 w 2710710"/>
                <a:gd name="connsiteY21" fmla="*/ 1483742 h 1504874"/>
                <a:gd name="connsiteX22" fmla="*/ 1775400 w 2710710"/>
                <a:gd name="connsiteY22" fmla="*/ 1129789 h 1504874"/>
                <a:gd name="connsiteX23" fmla="*/ 1780492 w 2710710"/>
                <a:gd name="connsiteY23" fmla="*/ 962876 h 1504874"/>
                <a:gd name="connsiteX24" fmla="*/ 1867155 w 2710710"/>
                <a:gd name="connsiteY24" fmla="*/ 1133721 h 1504874"/>
                <a:gd name="connsiteX25" fmla="*/ 1965557 w 2710710"/>
                <a:gd name="connsiteY25" fmla="*/ 1276075 h 1504874"/>
                <a:gd name="connsiteX26" fmla="*/ 2107911 w 2710710"/>
                <a:gd name="connsiteY26" fmla="*/ 1256526 h 1504874"/>
                <a:gd name="connsiteX27" fmla="*/ 2341437 w 2710710"/>
                <a:gd name="connsiteY27" fmla="*/ 1048378 h 1504874"/>
                <a:gd name="connsiteX28" fmla="*/ 2692755 w 2710710"/>
                <a:gd name="connsiteY28" fmla="*/ 712334 h 1504874"/>
                <a:gd name="connsiteX29" fmla="*/ 2651093 w 2710710"/>
                <a:gd name="connsiteY29" fmla="*/ 618287 h 1504874"/>
                <a:gd name="connsiteX30" fmla="*/ 2577853 w 2710710"/>
                <a:gd name="connsiteY30" fmla="*/ 572176 h 1504874"/>
                <a:gd name="connsiteX31" fmla="*/ 2217815 w 2710710"/>
                <a:gd name="connsiteY31" fmla="*/ 824057 h 1504874"/>
                <a:gd name="connsiteX32" fmla="*/ 2076860 w 2710710"/>
                <a:gd name="connsiteY32" fmla="*/ 918187 h 1504874"/>
                <a:gd name="connsiteX33" fmla="*/ 1992095 w 2710710"/>
                <a:gd name="connsiteY33" fmla="*/ 765831 h 1504874"/>
                <a:gd name="connsiteX34" fmla="*/ 1861824 w 2710710"/>
                <a:gd name="connsiteY34" fmla="*/ 503072 h 1504874"/>
                <a:gd name="connsiteX35" fmla="*/ 1752475 w 2710710"/>
                <a:gd name="connsiteY35" fmla="*/ 237233 h 1504874"/>
                <a:gd name="connsiteX36" fmla="*/ 1634366 w 2710710"/>
                <a:gd name="connsiteY36" fmla="*/ 140150 h 1504874"/>
                <a:gd name="connsiteX37" fmla="*/ 1528577 w 2710710"/>
                <a:gd name="connsiteY37" fmla="*/ 91687 h 1504874"/>
                <a:gd name="connsiteX38" fmla="*/ 1419251 w 2710710"/>
                <a:gd name="connsiteY38" fmla="*/ 31303 h 1504874"/>
                <a:gd name="connsiteX39" fmla="*/ 1317156 w 2710710"/>
                <a:gd name="connsiteY39" fmla="*/ 102212 h 1504874"/>
                <a:gd name="connsiteX0" fmla="*/ 1317156 w 2713969"/>
                <a:gd name="connsiteY0" fmla="*/ 102212 h 1504874"/>
                <a:gd name="connsiteX1" fmla="*/ 1206831 w 2713969"/>
                <a:gd name="connsiteY1" fmla="*/ 331 h 1504874"/>
                <a:gd name="connsiteX2" fmla="*/ 1087299 w 2713969"/>
                <a:gd name="connsiteY2" fmla="*/ 72536 h 1504874"/>
                <a:gd name="connsiteX3" fmla="*/ 803796 w 2713969"/>
                <a:gd name="connsiteY3" fmla="*/ 152140 h 1504874"/>
                <a:gd name="connsiteX4" fmla="*/ 684333 w 2713969"/>
                <a:gd name="connsiteY4" fmla="*/ 348488 h 1504874"/>
                <a:gd name="connsiteX5" fmla="*/ 586011 w 2713969"/>
                <a:gd name="connsiteY5" fmla="*/ 584461 h 1504874"/>
                <a:gd name="connsiteX6" fmla="*/ 511471 w 2713969"/>
                <a:gd name="connsiteY6" fmla="*/ 844817 h 1504874"/>
                <a:gd name="connsiteX7" fmla="*/ 470704 w 2713969"/>
                <a:gd name="connsiteY7" fmla="*/ 802883 h 1504874"/>
                <a:gd name="connsiteX8" fmla="*/ 223499 w 2713969"/>
                <a:gd name="connsiteY8" fmla="*/ 535158 h 1504874"/>
                <a:gd name="connsiteX9" fmla="*/ 150113 w 2713969"/>
                <a:gd name="connsiteY9" fmla="*/ 499249 h 1504874"/>
                <a:gd name="connsiteX10" fmla="*/ 6645 w 2713969"/>
                <a:gd name="connsiteY10" fmla="*/ 618285 h 1504874"/>
                <a:gd name="connsiteX11" fmla="*/ 386139 w 2713969"/>
                <a:gd name="connsiteY11" fmla="*/ 1041150 h 1504874"/>
                <a:gd name="connsiteX12" fmla="*/ 511818 w 2713969"/>
                <a:gd name="connsiteY12" fmla="*/ 1167887 h 1504874"/>
                <a:gd name="connsiteX13" fmla="*/ 649796 w 2713969"/>
                <a:gd name="connsiteY13" fmla="*/ 1140450 h 1504874"/>
                <a:gd name="connsiteX14" fmla="*/ 717149 w 2713969"/>
                <a:gd name="connsiteY14" fmla="*/ 940690 h 1504874"/>
                <a:gd name="connsiteX15" fmla="*/ 725513 w 2713969"/>
                <a:gd name="connsiteY15" fmla="*/ 1108990 h 1504874"/>
                <a:gd name="connsiteX16" fmla="*/ 715352 w 2713969"/>
                <a:gd name="connsiteY16" fmla="*/ 1390071 h 1504874"/>
                <a:gd name="connsiteX17" fmla="*/ 742584 w 2713969"/>
                <a:gd name="connsiteY17" fmla="*/ 1485814 h 1504874"/>
                <a:gd name="connsiteX18" fmla="*/ 911521 w 2713969"/>
                <a:gd name="connsiteY18" fmla="*/ 1492190 h 1504874"/>
                <a:gd name="connsiteX19" fmla="*/ 1237865 w 2713969"/>
                <a:gd name="connsiteY19" fmla="*/ 1504874 h 1504874"/>
                <a:gd name="connsiteX20" fmla="*/ 1549572 w 2713969"/>
                <a:gd name="connsiteY20" fmla="*/ 1498861 h 1504874"/>
                <a:gd name="connsiteX21" fmla="*/ 1772004 w 2713969"/>
                <a:gd name="connsiteY21" fmla="*/ 1483742 h 1504874"/>
                <a:gd name="connsiteX22" fmla="*/ 1775400 w 2713969"/>
                <a:gd name="connsiteY22" fmla="*/ 1129789 h 1504874"/>
                <a:gd name="connsiteX23" fmla="*/ 1780492 w 2713969"/>
                <a:gd name="connsiteY23" fmla="*/ 962876 h 1504874"/>
                <a:gd name="connsiteX24" fmla="*/ 1867155 w 2713969"/>
                <a:gd name="connsiteY24" fmla="*/ 1133721 h 1504874"/>
                <a:gd name="connsiteX25" fmla="*/ 1965557 w 2713969"/>
                <a:gd name="connsiteY25" fmla="*/ 1276075 h 1504874"/>
                <a:gd name="connsiteX26" fmla="*/ 2107911 w 2713969"/>
                <a:gd name="connsiteY26" fmla="*/ 1256526 h 1504874"/>
                <a:gd name="connsiteX27" fmla="*/ 2341437 w 2713969"/>
                <a:gd name="connsiteY27" fmla="*/ 1048378 h 1504874"/>
                <a:gd name="connsiteX28" fmla="*/ 2692755 w 2713969"/>
                <a:gd name="connsiteY28" fmla="*/ 712334 h 1504874"/>
                <a:gd name="connsiteX29" fmla="*/ 2664202 w 2713969"/>
                <a:gd name="connsiteY29" fmla="*/ 628119 h 1504874"/>
                <a:gd name="connsiteX30" fmla="*/ 2577853 w 2713969"/>
                <a:gd name="connsiteY30" fmla="*/ 572176 h 1504874"/>
                <a:gd name="connsiteX31" fmla="*/ 2217815 w 2713969"/>
                <a:gd name="connsiteY31" fmla="*/ 824057 h 1504874"/>
                <a:gd name="connsiteX32" fmla="*/ 2076860 w 2713969"/>
                <a:gd name="connsiteY32" fmla="*/ 918187 h 1504874"/>
                <a:gd name="connsiteX33" fmla="*/ 1992095 w 2713969"/>
                <a:gd name="connsiteY33" fmla="*/ 765831 h 1504874"/>
                <a:gd name="connsiteX34" fmla="*/ 1861824 w 2713969"/>
                <a:gd name="connsiteY34" fmla="*/ 503072 h 1504874"/>
                <a:gd name="connsiteX35" fmla="*/ 1752475 w 2713969"/>
                <a:gd name="connsiteY35" fmla="*/ 237233 h 1504874"/>
                <a:gd name="connsiteX36" fmla="*/ 1634366 w 2713969"/>
                <a:gd name="connsiteY36" fmla="*/ 140150 h 1504874"/>
                <a:gd name="connsiteX37" fmla="*/ 1528577 w 2713969"/>
                <a:gd name="connsiteY37" fmla="*/ 91687 h 1504874"/>
                <a:gd name="connsiteX38" fmla="*/ 1419251 w 2713969"/>
                <a:gd name="connsiteY38" fmla="*/ 31303 h 1504874"/>
                <a:gd name="connsiteX39" fmla="*/ 1317156 w 2713969"/>
                <a:gd name="connsiteY39" fmla="*/ 102212 h 1504874"/>
                <a:gd name="connsiteX0" fmla="*/ 1317156 w 2713969"/>
                <a:gd name="connsiteY0" fmla="*/ 70952 h 1473614"/>
                <a:gd name="connsiteX1" fmla="*/ 1194131 w 2713969"/>
                <a:gd name="connsiteY1" fmla="*/ 3996 h 1473614"/>
                <a:gd name="connsiteX2" fmla="*/ 1087299 w 2713969"/>
                <a:gd name="connsiteY2" fmla="*/ 41276 h 1473614"/>
                <a:gd name="connsiteX3" fmla="*/ 803796 w 2713969"/>
                <a:gd name="connsiteY3" fmla="*/ 120880 h 1473614"/>
                <a:gd name="connsiteX4" fmla="*/ 684333 w 2713969"/>
                <a:gd name="connsiteY4" fmla="*/ 317228 h 1473614"/>
                <a:gd name="connsiteX5" fmla="*/ 586011 w 2713969"/>
                <a:gd name="connsiteY5" fmla="*/ 553201 h 1473614"/>
                <a:gd name="connsiteX6" fmla="*/ 511471 w 2713969"/>
                <a:gd name="connsiteY6" fmla="*/ 813557 h 1473614"/>
                <a:gd name="connsiteX7" fmla="*/ 470704 w 2713969"/>
                <a:gd name="connsiteY7" fmla="*/ 771623 h 1473614"/>
                <a:gd name="connsiteX8" fmla="*/ 223499 w 2713969"/>
                <a:gd name="connsiteY8" fmla="*/ 503898 h 1473614"/>
                <a:gd name="connsiteX9" fmla="*/ 150113 w 2713969"/>
                <a:gd name="connsiteY9" fmla="*/ 467989 h 1473614"/>
                <a:gd name="connsiteX10" fmla="*/ 6645 w 2713969"/>
                <a:gd name="connsiteY10" fmla="*/ 587025 h 1473614"/>
                <a:gd name="connsiteX11" fmla="*/ 386139 w 2713969"/>
                <a:gd name="connsiteY11" fmla="*/ 1009890 h 1473614"/>
                <a:gd name="connsiteX12" fmla="*/ 511818 w 2713969"/>
                <a:gd name="connsiteY12" fmla="*/ 1136627 h 1473614"/>
                <a:gd name="connsiteX13" fmla="*/ 649796 w 2713969"/>
                <a:gd name="connsiteY13" fmla="*/ 1109190 h 1473614"/>
                <a:gd name="connsiteX14" fmla="*/ 717149 w 2713969"/>
                <a:gd name="connsiteY14" fmla="*/ 909430 h 1473614"/>
                <a:gd name="connsiteX15" fmla="*/ 725513 w 2713969"/>
                <a:gd name="connsiteY15" fmla="*/ 1077730 h 1473614"/>
                <a:gd name="connsiteX16" fmla="*/ 715352 w 2713969"/>
                <a:gd name="connsiteY16" fmla="*/ 1358811 h 1473614"/>
                <a:gd name="connsiteX17" fmla="*/ 742584 w 2713969"/>
                <a:gd name="connsiteY17" fmla="*/ 1454554 h 1473614"/>
                <a:gd name="connsiteX18" fmla="*/ 911521 w 2713969"/>
                <a:gd name="connsiteY18" fmla="*/ 1460930 h 1473614"/>
                <a:gd name="connsiteX19" fmla="*/ 1237865 w 2713969"/>
                <a:gd name="connsiteY19" fmla="*/ 1473614 h 1473614"/>
                <a:gd name="connsiteX20" fmla="*/ 1549572 w 2713969"/>
                <a:gd name="connsiteY20" fmla="*/ 1467601 h 1473614"/>
                <a:gd name="connsiteX21" fmla="*/ 1772004 w 2713969"/>
                <a:gd name="connsiteY21" fmla="*/ 1452482 h 1473614"/>
                <a:gd name="connsiteX22" fmla="*/ 1775400 w 2713969"/>
                <a:gd name="connsiteY22" fmla="*/ 1098529 h 1473614"/>
                <a:gd name="connsiteX23" fmla="*/ 1780492 w 2713969"/>
                <a:gd name="connsiteY23" fmla="*/ 931616 h 1473614"/>
                <a:gd name="connsiteX24" fmla="*/ 1867155 w 2713969"/>
                <a:gd name="connsiteY24" fmla="*/ 1102461 h 1473614"/>
                <a:gd name="connsiteX25" fmla="*/ 1965557 w 2713969"/>
                <a:gd name="connsiteY25" fmla="*/ 1244815 h 1473614"/>
                <a:gd name="connsiteX26" fmla="*/ 2107911 w 2713969"/>
                <a:gd name="connsiteY26" fmla="*/ 1225266 h 1473614"/>
                <a:gd name="connsiteX27" fmla="*/ 2341437 w 2713969"/>
                <a:gd name="connsiteY27" fmla="*/ 1017118 h 1473614"/>
                <a:gd name="connsiteX28" fmla="*/ 2692755 w 2713969"/>
                <a:gd name="connsiteY28" fmla="*/ 681074 h 1473614"/>
                <a:gd name="connsiteX29" fmla="*/ 2664202 w 2713969"/>
                <a:gd name="connsiteY29" fmla="*/ 596859 h 1473614"/>
                <a:gd name="connsiteX30" fmla="*/ 2577853 w 2713969"/>
                <a:gd name="connsiteY30" fmla="*/ 540916 h 1473614"/>
                <a:gd name="connsiteX31" fmla="*/ 2217815 w 2713969"/>
                <a:gd name="connsiteY31" fmla="*/ 792797 h 1473614"/>
                <a:gd name="connsiteX32" fmla="*/ 2076860 w 2713969"/>
                <a:gd name="connsiteY32" fmla="*/ 886927 h 1473614"/>
                <a:gd name="connsiteX33" fmla="*/ 1992095 w 2713969"/>
                <a:gd name="connsiteY33" fmla="*/ 734571 h 1473614"/>
                <a:gd name="connsiteX34" fmla="*/ 1861824 w 2713969"/>
                <a:gd name="connsiteY34" fmla="*/ 471812 h 1473614"/>
                <a:gd name="connsiteX35" fmla="*/ 1752475 w 2713969"/>
                <a:gd name="connsiteY35" fmla="*/ 205973 h 1473614"/>
                <a:gd name="connsiteX36" fmla="*/ 1634366 w 2713969"/>
                <a:gd name="connsiteY36" fmla="*/ 108890 h 1473614"/>
                <a:gd name="connsiteX37" fmla="*/ 1528577 w 2713969"/>
                <a:gd name="connsiteY37" fmla="*/ 60427 h 1473614"/>
                <a:gd name="connsiteX38" fmla="*/ 1419251 w 2713969"/>
                <a:gd name="connsiteY38" fmla="*/ 43 h 1473614"/>
                <a:gd name="connsiteX39" fmla="*/ 1317156 w 2713969"/>
                <a:gd name="connsiteY39" fmla="*/ 70952 h 14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13969" h="1473614">
                  <a:moveTo>
                    <a:pt x="1317156" y="70952"/>
                  </a:moveTo>
                  <a:cubicBezTo>
                    <a:pt x="1279636" y="71611"/>
                    <a:pt x="1232441" y="8942"/>
                    <a:pt x="1194131" y="3996"/>
                  </a:cubicBezTo>
                  <a:cubicBezTo>
                    <a:pt x="1155822" y="-950"/>
                    <a:pt x="1152355" y="21795"/>
                    <a:pt x="1087299" y="41276"/>
                  </a:cubicBezTo>
                  <a:cubicBezTo>
                    <a:pt x="1022243" y="60757"/>
                    <a:pt x="870957" y="74888"/>
                    <a:pt x="803796" y="120880"/>
                  </a:cubicBezTo>
                  <a:cubicBezTo>
                    <a:pt x="736635" y="166872"/>
                    <a:pt x="721723" y="248452"/>
                    <a:pt x="684333" y="317228"/>
                  </a:cubicBezTo>
                  <a:cubicBezTo>
                    <a:pt x="646943" y="386004"/>
                    <a:pt x="618099" y="473211"/>
                    <a:pt x="586011" y="553201"/>
                  </a:cubicBezTo>
                  <a:cubicBezTo>
                    <a:pt x="553923" y="633191"/>
                    <a:pt x="530689" y="777153"/>
                    <a:pt x="511471" y="813557"/>
                  </a:cubicBezTo>
                  <a:cubicBezTo>
                    <a:pt x="492253" y="849961"/>
                    <a:pt x="518699" y="823233"/>
                    <a:pt x="470704" y="771623"/>
                  </a:cubicBezTo>
                  <a:cubicBezTo>
                    <a:pt x="422709" y="720013"/>
                    <a:pt x="276931" y="554504"/>
                    <a:pt x="223499" y="503898"/>
                  </a:cubicBezTo>
                  <a:cubicBezTo>
                    <a:pt x="170067" y="453292"/>
                    <a:pt x="150203" y="463967"/>
                    <a:pt x="150113" y="467989"/>
                  </a:cubicBezTo>
                  <a:cubicBezTo>
                    <a:pt x="113971" y="481844"/>
                    <a:pt x="-32693" y="496708"/>
                    <a:pt x="6645" y="587025"/>
                  </a:cubicBezTo>
                  <a:cubicBezTo>
                    <a:pt x="45983" y="677342"/>
                    <a:pt x="301944" y="918290"/>
                    <a:pt x="386139" y="1009890"/>
                  </a:cubicBezTo>
                  <a:cubicBezTo>
                    <a:pt x="470335" y="1101490"/>
                    <a:pt x="467875" y="1120077"/>
                    <a:pt x="511818" y="1136627"/>
                  </a:cubicBezTo>
                  <a:cubicBezTo>
                    <a:pt x="555761" y="1153177"/>
                    <a:pt x="615574" y="1147056"/>
                    <a:pt x="649796" y="1109190"/>
                  </a:cubicBezTo>
                  <a:cubicBezTo>
                    <a:pt x="684018" y="1071324"/>
                    <a:pt x="704530" y="914673"/>
                    <a:pt x="717149" y="909430"/>
                  </a:cubicBezTo>
                  <a:cubicBezTo>
                    <a:pt x="729768" y="904187"/>
                    <a:pt x="725812" y="1002833"/>
                    <a:pt x="725513" y="1077730"/>
                  </a:cubicBezTo>
                  <a:cubicBezTo>
                    <a:pt x="725214" y="1152627"/>
                    <a:pt x="712507" y="1296007"/>
                    <a:pt x="715352" y="1358811"/>
                  </a:cubicBezTo>
                  <a:cubicBezTo>
                    <a:pt x="718197" y="1421615"/>
                    <a:pt x="709889" y="1437534"/>
                    <a:pt x="742584" y="1454554"/>
                  </a:cubicBezTo>
                  <a:cubicBezTo>
                    <a:pt x="775279" y="1471574"/>
                    <a:pt x="828974" y="1457753"/>
                    <a:pt x="911521" y="1460930"/>
                  </a:cubicBezTo>
                  <a:cubicBezTo>
                    <a:pt x="994068" y="1464107"/>
                    <a:pt x="1131523" y="1472502"/>
                    <a:pt x="1237865" y="1473614"/>
                  </a:cubicBezTo>
                  <a:lnTo>
                    <a:pt x="1549572" y="1467601"/>
                  </a:lnTo>
                  <a:cubicBezTo>
                    <a:pt x="1561576" y="1457525"/>
                    <a:pt x="1760585" y="1471388"/>
                    <a:pt x="1772004" y="1452482"/>
                  </a:cubicBezTo>
                  <a:cubicBezTo>
                    <a:pt x="1783423" y="1433576"/>
                    <a:pt x="1773985" y="1185340"/>
                    <a:pt x="1775400" y="1098529"/>
                  </a:cubicBezTo>
                  <a:cubicBezTo>
                    <a:pt x="1776815" y="1011718"/>
                    <a:pt x="1765200" y="930961"/>
                    <a:pt x="1780492" y="931616"/>
                  </a:cubicBezTo>
                  <a:cubicBezTo>
                    <a:pt x="1795784" y="932271"/>
                    <a:pt x="1836311" y="1050261"/>
                    <a:pt x="1867155" y="1102461"/>
                  </a:cubicBezTo>
                  <a:cubicBezTo>
                    <a:pt x="1897999" y="1154661"/>
                    <a:pt x="1925431" y="1224348"/>
                    <a:pt x="1965557" y="1244815"/>
                  </a:cubicBezTo>
                  <a:cubicBezTo>
                    <a:pt x="2005683" y="1265283"/>
                    <a:pt x="2045264" y="1263216"/>
                    <a:pt x="2107911" y="1225266"/>
                  </a:cubicBezTo>
                  <a:cubicBezTo>
                    <a:pt x="2170558" y="1187317"/>
                    <a:pt x="2243963" y="1107817"/>
                    <a:pt x="2341437" y="1017118"/>
                  </a:cubicBezTo>
                  <a:cubicBezTo>
                    <a:pt x="2438911" y="926419"/>
                    <a:pt x="2638961" y="751117"/>
                    <a:pt x="2692755" y="681074"/>
                  </a:cubicBezTo>
                  <a:cubicBezTo>
                    <a:pt x="2746549" y="611031"/>
                    <a:pt x="2683352" y="620219"/>
                    <a:pt x="2664202" y="596859"/>
                  </a:cubicBezTo>
                  <a:cubicBezTo>
                    <a:pt x="2645052" y="573499"/>
                    <a:pt x="2652251" y="508260"/>
                    <a:pt x="2577853" y="540916"/>
                  </a:cubicBezTo>
                  <a:cubicBezTo>
                    <a:pt x="2503455" y="573572"/>
                    <a:pt x="2301314" y="735129"/>
                    <a:pt x="2217815" y="792797"/>
                  </a:cubicBezTo>
                  <a:cubicBezTo>
                    <a:pt x="2134316" y="850466"/>
                    <a:pt x="2114480" y="896631"/>
                    <a:pt x="2076860" y="886927"/>
                  </a:cubicBezTo>
                  <a:cubicBezTo>
                    <a:pt x="2039240" y="877223"/>
                    <a:pt x="2027934" y="803757"/>
                    <a:pt x="1992095" y="734571"/>
                  </a:cubicBezTo>
                  <a:cubicBezTo>
                    <a:pt x="1956256" y="665385"/>
                    <a:pt x="1901761" y="559912"/>
                    <a:pt x="1861824" y="471812"/>
                  </a:cubicBezTo>
                  <a:cubicBezTo>
                    <a:pt x="1821887" y="383712"/>
                    <a:pt x="1790385" y="266460"/>
                    <a:pt x="1752475" y="205973"/>
                  </a:cubicBezTo>
                  <a:cubicBezTo>
                    <a:pt x="1714565" y="145486"/>
                    <a:pt x="1671682" y="133148"/>
                    <a:pt x="1634366" y="108890"/>
                  </a:cubicBezTo>
                  <a:cubicBezTo>
                    <a:pt x="1597050" y="84632"/>
                    <a:pt x="1577369" y="69463"/>
                    <a:pt x="1528577" y="60427"/>
                  </a:cubicBezTo>
                  <a:cubicBezTo>
                    <a:pt x="1479785" y="51392"/>
                    <a:pt x="1454488" y="-1711"/>
                    <a:pt x="1419251" y="43"/>
                  </a:cubicBezTo>
                  <a:cubicBezTo>
                    <a:pt x="1384014" y="1797"/>
                    <a:pt x="1354676" y="70293"/>
                    <a:pt x="1317156" y="70952"/>
                  </a:cubicBezTo>
                  <a:close/>
                </a:path>
              </a:pathLst>
            </a:custGeom>
            <a:solidFill>
              <a:srgbClr val="005F87"/>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grpSp>
          <p:nvGrpSpPr>
            <p:cNvPr id="357" name="Group 521"/>
            <p:cNvGrpSpPr/>
            <p:nvPr/>
          </p:nvGrpSpPr>
          <p:grpSpPr>
            <a:xfrm>
              <a:off x="7959273" y="1994835"/>
              <a:ext cx="400935" cy="150210"/>
              <a:chOff x="6510943" y="2827088"/>
              <a:chExt cx="400935" cy="150210"/>
            </a:xfrm>
            <a:solidFill>
              <a:srgbClr val="004669"/>
            </a:solidFill>
          </p:grpSpPr>
          <p:sp>
            <p:nvSpPr>
              <p:cNvPr id="369" name="Freeform 522"/>
              <p:cNvSpPr/>
              <p:nvPr/>
            </p:nvSpPr>
            <p:spPr bwMode="auto">
              <a:xfrm>
                <a:off x="6510943" y="2828353"/>
                <a:ext cx="400935" cy="148945"/>
              </a:xfrm>
              <a:custGeom>
                <a:avLst/>
                <a:gdLst>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66497 w 383896"/>
                  <a:gd name="connsiteY8" fmla="*/ 9492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4953"/>
                  <a:gd name="connsiteX1" fmla="*/ 89972 w 383896"/>
                  <a:gd name="connsiteY1" fmla="*/ 10188 h 154953"/>
                  <a:gd name="connsiteX2" fmla="*/ 167643 w 383896"/>
                  <a:gd name="connsiteY2" fmla="*/ 27840 h 154953"/>
                  <a:gd name="connsiteX3" fmla="*/ 238253 w 383896"/>
                  <a:gd name="connsiteY3" fmla="*/ 17249 h 154953"/>
                  <a:gd name="connsiteX4" fmla="*/ 344168 w 383896"/>
                  <a:gd name="connsiteY4" fmla="*/ 3127 h 154953"/>
                  <a:gd name="connsiteX5" fmla="*/ 372412 w 383896"/>
                  <a:gd name="connsiteY5" fmla="*/ 6657 h 154953"/>
                  <a:gd name="connsiteX6" fmla="*/ 383004 w 383896"/>
                  <a:gd name="connsiteY6" fmla="*/ 70206 h 154953"/>
                  <a:gd name="connsiteX7" fmla="*/ 351229 w 383896"/>
                  <a:gd name="connsiteY7" fmla="*/ 137286 h 154953"/>
                  <a:gd name="connsiteX8" fmla="*/ 285547 w 383896"/>
                  <a:gd name="connsiteY8" fmla="*/ 113970 h 154953"/>
                  <a:gd name="connsiteX9" fmla="*/ 231192 w 383896"/>
                  <a:gd name="connsiteY9" fmla="*/ 80798 h 154953"/>
                  <a:gd name="connsiteX10" fmla="*/ 150346 w 383896"/>
                  <a:gd name="connsiteY10" fmla="*/ 97028 h 154953"/>
                  <a:gd name="connsiteX11" fmla="*/ 107625 w 383896"/>
                  <a:gd name="connsiteY11" fmla="*/ 137286 h 154953"/>
                  <a:gd name="connsiteX12" fmla="*/ 40545 w 383896"/>
                  <a:gd name="connsiteY12" fmla="*/ 151408 h 154953"/>
                  <a:gd name="connsiteX13" fmla="*/ 1710 w 383896"/>
                  <a:gd name="connsiteY13" fmla="*/ 73737 h 154953"/>
                  <a:gd name="connsiteX14" fmla="*/ 22893 w 383896"/>
                  <a:gd name="connsiteY14" fmla="*/ 6657 h 154953"/>
                  <a:gd name="connsiteX0" fmla="*/ 22893 w 388079"/>
                  <a:gd name="connsiteY0" fmla="*/ 4586 h 152882"/>
                  <a:gd name="connsiteX1" fmla="*/ 89972 w 388079"/>
                  <a:gd name="connsiteY1" fmla="*/ 8117 h 152882"/>
                  <a:gd name="connsiteX2" fmla="*/ 167643 w 388079"/>
                  <a:gd name="connsiteY2" fmla="*/ 25769 h 152882"/>
                  <a:gd name="connsiteX3" fmla="*/ 238253 w 388079"/>
                  <a:gd name="connsiteY3" fmla="*/ 15178 h 152882"/>
                  <a:gd name="connsiteX4" fmla="*/ 372412 w 388079"/>
                  <a:gd name="connsiteY4" fmla="*/ 4586 h 152882"/>
                  <a:gd name="connsiteX5" fmla="*/ 383004 w 388079"/>
                  <a:gd name="connsiteY5" fmla="*/ 68135 h 152882"/>
                  <a:gd name="connsiteX6" fmla="*/ 351229 w 388079"/>
                  <a:gd name="connsiteY6" fmla="*/ 135215 h 152882"/>
                  <a:gd name="connsiteX7" fmla="*/ 285547 w 388079"/>
                  <a:gd name="connsiteY7" fmla="*/ 111899 h 152882"/>
                  <a:gd name="connsiteX8" fmla="*/ 231192 w 388079"/>
                  <a:gd name="connsiteY8" fmla="*/ 78727 h 152882"/>
                  <a:gd name="connsiteX9" fmla="*/ 150346 w 388079"/>
                  <a:gd name="connsiteY9" fmla="*/ 94957 h 152882"/>
                  <a:gd name="connsiteX10" fmla="*/ 107625 w 388079"/>
                  <a:gd name="connsiteY10" fmla="*/ 135215 h 152882"/>
                  <a:gd name="connsiteX11" fmla="*/ 40545 w 388079"/>
                  <a:gd name="connsiteY11" fmla="*/ 149337 h 152882"/>
                  <a:gd name="connsiteX12" fmla="*/ 1710 w 388079"/>
                  <a:gd name="connsiteY12" fmla="*/ 71666 h 152882"/>
                  <a:gd name="connsiteX13" fmla="*/ 22893 w 388079"/>
                  <a:gd name="connsiteY13" fmla="*/ 4586 h 152882"/>
                  <a:gd name="connsiteX0" fmla="*/ 22893 w 390960"/>
                  <a:gd name="connsiteY0" fmla="*/ 4586 h 152882"/>
                  <a:gd name="connsiteX1" fmla="*/ 89972 w 390960"/>
                  <a:gd name="connsiteY1" fmla="*/ 8117 h 152882"/>
                  <a:gd name="connsiteX2" fmla="*/ 167643 w 390960"/>
                  <a:gd name="connsiteY2" fmla="*/ 25769 h 152882"/>
                  <a:gd name="connsiteX3" fmla="*/ 238253 w 390960"/>
                  <a:gd name="connsiteY3" fmla="*/ 15178 h 152882"/>
                  <a:gd name="connsiteX4" fmla="*/ 377174 w 390960"/>
                  <a:gd name="connsiteY4" fmla="*/ 6174 h 152882"/>
                  <a:gd name="connsiteX5" fmla="*/ 383004 w 390960"/>
                  <a:gd name="connsiteY5" fmla="*/ 68135 h 152882"/>
                  <a:gd name="connsiteX6" fmla="*/ 351229 w 390960"/>
                  <a:gd name="connsiteY6" fmla="*/ 135215 h 152882"/>
                  <a:gd name="connsiteX7" fmla="*/ 285547 w 390960"/>
                  <a:gd name="connsiteY7" fmla="*/ 111899 h 152882"/>
                  <a:gd name="connsiteX8" fmla="*/ 231192 w 390960"/>
                  <a:gd name="connsiteY8" fmla="*/ 78727 h 152882"/>
                  <a:gd name="connsiteX9" fmla="*/ 150346 w 390960"/>
                  <a:gd name="connsiteY9" fmla="*/ 94957 h 152882"/>
                  <a:gd name="connsiteX10" fmla="*/ 107625 w 390960"/>
                  <a:gd name="connsiteY10" fmla="*/ 135215 h 152882"/>
                  <a:gd name="connsiteX11" fmla="*/ 40545 w 390960"/>
                  <a:gd name="connsiteY11" fmla="*/ 149337 h 152882"/>
                  <a:gd name="connsiteX12" fmla="*/ 1710 w 390960"/>
                  <a:gd name="connsiteY12" fmla="*/ 71666 h 152882"/>
                  <a:gd name="connsiteX13" fmla="*/ 22893 w 390960"/>
                  <a:gd name="connsiteY13" fmla="*/ 4586 h 152882"/>
                  <a:gd name="connsiteX0" fmla="*/ 6686 w 401740"/>
                  <a:gd name="connsiteY0" fmla="*/ 9150 h 149509"/>
                  <a:gd name="connsiteX1" fmla="*/ 100752 w 401740"/>
                  <a:gd name="connsiteY1" fmla="*/ 4744 h 149509"/>
                  <a:gd name="connsiteX2" fmla="*/ 178423 w 401740"/>
                  <a:gd name="connsiteY2" fmla="*/ 22396 h 149509"/>
                  <a:gd name="connsiteX3" fmla="*/ 249033 w 401740"/>
                  <a:gd name="connsiteY3" fmla="*/ 11805 h 149509"/>
                  <a:gd name="connsiteX4" fmla="*/ 387954 w 401740"/>
                  <a:gd name="connsiteY4" fmla="*/ 2801 h 149509"/>
                  <a:gd name="connsiteX5" fmla="*/ 393784 w 401740"/>
                  <a:gd name="connsiteY5" fmla="*/ 64762 h 149509"/>
                  <a:gd name="connsiteX6" fmla="*/ 362009 w 401740"/>
                  <a:gd name="connsiteY6" fmla="*/ 131842 h 149509"/>
                  <a:gd name="connsiteX7" fmla="*/ 296327 w 401740"/>
                  <a:gd name="connsiteY7" fmla="*/ 108526 h 149509"/>
                  <a:gd name="connsiteX8" fmla="*/ 241972 w 401740"/>
                  <a:gd name="connsiteY8" fmla="*/ 75354 h 149509"/>
                  <a:gd name="connsiteX9" fmla="*/ 161126 w 401740"/>
                  <a:gd name="connsiteY9" fmla="*/ 91584 h 149509"/>
                  <a:gd name="connsiteX10" fmla="*/ 118405 w 401740"/>
                  <a:gd name="connsiteY10" fmla="*/ 131842 h 149509"/>
                  <a:gd name="connsiteX11" fmla="*/ 51325 w 401740"/>
                  <a:gd name="connsiteY11" fmla="*/ 145964 h 149509"/>
                  <a:gd name="connsiteX12" fmla="*/ 12490 w 401740"/>
                  <a:gd name="connsiteY12" fmla="*/ 68293 h 149509"/>
                  <a:gd name="connsiteX13" fmla="*/ 6686 w 401740"/>
                  <a:gd name="connsiteY13" fmla="*/ 9150 h 149509"/>
                  <a:gd name="connsiteX0" fmla="*/ 6686 w 401192"/>
                  <a:gd name="connsiteY0" fmla="*/ 7947 h 148306"/>
                  <a:gd name="connsiteX1" fmla="*/ 100752 w 401192"/>
                  <a:gd name="connsiteY1" fmla="*/ 3541 h 148306"/>
                  <a:gd name="connsiteX2" fmla="*/ 178423 w 401192"/>
                  <a:gd name="connsiteY2" fmla="*/ 21193 h 148306"/>
                  <a:gd name="connsiteX3" fmla="*/ 256970 w 401192"/>
                  <a:gd name="connsiteY3" fmla="*/ 18539 h 148306"/>
                  <a:gd name="connsiteX4" fmla="*/ 387954 w 401192"/>
                  <a:gd name="connsiteY4" fmla="*/ 1598 h 148306"/>
                  <a:gd name="connsiteX5" fmla="*/ 393784 w 401192"/>
                  <a:gd name="connsiteY5" fmla="*/ 63559 h 148306"/>
                  <a:gd name="connsiteX6" fmla="*/ 362009 w 401192"/>
                  <a:gd name="connsiteY6" fmla="*/ 130639 h 148306"/>
                  <a:gd name="connsiteX7" fmla="*/ 296327 w 401192"/>
                  <a:gd name="connsiteY7" fmla="*/ 107323 h 148306"/>
                  <a:gd name="connsiteX8" fmla="*/ 241972 w 401192"/>
                  <a:gd name="connsiteY8" fmla="*/ 74151 h 148306"/>
                  <a:gd name="connsiteX9" fmla="*/ 161126 w 401192"/>
                  <a:gd name="connsiteY9" fmla="*/ 90381 h 148306"/>
                  <a:gd name="connsiteX10" fmla="*/ 118405 w 401192"/>
                  <a:gd name="connsiteY10" fmla="*/ 130639 h 148306"/>
                  <a:gd name="connsiteX11" fmla="*/ 51325 w 401192"/>
                  <a:gd name="connsiteY11" fmla="*/ 144761 h 148306"/>
                  <a:gd name="connsiteX12" fmla="*/ 12490 w 401192"/>
                  <a:gd name="connsiteY12" fmla="*/ 67090 h 148306"/>
                  <a:gd name="connsiteX13" fmla="*/ 6686 w 401192"/>
                  <a:gd name="connsiteY13" fmla="*/ 7947 h 148306"/>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96327 w 401192"/>
                  <a:gd name="connsiteY7" fmla="*/ 107962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85215 w 401192"/>
                  <a:gd name="connsiteY7" fmla="*/ 109550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74790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7440 w 400935"/>
                  <a:gd name="connsiteY7" fmla="*/ 127012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1090 w 400935"/>
                  <a:gd name="connsiteY7" fmla="*/ 130187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935" h="148945">
                    <a:moveTo>
                      <a:pt x="6686" y="8586"/>
                    </a:moveTo>
                    <a:cubicBezTo>
                      <a:pt x="21396" y="-2005"/>
                      <a:pt x="72129" y="1972"/>
                      <a:pt x="100752" y="4180"/>
                    </a:cubicBezTo>
                    <a:cubicBezTo>
                      <a:pt x="129375" y="6388"/>
                      <a:pt x="152387" y="20126"/>
                      <a:pt x="178423" y="21832"/>
                    </a:cubicBezTo>
                    <a:cubicBezTo>
                      <a:pt x="204459" y="23538"/>
                      <a:pt x="222048" y="17681"/>
                      <a:pt x="256970" y="14415"/>
                    </a:cubicBezTo>
                    <a:cubicBezTo>
                      <a:pt x="291892" y="11149"/>
                      <a:pt x="365152" y="-6060"/>
                      <a:pt x="387954" y="2237"/>
                    </a:cubicBezTo>
                    <a:cubicBezTo>
                      <a:pt x="410756" y="10534"/>
                      <a:pt x="397315" y="42956"/>
                      <a:pt x="393784" y="64198"/>
                    </a:cubicBezTo>
                    <a:cubicBezTo>
                      <a:pt x="390254" y="85440"/>
                      <a:pt x="382220" y="118692"/>
                      <a:pt x="366771" y="129690"/>
                    </a:cubicBezTo>
                    <a:cubicBezTo>
                      <a:pt x="351322" y="140688"/>
                      <a:pt x="321890" y="137749"/>
                      <a:pt x="301090" y="130187"/>
                    </a:cubicBezTo>
                    <a:cubicBezTo>
                      <a:pt x="280290" y="122625"/>
                      <a:pt x="265299" y="90843"/>
                      <a:pt x="241972" y="84315"/>
                    </a:cubicBezTo>
                    <a:cubicBezTo>
                      <a:pt x="218645" y="77787"/>
                      <a:pt x="181721" y="83193"/>
                      <a:pt x="161126" y="91020"/>
                    </a:cubicBezTo>
                    <a:cubicBezTo>
                      <a:pt x="140532" y="98847"/>
                      <a:pt x="136705" y="122215"/>
                      <a:pt x="118405" y="131278"/>
                    </a:cubicBezTo>
                    <a:cubicBezTo>
                      <a:pt x="100105" y="140341"/>
                      <a:pt x="68978" y="155992"/>
                      <a:pt x="51325" y="145400"/>
                    </a:cubicBezTo>
                    <a:cubicBezTo>
                      <a:pt x="33672" y="134809"/>
                      <a:pt x="19930" y="90531"/>
                      <a:pt x="12490" y="67729"/>
                    </a:cubicBezTo>
                    <a:cubicBezTo>
                      <a:pt x="5050" y="44927"/>
                      <a:pt x="-8024" y="19177"/>
                      <a:pt x="6686" y="8586"/>
                    </a:cubicBezTo>
                    <a:close/>
                  </a:path>
                </a:pathLst>
              </a:cu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70" name="Oval 523"/>
              <p:cNvSpPr/>
              <p:nvPr/>
            </p:nvSpPr>
            <p:spPr bwMode="auto">
              <a:xfrm>
                <a:off x="6663848" y="2827088"/>
                <a:ext cx="108000" cy="108000"/>
              </a:xfrm>
              <a:prstGeom prst="ellipse">
                <a:avLst/>
              </a:pr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sp>
          <p:nvSpPr>
            <p:cNvPr id="358" name="Oval 524"/>
            <p:cNvSpPr/>
            <p:nvPr/>
          </p:nvSpPr>
          <p:spPr bwMode="auto">
            <a:xfrm>
              <a:off x="8129960" y="2397999"/>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9" name="Oval 525"/>
            <p:cNvSpPr/>
            <p:nvPr/>
          </p:nvSpPr>
          <p:spPr bwMode="auto">
            <a:xfrm>
              <a:off x="8135199" y="2664782"/>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0" name="Oval 526"/>
            <p:cNvSpPr/>
            <p:nvPr/>
          </p:nvSpPr>
          <p:spPr bwMode="auto">
            <a:xfrm>
              <a:off x="8127341" y="2931565"/>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1" name="Oval 527"/>
            <p:cNvSpPr/>
            <p:nvPr/>
          </p:nvSpPr>
          <p:spPr bwMode="auto">
            <a:xfrm>
              <a:off x="8132579" y="3198347"/>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2" name="Oval 528"/>
            <p:cNvSpPr/>
            <p:nvPr/>
          </p:nvSpPr>
          <p:spPr bwMode="auto">
            <a:xfrm>
              <a:off x="8374555" y="1280735"/>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3" name="Oval 529"/>
            <p:cNvSpPr/>
            <p:nvPr/>
          </p:nvSpPr>
          <p:spPr bwMode="auto">
            <a:xfrm>
              <a:off x="8392348" y="1298055"/>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4" name="Oval 530"/>
            <p:cNvSpPr/>
            <p:nvPr/>
          </p:nvSpPr>
          <p:spPr bwMode="auto">
            <a:xfrm>
              <a:off x="8392240" y="1292483"/>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5" name="Oval 531"/>
            <p:cNvSpPr/>
            <p:nvPr/>
          </p:nvSpPr>
          <p:spPr bwMode="auto">
            <a:xfrm>
              <a:off x="8414132" y="1319496"/>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6" name="Rectangle 36"/>
            <p:cNvSpPr/>
            <p:nvPr/>
          </p:nvSpPr>
          <p:spPr bwMode="auto">
            <a:xfrm>
              <a:off x="7554386" y="2717287"/>
              <a:ext cx="154412" cy="75254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18522 w 318705"/>
                <a:gd name="connsiteY0" fmla="*/ 88760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18522 w 318705"/>
                <a:gd name="connsiteY8" fmla="*/ 88760 h 578608"/>
                <a:gd name="connsiteX0" fmla="*/ 18522 w 318705"/>
                <a:gd name="connsiteY0" fmla="*/ 243504 h 733352"/>
                <a:gd name="connsiteX1" fmla="*/ 63193 w 318705"/>
                <a:gd name="connsiteY1" fmla="*/ 0 h 733352"/>
                <a:gd name="connsiteX2" fmla="*/ 318705 w 318705"/>
                <a:gd name="connsiteY2" fmla="*/ 154744 h 733352"/>
                <a:gd name="connsiteX3" fmla="*/ 194816 w 318705"/>
                <a:gd name="connsiteY3" fmla="*/ 260249 h 733352"/>
                <a:gd name="connsiteX4" fmla="*/ 139316 w 318705"/>
                <a:gd name="connsiteY4" fmla="*/ 400212 h 733352"/>
                <a:gd name="connsiteX5" fmla="*/ 23837 w 318705"/>
                <a:gd name="connsiteY5" fmla="*/ 733352 h 733352"/>
                <a:gd name="connsiteX6" fmla="*/ 4454 w 318705"/>
                <a:gd name="connsiteY6" fmla="*/ 617700 h 733352"/>
                <a:gd name="connsiteX7" fmla="*/ 0 w 318705"/>
                <a:gd name="connsiteY7" fmla="*/ 460760 h 733352"/>
                <a:gd name="connsiteX8" fmla="*/ 18522 w 318705"/>
                <a:gd name="connsiteY8" fmla="*/ 243504 h 733352"/>
                <a:gd name="connsiteX0" fmla="*/ 18522 w 194816"/>
                <a:gd name="connsiteY0" fmla="*/ 243504 h 733352"/>
                <a:gd name="connsiteX1" fmla="*/ 63193 w 194816"/>
                <a:gd name="connsiteY1" fmla="*/ 0 h 733352"/>
                <a:gd name="connsiteX2" fmla="*/ 151991 w 194816"/>
                <a:gd name="connsiteY2" fmla="*/ 124432 h 733352"/>
                <a:gd name="connsiteX3" fmla="*/ 194816 w 194816"/>
                <a:gd name="connsiteY3" fmla="*/ 260249 h 733352"/>
                <a:gd name="connsiteX4" fmla="*/ 139316 w 194816"/>
                <a:gd name="connsiteY4" fmla="*/ 400212 h 733352"/>
                <a:gd name="connsiteX5" fmla="*/ 23837 w 194816"/>
                <a:gd name="connsiteY5" fmla="*/ 733352 h 733352"/>
                <a:gd name="connsiteX6" fmla="*/ 4454 w 194816"/>
                <a:gd name="connsiteY6" fmla="*/ 617700 h 733352"/>
                <a:gd name="connsiteX7" fmla="*/ 0 w 194816"/>
                <a:gd name="connsiteY7" fmla="*/ 460760 h 733352"/>
                <a:gd name="connsiteX8" fmla="*/ 18522 w 194816"/>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139316 w 151991"/>
                <a:gd name="connsiteY4" fmla="*/ 400212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98901 w 151991"/>
                <a:gd name="connsiteY4" fmla="*/ 561874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4454 w 151991"/>
                <a:gd name="connsiteY6" fmla="*/ 617700 h 733640"/>
                <a:gd name="connsiteX7" fmla="*/ 0 w 151991"/>
                <a:gd name="connsiteY7" fmla="*/ 460760 h 733640"/>
                <a:gd name="connsiteX8" fmla="*/ 18522 w 151991"/>
                <a:gd name="connsiteY8"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693212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8463 w 154412"/>
                <a:gd name="connsiteY6" fmla="*/ 711409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5026 w 154412"/>
                <a:gd name="connsiteY6" fmla="*/ 726878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1322 w 154412"/>
                <a:gd name="connsiteY4" fmla="*/ 733640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4760 w 154412"/>
                <a:gd name="connsiteY4" fmla="*/ 752547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5026 w 154412"/>
                <a:gd name="connsiteY6" fmla="*/ 726878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2421 w 154412"/>
                <a:gd name="connsiteY9" fmla="*/ 460760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8694 w 154412"/>
                <a:gd name="connsiteY7" fmla="*/ 666576 h 752547"/>
                <a:gd name="connsiteX8" fmla="*/ 0 w 154412"/>
                <a:gd name="connsiteY8" fmla="*/ 629732 h 752547"/>
                <a:gd name="connsiteX9" fmla="*/ 9296 w 154412"/>
                <a:gd name="connsiteY9" fmla="*/ 467635 h 752547"/>
                <a:gd name="connsiteX10" fmla="*/ 20943 w 154412"/>
                <a:gd name="connsiteY10" fmla="*/ 243504 h 75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12" h="752547">
                  <a:moveTo>
                    <a:pt x="20943" y="243504"/>
                  </a:moveTo>
                  <a:lnTo>
                    <a:pt x="65614" y="0"/>
                  </a:lnTo>
                  <a:lnTo>
                    <a:pt x="154412" y="124432"/>
                  </a:lnTo>
                  <a:lnTo>
                    <a:pt x="103777" y="288035"/>
                  </a:lnTo>
                  <a:cubicBezTo>
                    <a:pt x="102959" y="379315"/>
                    <a:pt x="105578" y="661267"/>
                    <a:pt x="104760" y="752547"/>
                  </a:cubicBezTo>
                  <a:lnTo>
                    <a:pt x="43445" y="748821"/>
                  </a:lnTo>
                  <a:lnTo>
                    <a:pt x="13620" y="732034"/>
                  </a:lnTo>
                  <a:cubicBezTo>
                    <a:pt x="6969" y="714602"/>
                    <a:pt x="10964" y="682481"/>
                    <a:pt x="8694" y="666576"/>
                  </a:cubicBezTo>
                  <a:cubicBezTo>
                    <a:pt x="6424" y="650672"/>
                    <a:pt x="186" y="660310"/>
                    <a:pt x="0" y="629732"/>
                  </a:cubicBezTo>
                  <a:lnTo>
                    <a:pt x="9296" y="467635"/>
                  </a:lnTo>
                  <a:lnTo>
                    <a:pt x="20943" y="243504"/>
                  </a:lnTo>
                  <a:close/>
                </a:path>
              </a:pathLst>
            </a:custGeom>
            <a:solidFill>
              <a:srgbClr val="00466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7" name="Rectangle 36"/>
            <p:cNvSpPr/>
            <p:nvPr/>
          </p:nvSpPr>
          <p:spPr bwMode="auto">
            <a:xfrm>
              <a:off x="7775593" y="968818"/>
              <a:ext cx="318705" cy="486465"/>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554385"/>
                <a:gd name="connsiteY0" fmla="*/ 63501 h 578608"/>
                <a:gd name="connsiteX1" fmla="*/ 179388 w 554385"/>
                <a:gd name="connsiteY1" fmla="*/ 4391 h 578608"/>
                <a:gd name="connsiteX2" fmla="*/ 318705 w 554385"/>
                <a:gd name="connsiteY2" fmla="*/ 0 h 578608"/>
                <a:gd name="connsiteX3" fmla="*/ 194816 w 554385"/>
                <a:gd name="connsiteY3" fmla="*/ 105505 h 578608"/>
                <a:gd name="connsiteX4" fmla="*/ 139316 w 554385"/>
                <a:gd name="connsiteY4" fmla="*/ 245468 h 578608"/>
                <a:gd name="connsiteX5" fmla="*/ 554385 w 554385"/>
                <a:gd name="connsiteY5" fmla="*/ 578608 h 578608"/>
                <a:gd name="connsiteX6" fmla="*/ 4454 w 554385"/>
                <a:gd name="connsiteY6" fmla="*/ 462956 h 578608"/>
                <a:gd name="connsiteX7" fmla="*/ 0 w 554385"/>
                <a:gd name="connsiteY7" fmla="*/ 306016 h 578608"/>
                <a:gd name="connsiteX8" fmla="*/ 36203 w 554385"/>
                <a:gd name="connsiteY8" fmla="*/ 63501 h 578608"/>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866"/>
                <a:gd name="connsiteX1" fmla="*/ 179388 w 318705"/>
                <a:gd name="connsiteY1" fmla="*/ 4391 h 554866"/>
                <a:gd name="connsiteX2" fmla="*/ 318705 w 318705"/>
                <a:gd name="connsiteY2" fmla="*/ 0 h 554866"/>
                <a:gd name="connsiteX3" fmla="*/ 194816 w 318705"/>
                <a:gd name="connsiteY3" fmla="*/ 105505 h 554866"/>
                <a:gd name="connsiteX4" fmla="*/ 139316 w 318705"/>
                <a:gd name="connsiteY4" fmla="*/ 245468 h 554866"/>
                <a:gd name="connsiteX5" fmla="*/ 51410 w 318705"/>
                <a:gd name="connsiteY5" fmla="*/ 490283 h 554866"/>
                <a:gd name="connsiteX6" fmla="*/ 16503 w 318705"/>
                <a:gd name="connsiteY6" fmla="*/ 554159 h 554866"/>
                <a:gd name="connsiteX7" fmla="*/ 4454 w 318705"/>
                <a:gd name="connsiteY7" fmla="*/ 462956 h 554866"/>
                <a:gd name="connsiteX8" fmla="*/ 0 w 318705"/>
                <a:gd name="connsiteY8" fmla="*/ 306016 h 554866"/>
                <a:gd name="connsiteX9" fmla="*/ 36203 w 318705"/>
                <a:gd name="connsiteY9" fmla="*/ 63501 h 554866"/>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39316 w 318705"/>
                <a:gd name="connsiteY4" fmla="*/ 245468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21646 w 318705"/>
                <a:gd name="connsiteY4" fmla="*/ 254303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54382"/>
                <a:gd name="connsiteX1" fmla="*/ 179388 w 318705"/>
                <a:gd name="connsiteY1" fmla="*/ 4391 h 554382"/>
                <a:gd name="connsiteX2" fmla="*/ 318705 w 318705"/>
                <a:gd name="connsiteY2" fmla="*/ 0 h 554382"/>
                <a:gd name="connsiteX3" fmla="*/ 194816 w 318705"/>
                <a:gd name="connsiteY3" fmla="*/ 105505 h 554382"/>
                <a:gd name="connsiteX4" fmla="*/ 121646 w 318705"/>
                <a:gd name="connsiteY4" fmla="*/ 254303 h 554382"/>
                <a:gd name="connsiteX5" fmla="*/ 47505 w 318705"/>
                <a:gd name="connsiteY5" fmla="*/ 441257 h 554382"/>
                <a:gd name="connsiteX6" fmla="*/ 16503 w 318705"/>
                <a:gd name="connsiteY6" fmla="*/ 554159 h 554382"/>
                <a:gd name="connsiteX7" fmla="*/ 4454 w 318705"/>
                <a:gd name="connsiteY7" fmla="*/ 462956 h 554382"/>
                <a:gd name="connsiteX8" fmla="*/ 0 w 318705"/>
                <a:gd name="connsiteY8" fmla="*/ 306016 h 554382"/>
                <a:gd name="connsiteX9" fmla="*/ 36203 w 318705"/>
                <a:gd name="connsiteY9" fmla="*/ 63501 h 554382"/>
                <a:gd name="connsiteX0" fmla="*/ 36203 w 318705"/>
                <a:gd name="connsiteY0" fmla="*/ 63501 h 554296"/>
                <a:gd name="connsiteX1" fmla="*/ 179388 w 318705"/>
                <a:gd name="connsiteY1" fmla="*/ 4391 h 554296"/>
                <a:gd name="connsiteX2" fmla="*/ 318705 w 318705"/>
                <a:gd name="connsiteY2" fmla="*/ 0 h 554296"/>
                <a:gd name="connsiteX3" fmla="*/ 194816 w 318705"/>
                <a:gd name="connsiteY3" fmla="*/ 105505 h 554296"/>
                <a:gd name="connsiteX4" fmla="*/ 121646 w 318705"/>
                <a:gd name="connsiteY4" fmla="*/ 254303 h 554296"/>
                <a:gd name="connsiteX5" fmla="*/ 58391 w 318705"/>
                <a:gd name="connsiteY5" fmla="*/ 397714 h 554296"/>
                <a:gd name="connsiteX6" fmla="*/ 16503 w 318705"/>
                <a:gd name="connsiteY6" fmla="*/ 554159 h 554296"/>
                <a:gd name="connsiteX7" fmla="*/ 4454 w 318705"/>
                <a:gd name="connsiteY7" fmla="*/ 462956 h 554296"/>
                <a:gd name="connsiteX8" fmla="*/ 0 w 318705"/>
                <a:gd name="connsiteY8" fmla="*/ 306016 h 554296"/>
                <a:gd name="connsiteX9" fmla="*/ 36203 w 318705"/>
                <a:gd name="connsiteY9" fmla="*/ 63501 h 554296"/>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62956 h 486465"/>
                <a:gd name="connsiteX8" fmla="*/ 0 w 318705"/>
                <a:gd name="connsiteY8" fmla="*/ 306016 h 486465"/>
                <a:gd name="connsiteX9" fmla="*/ 36203 w 318705"/>
                <a:gd name="connsiteY9" fmla="*/ 63501 h 486465"/>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41185 h 486465"/>
                <a:gd name="connsiteX8" fmla="*/ 0 w 318705"/>
                <a:gd name="connsiteY8" fmla="*/ 306016 h 486465"/>
                <a:gd name="connsiteX9" fmla="*/ 36203 w 318705"/>
                <a:gd name="connsiteY9" fmla="*/ 63501 h 4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705" h="486465">
                  <a:moveTo>
                    <a:pt x="36203" y="63501"/>
                  </a:moveTo>
                  <a:lnTo>
                    <a:pt x="179388" y="4391"/>
                  </a:lnTo>
                  <a:lnTo>
                    <a:pt x="318705" y="0"/>
                  </a:lnTo>
                  <a:lnTo>
                    <a:pt x="194816" y="105505"/>
                  </a:lnTo>
                  <a:lnTo>
                    <a:pt x="121646" y="254303"/>
                  </a:lnTo>
                  <a:cubicBezTo>
                    <a:pt x="97745" y="318433"/>
                    <a:pt x="78860" y="346266"/>
                    <a:pt x="58391" y="397714"/>
                  </a:cubicBezTo>
                  <a:cubicBezTo>
                    <a:pt x="37922" y="449162"/>
                    <a:pt x="29772" y="490678"/>
                    <a:pt x="21946" y="486123"/>
                  </a:cubicBezTo>
                  <a:cubicBezTo>
                    <a:pt x="11304" y="455722"/>
                    <a:pt x="8470" y="471586"/>
                    <a:pt x="4454" y="441185"/>
                  </a:cubicBezTo>
                  <a:lnTo>
                    <a:pt x="0" y="306016"/>
                  </a:lnTo>
                  <a:lnTo>
                    <a:pt x="36203" y="63501"/>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8" name="Freeform 534"/>
            <p:cNvSpPr/>
            <p:nvPr/>
          </p:nvSpPr>
          <p:spPr bwMode="auto">
            <a:xfrm flipH="1">
              <a:off x="7674689" y="575869"/>
              <a:ext cx="933009" cy="819127"/>
            </a:xfrm>
            <a:custGeom>
              <a:avLst/>
              <a:gdLst>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7417 w 933009"/>
                <a:gd name="connsiteY4" fmla="*/ 133888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8984 w 933009"/>
                <a:gd name="connsiteY21" fmla="*/ 62072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1900 w 933009"/>
                <a:gd name="connsiteY19" fmla="*/ 747722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3009" h="819127">
                  <a:moveTo>
                    <a:pt x="34134" y="749838"/>
                  </a:moveTo>
                  <a:cubicBezTo>
                    <a:pt x="22492" y="743488"/>
                    <a:pt x="8733" y="631658"/>
                    <a:pt x="4500" y="576272"/>
                  </a:cubicBezTo>
                  <a:cubicBezTo>
                    <a:pt x="267" y="520886"/>
                    <a:pt x="-4672" y="475025"/>
                    <a:pt x="8734" y="417522"/>
                  </a:cubicBezTo>
                  <a:cubicBezTo>
                    <a:pt x="22140" y="360019"/>
                    <a:pt x="77879" y="275705"/>
                    <a:pt x="84934" y="231255"/>
                  </a:cubicBezTo>
                  <a:cubicBezTo>
                    <a:pt x="91989" y="186805"/>
                    <a:pt x="57417" y="174457"/>
                    <a:pt x="51067" y="150821"/>
                  </a:cubicBezTo>
                  <a:cubicBezTo>
                    <a:pt x="44717" y="127185"/>
                    <a:pt x="39426" y="107429"/>
                    <a:pt x="46834" y="89438"/>
                  </a:cubicBezTo>
                  <a:cubicBezTo>
                    <a:pt x="54242" y="71447"/>
                    <a:pt x="75408" y="51339"/>
                    <a:pt x="95516" y="42872"/>
                  </a:cubicBezTo>
                  <a:cubicBezTo>
                    <a:pt x="115624" y="34405"/>
                    <a:pt x="119859" y="43224"/>
                    <a:pt x="167484" y="38638"/>
                  </a:cubicBezTo>
                  <a:cubicBezTo>
                    <a:pt x="215109" y="34052"/>
                    <a:pt x="317414" y="21705"/>
                    <a:pt x="381267" y="15355"/>
                  </a:cubicBezTo>
                  <a:cubicBezTo>
                    <a:pt x="445120" y="9005"/>
                    <a:pt x="502270" y="-2637"/>
                    <a:pt x="550600" y="538"/>
                  </a:cubicBezTo>
                  <a:cubicBezTo>
                    <a:pt x="598930" y="3713"/>
                    <a:pt x="626094" y="14649"/>
                    <a:pt x="671250" y="34405"/>
                  </a:cubicBezTo>
                  <a:cubicBezTo>
                    <a:pt x="716406" y="54161"/>
                    <a:pt x="778495" y="65450"/>
                    <a:pt x="821534" y="119072"/>
                  </a:cubicBezTo>
                  <a:cubicBezTo>
                    <a:pt x="864573" y="172694"/>
                    <a:pt x="915726" y="252069"/>
                    <a:pt x="929484" y="356138"/>
                  </a:cubicBezTo>
                  <a:cubicBezTo>
                    <a:pt x="943242" y="460207"/>
                    <a:pt x="912904" y="680693"/>
                    <a:pt x="904084" y="743488"/>
                  </a:cubicBezTo>
                  <a:cubicBezTo>
                    <a:pt x="895264" y="806283"/>
                    <a:pt x="885034" y="732199"/>
                    <a:pt x="876567" y="732905"/>
                  </a:cubicBezTo>
                  <a:cubicBezTo>
                    <a:pt x="868100" y="733611"/>
                    <a:pt x="859987" y="739255"/>
                    <a:pt x="853284" y="747722"/>
                  </a:cubicBezTo>
                  <a:cubicBezTo>
                    <a:pt x="846581" y="756189"/>
                    <a:pt x="839878" y="772063"/>
                    <a:pt x="836350" y="783705"/>
                  </a:cubicBezTo>
                  <a:cubicBezTo>
                    <a:pt x="832822" y="795347"/>
                    <a:pt x="838114" y="826392"/>
                    <a:pt x="832117" y="817572"/>
                  </a:cubicBezTo>
                  <a:cubicBezTo>
                    <a:pt x="826120" y="808753"/>
                    <a:pt x="807070" y="742430"/>
                    <a:pt x="800367" y="730788"/>
                  </a:cubicBezTo>
                  <a:cubicBezTo>
                    <a:pt x="793664" y="719146"/>
                    <a:pt x="800014" y="759011"/>
                    <a:pt x="791900" y="747722"/>
                  </a:cubicBezTo>
                  <a:cubicBezTo>
                    <a:pt x="783786" y="736433"/>
                    <a:pt x="761209" y="683516"/>
                    <a:pt x="751684" y="663055"/>
                  </a:cubicBezTo>
                  <a:cubicBezTo>
                    <a:pt x="742159" y="642594"/>
                    <a:pt x="737573" y="640125"/>
                    <a:pt x="734751" y="624956"/>
                  </a:cubicBezTo>
                  <a:cubicBezTo>
                    <a:pt x="731929" y="609787"/>
                    <a:pt x="742864" y="596734"/>
                    <a:pt x="734750" y="572039"/>
                  </a:cubicBezTo>
                  <a:cubicBezTo>
                    <a:pt x="726636" y="547344"/>
                    <a:pt x="701942" y="503247"/>
                    <a:pt x="686067" y="476788"/>
                  </a:cubicBezTo>
                  <a:cubicBezTo>
                    <a:pt x="670192" y="450330"/>
                    <a:pt x="686067" y="423871"/>
                    <a:pt x="639500" y="413288"/>
                  </a:cubicBezTo>
                  <a:cubicBezTo>
                    <a:pt x="592933" y="402705"/>
                    <a:pt x="463464" y="417521"/>
                    <a:pt x="406667" y="413288"/>
                  </a:cubicBezTo>
                  <a:cubicBezTo>
                    <a:pt x="349870" y="409055"/>
                    <a:pt x="336112" y="395649"/>
                    <a:pt x="298717" y="387888"/>
                  </a:cubicBezTo>
                  <a:cubicBezTo>
                    <a:pt x="261323" y="380127"/>
                    <a:pt x="206289" y="370602"/>
                    <a:pt x="182300" y="366722"/>
                  </a:cubicBezTo>
                  <a:cubicBezTo>
                    <a:pt x="158311" y="362842"/>
                    <a:pt x="168542" y="343791"/>
                    <a:pt x="154784" y="364605"/>
                  </a:cubicBezTo>
                  <a:cubicBezTo>
                    <a:pt x="141026" y="385419"/>
                    <a:pt x="110333" y="453858"/>
                    <a:pt x="99750" y="491605"/>
                  </a:cubicBezTo>
                  <a:cubicBezTo>
                    <a:pt x="89167" y="529352"/>
                    <a:pt x="95517" y="570627"/>
                    <a:pt x="91284" y="591088"/>
                  </a:cubicBezTo>
                  <a:cubicBezTo>
                    <a:pt x="87051" y="611549"/>
                    <a:pt x="81053" y="586855"/>
                    <a:pt x="74350" y="614372"/>
                  </a:cubicBezTo>
                  <a:cubicBezTo>
                    <a:pt x="67647" y="641889"/>
                    <a:pt x="45776" y="756188"/>
                    <a:pt x="34134" y="749838"/>
                  </a:cubicBezTo>
                  <a:close/>
                </a:path>
              </a:pathLst>
            </a:custGeom>
            <a:solidFill>
              <a:srgbClr val="E9D8A9"/>
            </a:solidFill>
            <a:ln w="9525" cap="flat" cmpd="sng" algn="ctr">
              <a:solidFill>
                <a:srgbClr val="EFE3C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grpSp>
        <p:nvGrpSpPr>
          <p:cNvPr id="371" name="Gruppieren 370"/>
          <p:cNvGrpSpPr/>
          <p:nvPr/>
        </p:nvGrpSpPr>
        <p:grpSpPr>
          <a:xfrm>
            <a:off x="7148200" y="5314122"/>
            <a:ext cx="1000245" cy="855731"/>
            <a:chOff x="3320623" y="5471892"/>
            <a:chExt cx="1274067" cy="1072898"/>
          </a:xfrm>
        </p:grpSpPr>
        <p:pic>
          <p:nvPicPr>
            <p:cNvPr id="372" name="G_SY02_XX_01648P.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320623" y="5471892"/>
              <a:ext cx="1274067" cy="1072898"/>
            </a:xfrm>
            <a:prstGeom prst="rect">
              <a:avLst/>
            </a:prstGeom>
          </p:spPr>
        </p:pic>
        <p:pic>
          <p:nvPicPr>
            <p:cNvPr id="373" name="Picture 2" descr="logo"/>
            <p:cNvPicPr>
              <a:picLocks noChangeAspect="1" noChangeArrowheads="1"/>
            </p:cNvPicPr>
            <p:nvPr/>
          </p:nvPicPr>
          <p:blipFill>
            <a:blip r:embed="rId21" cstate="print">
              <a:extLst>
                <a:ext uri="{BEBA8EAE-BF5A-486C-A8C5-ECC9F3942E4B}">
                  <a14:imgProps xmlns:a14="http://schemas.microsoft.com/office/drawing/2010/main">
                    <a14:imgLayer r:embed="rId22">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732934" y="5638623"/>
              <a:ext cx="849196" cy="310080"/>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Textfeld 373"/>
          <p:cNvSpPr txBox="1"/>
          <p:nvPr/>
        </p:nvSpPr>
        <p:spPr>
          <a:xfrm>
            <a:off x="4712305" y="5479092"/>
            <a:ext cx="652767" cy="25605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2000" b="1" i="0" u="none" baseline="0" dirty="0" smtClean="0">
                <a:solidFill>
                  <a:srgbClr val="000000"/>
                </a:solidFill>
                <a:latin typeface="Arial"/>
                <a:ea typeface="Arial Unicode MS" panose="020B0604020202020204" pitchFamily="34" charset="-128"/>
                <a:cs typeface="Arial Unicode MS" panose="020B0604020202020204" pitchFamily="34" charset="-128"/>
              </a:rPr>
              <a:t>+</a:t>
            </a:r>
          </a:p>
        </p:txBody>
      </p:sp>
      <p:sp>
        <p:nvSpPr>
          <p:cNvPr id="375" name="Textfeld 374"/>
          <p:cNvSpPr txBox="1"/>
          <p:nvPr/>
        </p:nvSpPr>
        <p:spPr>
          <a:xfrm>
            <a:off x="6402709" y="5551582"/>
            <a:ext cx="652767" cy="25605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b="1" i="0" u="none" baseline="0" dirty="0" smtClean="0">
                <a:solidFill>
                  <a:srgbClr val="000000"/>
                </a:solidFill>
                <a:latin typeface="Arial"/>
                <a:ea typeface="Arial Unicode MS" panose="020B0604020202020204" pitchFamily="34" charset="-128"/>
                <a:cs typeface="Arial Unicode MS" panose="020B0604020202020204" pitchFamily="34" charset="-128"/>
              </a:rPr>
              <a:t>OR</a:t>
            </a:r>
          </a:p>
        </p:txBody>
      </p:sp>
    </p:spTree>
    <p:extLst>
      <p:ext uri="{BB962C8B-B14F-4D97-AF65-F5344CB8AC3E}">
        <p14:creationId xmlns:p14="http://schemas.microsoft.com/office/powerpoint/2010/main" val="31430390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dirty="0"/>
              <a:t>Acquiring an agent access token</a:t>
            </a:r>
            <a:br>
              <a:rPr lang="en-US" b="0" dirty="0"/>
            </a:br>
            <a:endParaRPr lang="en-US" b="0" dirty="0"/>
          </a:p>
        </p:txBody>
      </p:sp>
      <p:sp>
        <p:nvSpPr>
          <p:cNvPr id="3" name="Rechteck 2"/>
          <p:cNvSpPr/>
          <p:nvPr/>
        </p:nvSpPr>
        <p:spPr>
          <a:xfrm>
            <a:off x="2600325" y="1336255"/>
            <a:ext cx="8667115" cy="830997"/>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lvl="0" eaLnBrk="0" fontAlgn="base" hangingPunct="0">
              <a:spcBef>
                <a:spcPct val="0"/>
              </a:spcBef>
              <a:spcAft>
                <a:spcPct val="0"/>
              </a:spcAft>
            </a:pPr>
            <a:r>
              <a:rPr lang="en-US" altLang="de-DE" sz="1600" dirty="0">
                <a:solidFill>
                  <a:srgbClr val="555F69"/>
                </a:solidFill>
                <a:latin typeface="Arial" panose="020B0604020202020204" pitchFamily="34" charset="0"/>
                <a:ea typeface="Siemens Sans regular"/>
              </a:rPr>
              <a:t>When all tests have been successfully passed, </a:t>
            </a:r>
            <a:r>
              <a:rPr lang="en-US" altLang="de-DE" sz="1600" dirty="0" err="1">
                <a:solidFill>
                  <a:srgbClr val="555F69"/>
                </a:solidFill>
                <a:latin typeface="Arial" panose="020B0604020202020204" pitchFamily="34" charset="0"/>
                <a:ea typeface="Siemens Sans regular"/>
              </a:rPr>
              <a:t>MindSphere</a:t>
            </a:r>
            <a:r>
              <a:rPr lang="en-US" altLang="de-DE" sz="1600" dirty="0">
                <a:solidFill>
                  <a:srgbClr val="555F69"/>
                </a:solidFill>
                <a:latin typeface="Arial" panose="020B0604020202020204" pitchFamily="34" charset="0"/>
                <a:ea typeface="Siemens Sans regular"/>
              </a:rPr>
              <a:t> returns an HTTP response </a:t>
            </a:r>
            <a:r>
              <a:rPr lang="en-US" altLang="de-DE" sz="1600" b="1" dirty="0">
                <a:solidFill>
                  <a:srgbClr val="555F69"/>
                </a:solidFill>
                <a:latin typeface="Arial" panose="020B0604020202020204" pitchFamily="34" charset="0"/>
                <a:ea typeface="Siemens Sans regular"/>
              </a:rPr>
              <a:t>200 OK</a:t>
            </a:r>
            <a:r>
              <a:rPr lang="en-US" altLang="de-DE" sz="1600" dirty="0">
                <a:solidFill>
                  <a:srgbClr val="555F69"/>
                </a:solidFill>
                <a:latin typeface="Arial" panose="020B0604020202020204" pitchFamily="34" charset="0"/>
                <a:ea typeface="Siemens Sans regular"/>
              </a:rPr>
              <a:t> that holds an access token. The returned access token is actually a signed JWT, which is valid for 1 hour by default</a:t>
            </a:r>
            <a:endParaRPr lang="de-DE" altLang="de-DE" sz="2400" dirty="0">
              <a:latin typeface="Arial" panose="020B0604020202020204" pitchFamily="34" charset="0"/>
            </a:endParaRPr>
          </a:p>
        </p:txBody>
      </p:sp>
      <p:sp>
        <p:nvSpPr>
          <p:cNvPr id="13" name="Rectangle 12"/>
          <p:cNvSpPr/>
          <p:nvPr/>
        </p:nvSpPr>
        <p:spPr>
          <a:xfrm>
            <a:off x="2600324" y="2529536"/>
            <a:ext cx="6076315" cy="1708160"/>
          </a:xfrm>
          <a:prstGeom prst="rect">
            <a:avLst/>
          </a:prstGeom>
          <a:ln w="12700">
            <a:solidFill>
              <a:schemeClr val="tx1"/>
            </a:solidFill>
            <a:prstDash val="lgDash"/>
          </a:ln>
        </p:spPr>
        <p:txBody>
          <a:bodyPr wrap="square">
            <a:spAutoFit/>
          </a:bodyPr>
          <a:lstStyle/>
          <a:p>
            <a:pPr>
              <a:lnSpc>
                <a:spcPts val="1425"/>
              </a:lnSpc>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access_token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eyJraWQiOiJrZXktaWQtMSIsImF</a:t>
            </a:r>
            <a:r>
              <a:rPr lang="de-DE" sz="14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zgw</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token_type</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expires_in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3600</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scope</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mdsp:core:DefaultAgent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jti</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0d0f345f-b036-4484-851a-deced2022144</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p>
        </p:txBody>
      </p:sp>
      <p:sp>
        <p:nvSpPr>
          <p:cNvPr id="15" name="Pentagon 14"/>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Acquiring</a:t>
            </a:r>
            <a:r>
              <a:rPr lang="de-DE" sz="1600" b="1" dirty="0">
                <a:solidFill>
                  <a:schemeClr val="bg1"/>
                </a:solidFill>
                <a:ea typeface="Arial Unicode MS" panose="020B0604020202020204" pitchFamily="34" charset="-128"/>
                <a:cs typeface="Arial Unicode MS" panose="020B0604020202020204" pitchFamily="34" charset="-128"/>
              </a:rPr>
              <a:t> an Access Token</a:t>
            </a:r>
          </a:p>
        </p:txBody>
      </p:sp>
      <p:sp>
        <p:nvSpPr>
          <p:cNvPr id="16" name="Rectangle 1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20" name="Rectangle 1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21" name="Rectangle 2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22" name="Down Arrow 2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9728882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de-DE" b="0" dirty="0" smtClean="0"/>
              <a:t>Demonstration</a:t>
            </a:r>
            <a:endParaRPr lang="en-US" b="0" dirty="0"/>
          </a:p>
        </p:txBody>
      </p:sp>
      <p:pic>
        <p:nvPicPr>
          <p:cNvPr id="4098" name="Picture 2" descr="Image result for d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040" y="2934119"/>
            <a:ext cx="4561391" cy="228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281"/>
          <p:cNvSpPr>
            <a:spLocks/>
          </p:cNvSpPr>
          <p:nvPr/>
        </p:nvSpPr>
        <p:spPr bwMode="gray">
          <a:xfrm>
            <a:off x="2527774" y="1384800"/>
            <a:ext cx="8361111" cy="417874"/>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Create and sign the JWT</a:t>
            </a:r>
          </a:p>
        </p:txBody>
      </p:sp>
      <p:sp>
        <p:nvSpPr>
          <p:cNvPr id="5" name="Rechteck 281"/>
          <p:cNvSpPr>
            <a:spLocks/>
          </p:cNvSpPr>
          <p:nvPr/>
        </p:nvSpPr>
        <p:spPr bwMode="gray">
          <a:xfrm>
            <a:off x="2527774" y="1919999"/>
            <a:ext cx="8361110"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Acquire Access Token</a:t>
            </a:r>
            <a:endParaRPr lang="en-US" sz="1399" b="1" dirty="0">
              <a:solidFill>
                <a:schemeClr val="bg1"/>
              </a:solidFill>
            </a:endParaRPr>
          </a:p>
        </p:txBody>
      </p:sp>
      <p:sp>
        <p:nvSpPr>
          <p:cNvPr id="7" name="Rectangle 6"/>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3" name="Down Arrow 12"/>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4" name="Pentagon 13"/>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Acquiring</a:t>
            </a:r>
            <a:r>
              <a:rPr lang="de-DE" sz="1600" b="1" dirty="0">
                <a:solidFill>
                  <a:schemeClr val="bg1"/>
                </a:solidFill>
                <a:ea typeface="Arial Unicode MS" panose="020B0604020202020204" pitchFamily="34" charset="-128"/>
                <a:cs typeface="Arial Unicode MS" panose="020B0604020202020204" pitchFamily="34" charset="-128"/>
              </a:rPr>
              <a:t> an Access Token</a:t>
            </a:r>
          </a:p>
        </p:txBody>
      </p:sp>
    </p:spTree>
    <p:extLst>
      <p:ext uri="{BB962C8B-B14F-4D97-AF65-F5344CB8AC3E}">
        <p14:creationId xmlns:p14="http://schemas.microsoft.com/office/powerpoint/2010/main" val="24581685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807857" y="2958343"/>
            <a:ext cx="5976664" cy="2232248"/>
            <a:chOff x="3768597" y="2364826"/>
            <a:chExt cx="5976664" cy="2232248"/>
          </a:xfrm>
          <a:solidFill>
            <a:srgbClr val="2387AA"/>
          </a:solidFill>
        </p:grpSpPr>
        <p:sp>
          <p:nvSpPr>
            <p:cNvPr id="40" name="Abgerundetes Rechteck 2"/>
            <p:cNvSpPr/>
            <p:nvPr/>
          </p:nvSpPr>
          <p:spPr bwMode="auto">
            <a:xfrm>
              <a:off x="3768597" y="2364826"/>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223070" y="2791888"/>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en-US" b="0" i="1" u="sng" dirty="0" smtClean="0"/>
              <a:t>Hands-On Exercise 5: Acquire Access Token</a:t>
            </a:r>
            <a:endParaRPr lang="en-US" b="0" i="1" u="sng" dirty="0"/>
          </a:p>
        </p:txBody>
      </p:sp>
      <p:sp>
        <p:nvSpPr>
          <p:cNvPr id="282" name="Rechteck 281"/>
          <p:cNvSpPr>
            <a:spLocks/>
          </p:cNvSpPr>
          <p:nvPr/>
        </p:nvSpPr>
        <p:spPr bwMode="gray">
          <a:xfrm>
            <a:off x="2396570" y="1384800"/>
            <a:ext cx="8492315"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smtClean="0">
                <a:solidFill>
                  <a:schemeClr val="bg1"/>
                </a:solidFill>
              </a:rPr>
              <a:t>Task 1</a:t>
            </a:r>
            <a:r>
              <a:rPr lang="en-US" sz="1399" b="1" dirty="0">
                <a:solidFill>
                  <a:schemeClr val="bg1"/>
                </a:solidFill>
              </a:rPr>
              <a:t>: Create and sign the </a:t>
            </a:r>
            <a:r>
              <a:rPr lang="en-US" sz="1399" b="1" dirty="0" smtClean="0">
                <a:solidFill>
                  <a:schemeClr val="bg1"/>
                </a:solidFill>
              </a:rPr>
              <a:t>JWT</a:t>
            </a:r>
            <a:endParaRPr lang="en-US" sz="1399" b="1" dirty="0">
              <a:solidFill>
                <a:schemeClr val="bg1"/>
              </a:solidFill>
            </a:endParaRP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4823" y="3007558"/>
            <a:ext cx="2298095" cy="2299292"/>
          </a:xfrm>
          <a:prstGeom prst="rect">
            <a:avLst/>
          </a:prstGeom>
        </p:spPr>
      </p:pic>
      <p:sp>
        <p:nvSpPr>
          <p:cNvPr id="9" name="Rechteck 281"/>
          <p:cNvSpPr>
            <a:spLocks/>
          </p:cNvSpPr>
          <p:nvPr/>
        </p:nvSpPr>
        <p:spPr bwMode="gray">
          <a:xfrm>
            <a:off x="2396569" y="1919999"/>
            <a:ext cx="8492315"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Task 2: </a:t>
            </a:r>
            <a:r>
              <a:rPr lang="en-US" sz="1399" b="1" dirty="0">
                <a:solidFill>
                  <a:schemeClr val="bg1"/>
                </a:solidFill>
              </a:rPr>
              <a:t>Acquire Access Token</a:t>
            </a:r>
          </a:p>
        </p:txBody>
      </p:sp>
      <p:sp>
        <p:nvSpPr>
          <p:cNvPr id="10" name="Rectangle 9"/>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6" name="Down Arrow 15"/>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7" name="Pentagon 16"/>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Acquiring</a:t>
            </a:r>
            <a:r>
              <a:rPr lang="de-DE" sz="1600" b="1" dirty="0">
                <a:solidFill>
                  <a:schemeClr val="bg1"/>
                </a:solidFill>
                <a:ea typeface="Arial Unicode MS" panose="020B0604020202020204" pitchFamily="34" charset="-128"/>
                <a:cs typeface="Arial Unicode MS" panose="020B0604020202020204" pitchFamily="34" charset="-128"/>
              </a:rPr>
              <a:t> an Access Token</a:t>
            </a:r>
          </a:p>
        </p:txBody>
      </p:sp>
    </p:spTree>
    <p:extLst>
      <p:ext uri="{BB962C8B-B14F-4D97-AF65-F5344CB8AC3E}">
        <p14:creationId xmlns:p14="http://schemas.microsoft.com/office/powerpoint/2010/main" val="25376411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5: </a:t>
            </a:r>
            <a:r>
              <a:rPr lang="en-US" b="0" i="1" u="sng" dirty="0"/>
              <a:t>Acquire Access Token</a:t>
            </a:r>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Open in the web browser www.jwt.io</a:t>
            </a:r>
            <a:endParaRPr lang="en-US" sz="1600" b="1" u="sng" dirty="0" smtClean="0">
              <a:solidFill>
                <a:srgbClr val="00646E"/>
              </a:solidFill>
            </a:endParaRPr>
          </a:p>
          <a:p>
            <a:pPr marL="285607" indent="-285607">
              <a:lnSpc>
                <a:spcPct val="150000"/>
              </a:lnSpc>
              <a:buFont typeface="Arial" pitchFamily="34" charset="0"/>
              <a:buChar char="•"/>
            </a:pPr>
            <a:r>
              <a:rPr lang="en-US" sz="1600" kern="0" dirty="0" smtClean="0"/>
              <a:t>Create the </a:t>
            </a:r>
            <a:r>
              <a:rPr lang="en-US" sz="1600" kern="0" dirty="0" err="1" smtClean="0"/>
              <a:t>jwt</a:t>
            </a:r>
            <a:r>
              <a:rPr lang="en-US" sz="1600" kern="0" dirty="0"/>
              <a:t> </a:t>
            </a:r>
            <a:r>
              <a:rPr lang="en-US" sz="1600" kern="0" dirty="0" smtClean="0"/>
              <a:t>token with following value</a:t>
            </a:r>
          </a:p>
          <a:p>
            <a:pPr>
              <a:lnSpc>
                <a:spcPct val="150000"/>
              </a:lnSpc>
            </a:pPr>
            <a:endParaRPr lang="en-US" sz="1600" kern="0" dirty="0" smtClean="0"/>
          </a:p>
          <a:p>
            <a:pPr>
              <a:lnSpc>
                <a:spcPct val="150000"/>
              </a:lnSpc>
            </a:pPr>
            <a:endParaRPr lang="en-US" sz="1600" kern="0" dirty="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a:p>
          <a:p>
            <a:pPr>
              <a:lnSpc>
                <a:spcPct val="100000"/>
              </a:lnSpc>
            </a:pPr>
            <a:endParaRPr lang="en-US" sz="16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7999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1: </a:t>
            </a:r>
            <a:r>
              <a:rPr lang="en-US" dirty="0" smtClean="0">
                <a:solidFill>
                  <a:schemeClr val="bg1"/>
                </a:solidFill>
              </a:rPr>
              <a:t>Create signed JWT</a:t>
            </a: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574157" y="2353323"/>
            <a:ext cx="4144753" cy="3972272"/>
          </a:xfrm>
          <a:prstGeom prst="rect">
            <a:avLst/>
          </a:prstGeom>
          <a:ln>
            <a:noFill/>
          </a:ln>
          <a:effectLst>
            <a:outerShdw blurRad="292100" dist="139700" dir="2700000" algn="tl" rotWithShape="0">
              <a:srgbClr val="333333">
                <a:alpha val="65000"/>
              </a:srgbClr>
            </a:outerShdw>
          </a:effectLst>
        </p:spPr>
      </p:pic>
      <p:sp>
        <p:nvSpPr>
          <p:cNvPr id="9" name="Inhaltsplatzhalter 2"/>
          <p:cNvSpPr txBox="1">
            <a:spLocks/>
          </p:cNvSpPr>
          <p:nvPr/>
        </p:nvSpPr>
        <p:spPr>
          <a:xfrm>
            <a:off x="4910370" y="1600007"/>
            <a:ext cx="6950453" cy="2975670"/>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Use the </a:t>
            </a:r>
            <a:r>
              <a:rPr lang="en-US" sz="1600" u="sng" dirty="0" err="1" smtClean="0">
                <a:solidFill>
                  <a:srgbClr val="00646E"/>
                </a:solidFill>
              </a:rPr>
              <a:t>client_secret</a:t>
            </a:r>
            <a:r>
              <a:rPr lang="en-US" sz="1600" u="sng" dirty="0" smtClean="0">
                <a:solidFill>
                  <a:srgbClr val="00646E"/>
                </a:solidFill>
              </a:rPr>
              <a:t> to sign the </a:t>
            </a:r>
            <a:r>
              <a:rPr lang="en-US" sz="1600" u="sng" dirty="0" err="1" smtClean="0">
                <a:solidFill>
                  <a:srgbClr val="00646E"/>
                </a:solidFill>
              </a:rPr>
              <a:t>jwt</a:t>
            </a:r>
            <a:endParaRPr lang="en-US" sz="1600" b="1" u="sng" dirty="0" smtClean="0">
              <a:solidFill>
                <a:srgbClr val="00646E"/>
              </a:solidFill>
            </a:endParaRPr>
          </a:p>
          <a:p>
            <a:pPr marL="285607" indent="-285607">
              <a:lnSpc>
                <a:spcPct val="150000"/>
              </a:lnSpc>
              <a:buFont typeface="Arial" pitchFamily="34" charset="0"/>
              <a:buChar char="•"/>
            </a:pPr>
            <a:r>
              <a:rPr lang="en-US" sz="1600" kern="0" dirty="0" smtClean="0"/>
              <a:t>Enter the </a:t>
            </a:r>
            <a:r>
              <a:rPr lang="en-US" sz="1600" kern="0" dirty="0" err="1" smtClean="0"/>
              <a:t>client_secret</a:t>
            </a:r>
            <a:r>
              <a:rPr lang="en-US" sz="1600" kern="0" dirty="0" smtClean="0"/>
              <a:t> generated in last step to sign the token</a:t>
            </a:r>
          </a:p>
          <a:p>
            <a:pPr>
              <a:lnSpc>
                <a:spcPct val="150000"/>
              </a:lnSpc>
            </a:pPr>
            <a:endParaRPr lang="en-US" sz="1600" kern="0" dirty="0" smtClean="0"/>
          </a:p>
          <a:p>
            <a:pPr>
              <a:lnSpc>
                <a:spcPct val="150000"/>
              </a:lnSpc>
            </a:pPr>
            <a:endParaRPr lang="en-US" sz="1600" kern="0" dirty="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a:p>
          <a:p>
            <a:pPr>
              <a:lnSpc>
                <a:spcPct val="100000"/>
              </a:lnSpc>
            </a:pPr>
            <a:endParaRPr lang="en-US" sz="16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pic>
        <p:nvPicPr>
          <p:cNvPr id="4" name="Picture 3"/>
          <p:cNvPicPr>
            <a:picLocks noChangeAspect="1"/>
          </p:cNvPicPr>
          <p:nvPr/>
        </p:nvPicPr>
        <p:blipFill>
          <a:blip r:embed="rId4"/>
          <a:stretch>
            <a:fillRect/>
          </a:stretch>
        </p:blipFill>
        <p:spPr>
          <a:xfrm>
            <a:off x="4910370" y="2388547"/>
            <a:ext cx="6050804" cy="21871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96016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5: </a:t>
            </a:r>
            <a:r>
              <a:rPr lang="en-US" b="0" i="1" u="sng" dirty="0"/>
              <a:t>Acquire Access Token</a:t>
            </a:r>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Start Postman and use the REST API call to acquire the access token</a:t>
            </a:r>
            <a:endParaRPr lang="en-US" sz="1600" b="1" u="sng" dirty="0" smtClean="0">
              <a:solidFill>
                <a:srgbClr val="00646E"/>
              </a:solidFill>
            </a:endParaRPr>
          </a:p>
          <a:p>
            <a:pPr marL="285607" indent="-285607">
              <a:lnSpc>
                <a:spcPct val="150000"/>
              </a:lnSpc>
              <a:buFont typeface="Arial" pitchFamily="34" charset="0"/>
              <a:buChar char="•"/>
            </a:pPr>
            <a:r>
              <a:rPr lang="en-US" sz="1600" kern="0" dirty="0" smtClean="0"/>
              <a:t>Create the </a:t>
            </a:r>
            <a:r>
              <a:rPr lang="en-US" sz="1600" b="1" dirty="0" smtClean="0">
                <a:solidFill>
                  <a:srgbClr val="4B83CD"/>
                </a:solidFill>
                <a:latin typeface="Consolas" panose="020B0609020204030204" pitchFamily="49" charset="0"/>
              </a:rPr>
              <a:t>POST </a:t>
            </a:r>
            <a:r>
              <a:rPr lang="en-US" sz="1600" kern="0" dirty="0" smtClean="0"/>
              <a:t>request to register/onboard agent</a:t>
            </a:r>
          </a:p>
          <a:p>
            <a:pPr>
              <a:lnSpc>
                <a:spcPct val="150000"/>
              </a:lnSpc>
            </a:pPr>
            <a:endParaRPr lang="en-US" sz="1600" kern="0" dirty="0" smtClean="0"/>
          </a:p>
          <a:p>
            <a:pPr marL="285607" indent="-285607">
              <a:lnSpc>
                <a:spcPct val="100000"/>
              </a:lnSpc>
              <a:buFont typeface="Arial" pitchFamily="34" charset="0"/>
              <a:buChar char="•"/>
            </a:pPr>
            <a:r>
              <a:rPr lang="en-US" sz="1600" kern="0" dirty="0" smtClean="0"/>
              <a:t>In the Header part of post request, use following value</a:t>
            </a:r>
          </a:p>
          <a:p>
            <a:pPr marL="285607" indent="-285607">
              <a:lnSpc>
                <a:spcPct val="150000"/>
              </a:lnSpc>
              <a:buFont typeface="Arial" pitchFamily="34" charset="0"/>
              <a:buChar char="•"/>
            </a:pPr>
            <a:endParaRPr lang="en-US" sz="1600" kern="0" dirty="0"/>
          </a:p>
          <a:p>
            <a:pPr marL="285607" indent="-285607">
              <a:lnSpc>
                <a:spcPct val="150000"/>
              </a:lnSpc>
              <a:buFont typeface="Arial" pitchFamily="34" charset="0"/>
              <a:buChar char="•"/>
            </a:pPr>
            <a:endParaRPr lang="en-US" sz="1600" kern="0" dirty="0" smtClean="0"/>
          </a:p>
          <a:p>
            <a:pPr>
              <a:lnSpc>
                <a:spcPct val="100000"/>
              </a:lnSpc>
            </a:pPr>
            <a:endParaRPr lang="en-US" sz="1600" kern="0" dirty="0" smtClean="0"/>
          </a:p>
          <a:p>
            <a:pPr marL="285607" indent="-285607">
              <a:lnSpc>
                <a:spcPct val="100000"/>
              </a:lnSpc>
              <a:buFont typeface="Arial" pitchFamily="34" charset="0"/>
              <a:buChar char="•"/>
            </a:pPr>
            <a:endParaRPr lang="en-US" sz="1600" kern="0" dirty="0" smtClean="0"/>
          </a:p>
          <a:p>
            <a:pPr marL="285607" indent="-285607">
              <a:lnSpc>
                <a:spcPct val="100000"/>
              </a:lnSpc>
              <a:buFont typeface="Arial" pitchFamily="34" charset="0"/>
              <a:buChar char="•"/>
            </a:pPr>
            <a:r>
              <a:rPr lang="en-US" sz="1600" kern="0" dirty="0" smtClean="0"/>
              <a:t>In </a:t>
            </a:r>
            <a:r>
              <a:rPr lang="en-US" sz="1600" kern="0" dirty="0"/>
              <a:t>the </a:t>
            </a:r>
            <a:r>
              <a:rPr lang="en-US" sz="1600" kern="0" dirty="0" smtClean="0"/>
              <a:t>body part </a:t>
            </a:r>
            <a:r>
              <a:rPr lang="en-US" sz="1600" kern="0" dirty="0"/>
              <a:t>of post request, use </a:t>
            </a:r>
            <a:r>
              <a:rPr lang="en-US" sz="1600" kern="0" dirty="0" smtClean="0"/>
              <a:t>following </a:t>
            </a:r>
            <a:r>
              <a:rPr lang="en-US" sz="1600" kern="0" dirty="0"/>
              <a:t>as </a:t>
            </a:r>
            <a:r>
              <a:rPr lang="en-US" sz="1600" kern="0" dirty="0" smtClean="0"/>
              <a:t>value:</a:t>
            </a:r>
            <a:endParaRPr lang="en-US" sz="1600" kern="0" dirty="0"/>
          </a:p>
          <a:p>
            <a:pPr>
              <a:lnSpc>
                <a:spcPct val="100000"/>
              </a:lnSpc>
            </a:pPr>
            <a:endParaRPr lang="en-US" sz="1400" kern="0" dirty="0" smtClean="0"/>
          </a:p>
          <a:p>
            <a:pPr marL="285607" indent="-285607">
              <a:lnSpc>
                <a:spcPct val="100000"/>
              </a:lnSpc>
              <a:buFont typeface="Arial" pitchFamily="34" charset="0"/>
              <a:buChar char="•"/>
            </a:pPr>
            <a:endParaRPr lang="en-US" sz="1600" b="1" kern="0" dirty="0" smtClean="0"/>
          </a:p>
          <a:p>
            <a:pPr marL="285607" indent="-285607">
              <a:lnSpc>
                <a:spcPct val="100000"/>
              </a:lnSpc>
              <a:buFont typeface="Arial" pitchFamily="34" charset="0"/>
              <a:buChar char="•"/>
            </a:pPr>
            <a:endParaRPr lang="en-US" sz="1600" b="1" kern="0" dirty="0" smtClean="0"/>
          </a:p>
          <a:p>
            <a:pPr marL="285607" indent="-285607">
              <a:lnSpc>
                <a:spcPct val="100000"/>
              </a:lnSpc>
              <a:buFont typeface="Arial" pitchFamily="34" charset="0"/>
              <a:buChar char="•"/>
            </a:pPr>
            <a:r>
              <a:rPr lang="en-US" sz="1600" b="1" kern="0" dirty="0" smtClean="0"/>
              <a:t>Note</a:t>
            </a:r>
            <a:r>
              <a:rPr lang="en-US" sz="1600" kern="0" dirty="0"/>
              <a:t>: The </a:t>
            </a:r>
            <a:r>
              <a:rPr lang="de-DE" sz="1600" i="1" kern="0" dirty="0"/>
              <a:t>{{</a:t>
            </a:r>
            <a:r>
              <a:rPr lang="de-DE" sz="1600" i="1" kern="0" dirty="0" err="1"/>
              <a:t>Signed_JWT</a:t>
            </a:r>
            <a:r>
              <a:rPr lang="de-DE" sz="1600" i="1" kern="0" dirty="0"/>
              <a:t>}} </a:t>
            </a:r>
            <a:r>
              <a:rPr lang="de-DE" sz="1600" kern="0" dirty="0" err="1"/>
              <a:t>has</a:t>
            </a:r>
            <a:r>
              <a:rPr lang="de-DE" sz="1600" kern="0" dirty="0"/>
              <a:t> </a:t>
            </a:r>
            <a:r>
              <a:rPr lang="de-DE" sz="1600" kern="0" dirty="0" err="1"/>
              <a:t>been</a:t>
            </a:r>
            <a:r>
              <a:rPr lang="de-DE" sz="1600" kern="0" dirty="0"/>
              <a:t> </a:t>
            </a:r>
            <a:r>
              <a:rPr lang="de-DE" sz="1600" kern="0" dirty="0" err="1"/>
              <a:t>created</a:t>
            </a:r>
            <a:r>
              <a:rPr lang="de-DE" sz="1600" kern="0" dirty="0"/>
              <a:t> in </a:t>
            </a:r>
            <a:r>
              <a:rPr lang="de-DE" sz="1600" kern="0" dirty="0" err="1"/>
              <a:t>the</a:t>
            </a:r>
            <a:r>
              <a:rPr lang="de-DE" sz="1600" kern="0" dirty="0"/>
              <a:t> last </a:t>
            </a:r>
            <a:r>
              <a:rPr lang="de-DE" sz="1600" kern="0" dirty="0" err="1"/>
              <a:t>step</a:t>
            </a:r>
            <a:endParaRPr lang="en-US" sz="1600" kern="0" dirty="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r>
              <a:rPr lang="en-US" sz="1400" kern="0" dirty="0" smtClean="0"/>
              <a:t>Note the returned message</a:t>
            </a:r>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7999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a:t>
            </a:r>
            <a:r>
              <a:rPr lang="en-US" b="1" dirty="0" smtClean="0">
                <a:solidFill>
                  <a:schemeClr val="bg1"/>
                </a:solidFill>
              </a:rPr>
              <a:t>2: </a:t>
            </a:r>
            <a:r>
              <a:rPr lang="en-US" dirty="0" smtClean="0">
                <a:solidFill>
                  <a:schemeClr val="bg1"/>
                </a:solidFill>
              </a:rPr>
              <a:t>Acquire Access Token</a:t>
            </a:r>
            <a:endParaRPr lang="en-US" dirty="0">
              <a:solidFill>
                <a:schemeClr val="bg1"/>
              </a:solidFill>
            </a:endParaRPr>
          </a:p>
        </p:txBody>
      </p:sp>
      <p:sp>
        <p:nvSpPr>
          <p:cNvPr id="7" name="Rectangle 6"/>
          <p:cNvSpPr/>
          <p:nvPr/>
        </p:nvSpPr>
        <p:spPr>
          <a:xfrm>
            <a:off x="725498" y="2968824"/>
            <a:ext cx="10703764" cy="954107"/>
          </a:xfrm>
          <a:prstGeom prst="rect">
            <a:avLst/>
          </a:prstGeom>
          <a:ln w="12700">
            <a:solidFill>
              <a:schemeClr val="tx1"/>
            </a:solidFill>
            <a:prstDash val="dash"/>
          </a:ln>
        </p:spPr>
        <p:txBody>
          <a:bodyPr wrap="square">
            <a:spAutoFit/>
          </a:bodyPr>
          <a:lstStyle/>
          <a:p>
            <a:r>
              <a:rPr lang="de-DE" sz="1400" dirty="0">
                <a:solidFill>
                  <a:srgbClr val="7A3E9D"/>
                </a:solidFill>
                <a:latin typeface="Consolas" panose="020B0609020204030204" pitchFamily="49" charset="0"/>
              </a:rPr>
              <a:t>Content-Type</a:t>
            </a:r>
            <a:r>
              <a:rPr lang="de-DE" sz="1400" dirty="0">
                <a:solidFill>
                  <a:srgbClr val="333333"/>
                </a:solidFill>
                <a:latin typeface="Consolas" panose="020B0609020204030204" pitchFamily="49" charset="0"/>
              </a:rPr>
              <a:t>: </a:t>
            </a:r>
            <a:r>
              <a:rPr lang="de-DE" sz="1400" dirty="0" err="1">
                <a:solidFill>
                  <a:srgbClr val="448C27"/>
                </a:solidFill>
                <a:latin typeface="Consolas" panose="020B0609020204030204" pitchFamily="49" charset="0"/>
              </a:rPr>
              <a:t>application</a:t>
            </a:r>
            <a:r>
              <a:rPr lang="de-DE" sz="1400" dirty="0">
                <a:solidFill>
                  <a:srgbClr val="448C27"/>
                </a:solidFill>
                <a:latin typeface="Consolas" panose="020B0609020204030204" pitchFamily="49" charset="0"/>
              </a:rPr>
              <a:t>/x-</a:t>
            </a:r>
            <a:r>
              <a:rPr lang="de-DE" sz="1400" dirty="0" err="1">
                <a:solidFill>
                  <a:srgbClr val="448C27"/>
                </a:solidFill>
                <a:latin typeface="Consolas" panose="020B0609020204030204" pitchFamily="49" charset="0"/>
              </a:rPr>
              <a:t>www</a:t>
            </a:r>
            <a:r>
              <a:rPr lang="de-DE" sz="1400" dirty="0">
                <a:solidFill>
                  <a:srgbClr val="448C27"/>
                </a:solidFill>
                <a:latin typeface="Consolas" panose="020B0609020204030204" pitchFamily="49" charset="0"/>
              </a:rPr>
              <a:t>-form-</a:t>
            </a:r>
            <a:r>
              <a:rPr lang="de-DE" sz="1400" dirty="0" err="1">
                <a:solidFill>
                  <a:srgbClr val="448C27"/>
                </a:solidFill>
                <a:latin typeface="Consolas" panose="020B0609020204030204" pitchFamily="49" charset="0"/>
              </a:rPr>
              <a:t>urlencoded</a:t>
            </a:r>
            <a:endParaRPr lang="de-DE" sz="1400" dirty="0">
              <a:solidFill>
                <a:srgbClr val="333333"/>
              </a:solidFill>
              <a:latin typeface="Consolas" panose="020B0609020204030204" pitchFamily="49" charset="0"/>
            </a:endParaRPr>
          </a:p>
          <a:p>
            <a:r>
              <a:rPr lang="de-DE" sz="1400" dirty="0">
                <a:solidFill>
                  <a:srgbClr val="7A3E9D"/>
                </a:solidFill>
                <a:latin typeface="Consolas" panose="020B0609020204030204" pitchFamily="49" charset="0"/>
              </a:rPr>
              <a:t>Host</a:t>
            </a:r>
            <a:r>
              <a:rPr lang="de-DE" sz="1400" dirty="0">
                <a:solidFill>
                  <a:srgbClr val="333333"/>
                </a:solidFill>
                <a:latin typeface="Consolas" panose="020B0609020204030204" pitchFamily="49" charset="0"/>
              </a:rPr>
              <a:t>: </a:t>
            </a:r>
            <a:r>
              <a:rPr lang="de-DE" sz="1400" dirty="0" err="1">
                <a:solidFill>
                  <a:srgbClr val="448C27"/>
                </a:solidFill>
                <a:latin typeface="Consolas" panose="020B0609020204030204" pitchFamily="49" charset="0"/>
              </a:rPr>
              <a:t>localhost</a:t>
            </a:r>
            <a:r>
              <a:rPr lang="de-DE" sz="1400" dirty="0">
                <a:solidFill>
                  <a:srgbClr val="448C27"/>
                </a:solidFill>
                <a:latin typeface="Consolas" panose="020B0609020204030204" pitchFamily="49" charset="0"/>
              </a:rPr>
              <a:t>: 8061</a:t>
            </a:r>
            <a:endParaRPr lang="de-DE" sz="1400" dirty="0">
              <a:solidFill>
                <a:srgbClr val="333333"/>
              </a:solidFill>
              <a:latin typeface="Consolas" panose="020B0609020204030204" pitchFamily="49" charset="0"/>
            </a:endParaRPr>
          </a:p>
          <a:p>
            <a:r>
              <a:rPr lang="de-DE" sz="1400" dirty="0" err="1">
                <a:solidFill>
                  <a:srgbClr val="7A3E9D"/>
                </a:solidFill>
                <a:latin typeface="Consolas" panose="020B0609020204030204" pitchFamily="49" charset="0"/>
              </a:rPr>
              <a:t>content-length</a:t>
            </a:r>
            <a:r>
              <a:rPr lang="de-DE" sz="1400" dirty="0">
                <a:solidFill>
                  <a:srgbClr val="333333"/>
                </a:solidFill>
                <a:latin typeface="Consolas" panose="020B0609020204030204" pitchFamily="49" charset="0"/>
              </a:rPr>
              <a:t>: </a:t>
            </a:r>
            <a:r>
              <a:rPr lang="de-DE" sz="1400" dirty="0">
                <a:solidFill>
                  <a:srgbClr val="448C27"/>
                </a:solidFill>
                <a:latin typeface="Consolas" panose="020B0609020204030204" pitchFamily="49" charset="0"/>
              </a:rPr>
              <a:t>510</a:t>
            </a:r>
            <a:endParaRPr lang="de-DE" sz="1400" dirty="0">
              <a:solidFill>
                <a:srgbClr val="333333"/>
              </a:solidFill>
              <a:latin typeface="Consolas" panose="020B0609020204030204" pitchFamily="49" charset="0"/>
            </a:endParaRPr>
          </a:p>
          <a:p>
            <a:r>
              <a:rPr lang="de-DE" sz="1400" dirty="0">
                <a:solidFill>
                  <a:srgbClr val="7A3E9D"/>
                </a:solidFill>
                <a:latin typeface="Consolas" panose="020B0609020204030204" pitchFamily="49" charset="0"/>
              </a:rPr>
              <a:t>Connection</a:t>
            </a:r>
            <a:r>
              <a:rPr lang="de-DE" sz="1400" dirty="0">
                <a:solidFill>
                  <a:srgbClr val="333333"/>
                </a:solidFill>
                <a:latin typeface="Consolas" panose="020B0609020204030204" pitchFamily="49" charset="0"/>
              </a:rPr>
              <a:t>: </a:t>
            </a:r>
            <a:r>
              <a:rPr lang="de-DE" sz="1400" dirty="0" err="1" smtClean="0">
                <a:solidFill>
                  <a:srgbClr val="448C27"/>
                </a:solidFill>
                <a:latin typeface="Consolas" panose="020B0609020204030204" pitchFamily="49" charset="0"/>
              </a:rPr>
              <a:t>keep-alive</a:t>
            </a:r>
            <a:endParaRPr lang="de-DE" sz="1400" dirty="0">
              <a:solidFill>
                <a:srgbClr val="333333"/>
              </a:solidFill>
              <a:latin typeface="Consolas" panose="020B0609020204030204" pitchFamily="49" charset="0"/>
            </a:endParaRPr>
          </a:p>
        </p:txBody>
      </p:sp>
      <p:sp>
        <p:nvSpPr>
          <p:cNvPr id="8" name="Rectangle 7"/>
          <p:cNvSpPr/>
          <p:nvPr/>
        </p:nvSpPr>
        <p:spPr>
          <a:xfrm>
            <a:off x="725498" y="2323534"/>
            <a:ext cx="1074100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POST </a:t>
            </a:r>
            <a:r>
              <a:rPr lang="en-US" sz="1400" b="1" dirty="0">
                <a:latin typeface="Consolas" panose="020B0609020204030204" pitchFamily="49" charset="0"/>
                <a:hlinkClick r:id="rId3"/>
              </a:rPr>
              <a:t>https://</a:t>
            </a:r>
            <a:r>
              <a:rPr lang="en-US" sz="1400" b="1" dirty="0" smtClean="0">
                <a:latin typeface="Consolas" panose="020B0609020204030204" pitchFamily="49" charset="0"/>
                <a:hlinkClick r:id="rId3"/>
              </a:rPr>
              <a:t>gateway.eu1.mindsphere.io/api/agentmanagement/v3/oauth/token</a:t>
            </a:r>
            <a:endParaRPr lang="en-US" sz="1400" b="1" dirty="0" smtClean="0">
              <a:latin typeface="Consolas" panose="020B0609020204030204" pitchFamily="49" charset="0"/>
            </a:endParaRPr>
          </a:p>
        </p:txBody>
      </p:sp>
      <p:sp>
        <p:nvSpPr>
          <p:cNvPr id="11" name="Rectangle 10"/>
          <p:cNvSpPr/>
          <p:nvPr/>
        </p:nvSpPr>
        <p:spPr>
          <a:xfrm>
            <a:off x="725498" y="4512961"/>
            <a:ext cx="10703764" cy="459293"/>
          </a:xfrm>
          <a:prstGeom prst="rect">
            <a:avLst/>
          </a:prstGeom>
          <a:ln w="12700">
            <a:solidFill>
              <a:schemeClr val="tx1"/>
            </a:solidFill>
            <a:prstDash val="dash"/>
          </a:ln>
        </p:spPr>
        <p:txBody>
          <a:bodyPr wrap="square">
            <a:spAutoFit/>
          </a:bodyPr>
          <a:lstStyle/>
          <a:p>
            <a:pPr>
              <a:lnSpc>
                <a:spcPts val="1425"/>
              </a:lnSpc>
            </a:pPr>
            <a:r>
              <a:rPr lang="de-DE" sz="1600" dirty="0" err="1">
                <a:solidFill>
                  <a:srgbClr val="333333"/>
                </a:solidFill>
                <a:latin typeface="Consolas" panose="020B0609020204030204" pitchFamily="49" charset="0"/>
              </a:rPr>
              <a:t>grant_type</a:t>
            </a:r>
            <a:r>
              <a:rPr lang="de-DE" sz="1600" dirty="0">
                <a:solidFill>
                  <a:srgbClr val="333333"/>
                </a:solidFill>
                <a:latin typeface="Consolas" panose="020B0609020204030204" pitchFamily="49" charset="0"/>
              </a:rPr>
              <a:t>=</a:t>
            </a:r>
            <a:r>
              <a:rPr lang="de-DE" sz="1600" dirty="0" err="1">
                <a:solidFill>
                  <a:srgbClr val="333333"/>
                </a:solidFill>
                <a:latin typeface="Consolas" panose="020B0609020204030204" pitchFamily="49" charset="0"/>
              </a:rPr>
              <a:t>client_credentials&amp;client_assertion_type</a:t>
            </a:r>
            <a:r>
              <a:rPr lang="de-DE" sz="1600" dirty="0">
                <a:solidFill>
                  <a:srgbClr val="333333"/>
                </a:solidFill>
                <a:latin typeface="Consolas" panose="020B0609020204030204" pitchFamily="49" charset="0"/>
              </a:rPr>
              <a:t>=urn:ietf:params:oauth:client-assertion-type:jwt-bearer&amp;client_assertion=</a:t>
            </a:r>
            <a:r>
              <a:rPr lang="de-DE" sz="1600" i="1" dirty="0">
                <a:solidFill>
                  <a:srgbClr val="333333"/>
                </a:solidFill>
                <a:latin typeface="Consolas" panose="020B0609020204030204" pitchFamily="49" charset="0"/>
              </a:rPr>
              <a:t>{{</a:t>
            </a:r>
            <a:r>
              <a:rPr lang="de-DE" sz="1600" i="1" dirty="0" err="1">
                <a:solidFill>
                  <a:srgbClr val="333333"/>
                </a:solidFill>
                <a:latin typeface="Consolas" panose="020B0609020204030204" pitchFamily="49" charset="0"/>
              </a:rPr>
              <a:t>Signed_JWT</a:t>
            </a:r>
            <a:r>
              <a:rPr lang="de-DE" sz="1600" i="1" dirty="0" smtClean="0">
                <a:solidFill>
                  <a:srgbClr val="333333"/>
                </a:solidFill>
                <a:latin typeface="Consolas" panose="020B0609020204030204" pitchFamily="49" charset="0"/>
              </a:rPr>
              <a:t>}}</a:t>
            </a:r>
            <a:endParaRPr lang="de-DE" sz="1600" i="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14930165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5: </a:t>
            </a:r>
            <a:r>
              <a:rPr lang="en-US" b="0" i="1" u="sng" dirty="0"/>
              <a:t>Acquire Access Token</a:t>
            </a:r>
          </a:p>
        </p:txBody>
      </p:sp>
      <p:sp>
        <p:nvSpPr>
          <p:cNvPr id="10" name="Inhaltsplatzhalter 2"/>
          <p:cNvSpPr txBox="1">
            <a:spLocks/>
          </p:cNvSpPr>
          <p:nvPr/>
        </p:nvSpPr>
        <p:spPr>
          <a:xfrm>
            <a:off x="465035" y="1247985"/>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285607" indent="-285607">
              <a:lnSpc>
                <a:spcPct val="150000"/>
              </a:lnSpc>
              <a:buFont typeface="Arial" pitchFamily="34" charset="0"/>
              <a:buChar char="•"/>
            </a:pPr>
            <a:r>
              <a:rPr lang="en-US" sz="1600" kern="0" dirty="0" smtClean="0"/>
              <a:t>Save the result including </a:t>
            </a:r>
            <a:r>
              <a:rPr lang="en-US" sz="1600" kern="0" dirty="0">
                <a:solidFill>
                  <a:schemeClr val="accent3"/>
                </a:solidFill>
              </a:rPr>
              <a:t>Agent Access Token </a:t>
            </a:r>
            <a:r>
              <a:rPr lang="en-US" sz="1600" kern="0" dirty="0" smtClean="0">
                <a:solidFill>
                  <a:schemeClr val="accent3"/>
                </a:solidFill>
              </a:rPr>
              <a:t>(AAT)</a:t>
            </a:r>
            <a:endParaRPr lang="en-US" sz="1600" kern="0" dirty="0" smtClean="0"/>
          </a:p>
          <a:p>
            <a:pPr marL="285607" indent="-285607">
              <a:lnSpc>
                <a:spcPct val="150000"/>
              </a:lnSpc>
              <a:buFont typeface="Arial" pitchFamily="34" charset="0"/>
              <a:buChar char="•"/>
            </a:pPr>
            <a:endParaRPr lang="en-US" sz="1600" kern="0" dirty="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a:p>
          <a:p>
            <a:pPr>
              <a:lnSpc>
                <a:spcPct val="100000"/>
              </a:lnSpc>
            </a:pPr>
            <a:endParaRPr lang="en-US" sz="1600" kern="0" dirty="0" smtClean="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7" name="Rectangle 6"/>
          <p:cNvSpPr/>
          <p:nvPr/>
        </p:nvSpPr>
        <p:spPr>
          <a:xfrm>
            <a:off x="601541" y="1780649"/>
            <a:ext cx="10703764" cy="4247317"/>
          </a:xfrm>
          <a:prstGeom prst="rect">
            <a:avLst/>
          </a:prstGeom>
          <a:ln w="12700">
            <a:solidFill>
              <a:schemeClr val="tx1"/>
            </a:solidFill>
            <a:prstDash val="dash"/>
          </a:ln>
        </p:spPr>
        <p:txBody>
          <a:bodyPr wrap="square">
            <a:spAutoFit/>
          </a:bodyPr>
          <a:lstStyle/>
          <a:p>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access_token</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a:solidFill>
                  <a:srgbClr val="448C27"/>
                </a:solidFill>
                <a:latin typeface="Consolas" panose="020B0609020204030204" pitchFamily="49" charset="0"/>
              </a:rPr>
              <a:t>eyJraWQiOiJrZXktaWQtMSIsImFsZyI6IlJTMjU2IiwidHlwIjoiSldUIn0.eyJqdGkiOiI5MWY1MDQ1OS1hNjQ4LTQwM2ItYjU3ZS1lYjUzNDgzYmI4MDIiLCJzY29wZSI6WyJtZHNwOmNvcmU6RGVmYXVsdEFnZW50Il0sImlzcyI6Imh0dHBzOi8vc291dGhnYXRlLmV1MS5taW5kc3BoZXJlLmlvL2FwaS9hZ2VudG1hbmFnZW1lbnQvIiwic3ViIjoiMGI1M2ZkZDIyMjkwNDE2MmFmYzVkOGZkOTlhNTEyMGMiLCJ6aWQiOiJhZ2VudGlhbSIsImF1ZCI6WyJzb3V0aGdhdGUiXSwiaWF0IjoxNTMwNTUwNzI2LCJleHAiOjE1MzA1NTQzMjYsInNjaGVtYXMiOlsidXJuOnNpZW1lbnM6bWluZHNwaGVyZTppYW06djEiXSwidGVuIjoiYWNhZGVteTIiLCJjYXQiOiJhZ2VudC10b2tlbjp2MSIsImdyYW50X3R5cGUiOiJjbGllbnRfY3JlZGVudGlhbHMifQ.sXdZJsamInF_MFENcf7d4v2RuGVU_63H_ptaFzhJw3NsJ3lqCM8C1CmW8bWdix0NCCDX4BPmOFxRtmWHcHRQV8fXqUFCmBl4A8BKpl29D1Y1k6cgt4IJyd-6rmYK9B8OTOScY7mpUZx9SJ5csYJfMfq-bg3YX8Ouaxvd-aXI193B5Aj25dDmVqosfcwjuN6rdXLPWv5-1Xy-lCkZbCheowOYhm28lKsHALdk10yk7RjZqsEKcKmEg3ftCdZ5_USvBuDL3FhJ8zm3T3J9-RNlo90c-NdszGB7ry6Bdr_HTyOF2mpqDlfVq4IWycGIF6kcqCsexIhmdE1PAiH8LhB8JQ</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token_type</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err="1">
                <a:solidFill>
                  <a:srgbClr val="448C27"/>
                </a:solidFill>
                <a:latin typeface="Consolas" panose="020B0609020204030204" pitchFamily="49" charset="0"/>
              </a:rPr>
              <a:t>Bearer</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expires_in</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AB6526"/>
                </a:solidFill>
                <a:latin typeface="Consolas" panose="020B0609020204030204" pitchFamily="49" charset="0"/>
              </a:rPr>
              <a:t>3600</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scope</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448C27"/>
                </a:solidFill>
                <a:latin typeface="Consolas" panose="020B0609020204030204" pitchFamily="49" charset="0"/>
              </a:rPr>
              <a:t>mdsp:core:DefaultAgent</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r>
              <a:rPr lang="de-DE" sz="1400" dirty="0" err="1">
                <a:solidFill>
                  <a:srgbClr val="AB6526"/>
                </a:solidFill>
                <a:latin typeface="Consolas" panose="020B0609020204030204" pitchFamily="49" charset="0"/>
              </a:rPr>
              <a:t>jti</a:t>
            </a:r>
            <a:r>
              <a:rPr lang="de-DE" sz="1400" dirty="0">
                <a:solidFill>
                  <a:srgbClr val="777777"/>
                </a:solidFill>
                <a:latin typeface="Consolas" panose="020B0609020204030204" pitchFamily="49" charset="0"/>
              </a:rPr>
              <a:t>":</a:t>
            </a:r>
            <a:r>
              <a:rPr lang="de-DE" sz="1400" dirty="0">
                <a:solidFill>
                  <a:srgbClr val="333333"/>
                </a:solidFill>
                <a:latin typeface="Consolas" panose="020B0609020204030204" pitchFamily="49" charset="0"/>
              </a:rPr>
              <a:t> </a:t>
            </a:r>
            <a:r>
              <a:rPr lang="de-DE" sz="1400" dirty="0">
                <a:solidFill>
                  <a:srgbClr val="777777"/>
                </a:solidFill>
                <a:latin typeface="Consolas" panose="020B0609020204030204" pitchFamily="49" charset="0"/>
              </a:rPr>
              <a:t>"</a:t>
            </a:r>
            <a:r>
              <a:rPr lang="de-DE" sz="1400" dirty="0">
                <a:solidFill>
                  <a:srgbClr val="448C27"/>
                </a:solidFill>
                <a:latin typeface="Consolas" panose="020B0609020204030204" pitchFamily="49" charset="0"/>
              </a:rPr>
              <a:t>91f50459-a648-403b-b57e-eb53483bb802</a:t>
            </a:r>
            <a:r>
              <a:rPr lang="de-DE" sz="1400" dirty="0">
                <a:solidFill>
                  <a:srgbClr val="777777"/>
                </a:solidFill>
                <a:latin typeface="Consolas" panose="020B0609020204030204" pitchFamily="49" charset="0"/>
              </a:rPr>
              <a:t>"</a:t>
            </a:r>
            <a:endParaRPr lang="de-DE" sz="1400" dirty="0">
              <a:solidFill>
                <a:srgbClr val="333333"/>
              </a:solidFill>
              <a:latin typeface="Consolas" panose="020B0609020204030204" pitchFamily="49" charset="0"/>
            </a:endParaRPr>
          </a:p>
          <a:p>
            <a:r>
              <a:rPr lang="de-DE" sz="1400" dirty="0">
                <a:solidFill>
                  <a:srgbClr val="777777"/>
                </a:solidFill>
                <a:latin typeface="Consolas" panose="020B0609020204030204" pitchFamily="49" charset="0"/>
              </a:rPr>
              <a:t>}</a:t>
            </a:r>
            <a:endParaRPr lang="de-DE" sz="14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5700170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en-US" b="0" dirty="0" smtClean="0"/>
              <a:t>Data Source and Data Points</a:t>
            </a:r>
            <a:endParaRPr lang="de-DE" dirty="0"/>
          </a:p>
        </p:txBody>
      </p:sp>
      <p:sp>
        <p:nvSpPr>
          <p:cNvPr id="3" name="Pentagon 2"/>
          <p:cNvSpPr/>
          <p:nvPr/>
        </p:nvSpPr>
        <p:spPr bwMode="auto">
          <a:xfrm>
            <a:off x="540822" y="406378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DataSource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527775" y="1407168"/>
            <a:ext cx="9078333" cy="1754326"/>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If Agent needs to upload data to MindSphere, MindSphere needs </a:t>
            </a:r>
            <a:r>
              <a:rPr lang="en-US" dirty="0" smtClean="0"/>
              <a:t>additional configuration </a:t>
            </a:r>
            <a:r>
              <a:rPr lang="en-US" dirty="0"/>
              <a:t>to know how to interpret agents data streams. </a:t>
            </a:r>
            <a:r>
              <a:rPr lang="en-US" dirty="0" smtClean="0"/>
              <a:t>This configuration </a:t>
            </a:r>
            <a:r>
              <a:rPr lang="en-US" dirty="0"/>
              <a:t>requires 3 definitions within </a:t>
            </a:r>
            <a:r>
              <a:rPr lang="en-US" dirty="0" smtClean="0"/>
              <a:t>MindSphere.</a:t>
            </a:r>
          </a:p>
          <a:p>
            <a:pPr marL="742950" lvl="1" indent="-285750">
              <a:buFont typeface="Arial" panose="020B0604020202020204" pitchFamily="34" charset="0"/>
              <a:buChar char="•"/>
            </a:pPr>
            <a:r>
              <a:rPr lang="de-DE" dirty="0" err="1" smtClean="0"/>
              <a:t>DataSource</a:t>
            </a:r>
            <a:r>
              <a:rPr lang="de-DE" dirty="0" smtClean="0"/>
              <a:t> </a:t>
            </a:r>
            <a:r>
              <a:rPr lang="de-DE" dirty="0" err="1"/>
              <a:t>Provisioning</a:t>
            </a:r>
            <a:endParaRPr lang="de-DE" dirty="0"/>
          </a:p>
          <a:p>
            <a:pPr marL="742950" lvl="1" indent="-285750">
              <a:buFont typeface="Arial" panose="020B0604020202020204" pitchFamily="34" charset="0"/>
              <a:buChar char="•"/>
            </a:pPr>
            <a:r>
              <a:rPr lang="de-DE" dirty="0"/>
              <a:t>Property </a:t>
            </a:r>
            <a:r>
              <a:rPr lang="de-DE" dirty="0" smtClean="0"/>
              <a:t>Set (Data Points) </a:t>
            </a:r>
            <a:r>
              <a:rPr lang="de-DE" dirty="0" err="1"/>
              <a:t>Provisioning</a:t>
            </a:r>
            <a:endParaRPr lang="de-DE" dirty="0"/>
          </a:p>
          <a:p>
            <a:pPr marL="742950" lvl="1" indent="-285750">
              <a:buFont typeface="Arial" panose="020B0604020202020204" pitchFamily="34" charset="0"/>
              <a:buChar char="•"/>
            </a:pPr>
            <a:r>
              <a:rPr lang="en-US" dirty="0"/>
              <a:t>Creating a Mapping for Property Set and </a:t>
            </a:r>
            <a:r>
              <a:rPr lang="en-US" dirty="0" err="1"/>
              <a:t>DataSource</a:t>
            </a:r>
            <a:endParaRPr lang="en-US" dirty="0" smtClean="0"/>
          </a:p>
        </p:txBody>
      </p:sp>
      <p:pic>
        <p:nvPicPr>
          <p:cNvPr id="12" name="Picture 11"/>
          <p:cNvPicPr>
            <a:picLocks noChangeAspect="1"/>
          </p:cNvPicPr>
          <p:nvPr/>
        </p:nvPicPr>
        <p:blipFill>
          <a:blip r:embed="rId2"/>
          <a:stretch>
            <a:fillRect/>
          </a:stretch>
        </p:blipFill>
        <p:spPr>
          <a:xfrm>
            <a:off x="8221567" y="3318962"/>
            <a:ext cx="3183851" cy="2606060"/>
          </a:xfrm>
          <a:prstGeom prst="rect">
            <a:avLst/>
          </a:prstGeom>
        </p:spPr>
      </p:pic>
      <p:sp>
        <p:nvSpPr>
          <p:cNvPr id="13" name="Rechteck 2"/>
          <p:cNvSpPr/>
          <p:nvPr/>
        </p:nvSpPr>
        <p:spPr>
          <a:xfrm>
            <a:off x="2527775" y="3458085"/>
            <a:ext cx="5693792" cy="2031325"/>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a:t>
            </a:r>
            <a:r>
              <a:rPr lang="en-US" b="1" dirty="0" err="1"/>
              <a:t>DataSource</a:t>
            </a:r>
            <a:r>
              <a:rPr lang="en-US" dirty="0"/>
              <a:t>" is a logical group that holds so called "</a:t>
            </a:r>
            <a:r>
              <a:rPr lang="en-US" b="1" dirty="0"/>
              <a:t>Data Points</a:t>
            </a:r>
            <a:r>
              <a:rPr lang="en-US" dirty="0"/>
              <a:t>". Data points hold meta data about a specific metric that the Agent generates </a:t>
            </a:r>
            <a:r>
              <a:rPr lang="en-US" dirty="0" smtClean="0"/>
              <a:t>or measures</a:t>
            </a:r>
            <a:r>
              <a:rPr lang="en-US" dirty="0"/>
              <a:t>. An example is: "if an agent measures ambient temperature and pressure data. Each of this two measurement needs to be defined </a:t>
            </a:r>
            <a:r>
              <a:rPr lang="en-US" dirty="0" smtClean="0"/>
              <a:t>as </a:t>
            </a:r>
            <a:r>
              <a:rPr lang="de-DE" dirty="0" smtClean="0"/>
              <a:t>separate </a:t>
            </a:r>
            <a:r>
              <a:rPr lang="de-DE" dirty="0" err="1"/>
              <a:t>DataPoints</a:t>
            </a:r>
            <a:r>
              <a:rPr lang="de-DE" dirty="0"/>
              <a:t>".</a:t>
            </a:r>
            <a:endParaRPr lang="en-US" dirty="0" smtClean="0"/>
          </a:p>
        </p:txBody>
      </p:sp>
    </p:spTree>
    <p:extLst>
      <p:ext uri="{BB962C8B-B14F-4D97-AF65-F5344CB8AC3E}">
        <p14:creationId xmlns:p14="http://schemas.microsoft.com/office/powerpoint/2010/main" val="19557494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de-DE" b="0" dirty="0" smtClean="0"/>
              <a:t>Create</a:t>
            </a:r>
            <a:r>
              <a:rPr lang="de-DE" dirty="0" smtClean="0"/>
              <a:t> </a:t>
            </a:r>
            <a:r>
              <a:rPr lang="en-US" b="0" dirty="0" smtClean="0"/>
              <a:t>Data Source Configuration</a:t>
            </a:r>
            <a:endParaRPr lang="de-DE" dirty="0"/>
          </a:p>
        </p:txBody>
      </p:sp>
      <p:sp>
        <p:nvSpPr>
          <p:cNvPr id="3" name="Pentagon 2"/>
          <p:cNvSpPr/>
          <p:nvPr/>
        </p:nvSpPr>
        <p:spPr bwMode="auto">
          <a:xfrm>
            <a:off x="540822" y="406378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DataSource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Create Data Point Mapping</a:t>
            </a: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Acquiring</a:t>
            </a:r>
            <a:r>
              <a:rPr lang="de-DE" sz="1600" dirty="0">
                <a:ea typeface="Arial Unicode MS" panose="020B0604020202020204" pitchFamily="34" charset="-128"/>
                <a:cs typeface="Arial Unicode MS" panose="020B0604020202020204" pitchFamily="34" charset="-128"/>
              </a:rPr>
              <a:t> an Access Token</a:t>
            </a: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434863" y="1314766"/>
            <a:ext cx="9078333" cy="861774"/>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de-DE" sz="1600" dirty="0" err="1" smtClean="0"/>
              <a:t>Mindsphere</a:t>
            </a:r>
            <a:r>
              <a:rPr lang="de-DE" sz="1600" dirty="0" smtClean="0"/>
              <a:t> </a:t>
            </a:r>
            <a:r>
              <a:rPr lang="de-DE" sz="1600" dirty="0" err="1" smtClean="0"/>
              <a:t>provides</a:t>
            </a:r>
            <a:r>
              <a:rPr lang="de-DE" sz="1600" dirty="0" smtClean="0"/>
              <a:t> </a:t>
            </a:r>
            <a:r>
              <a:rPr lang="de-DE" sz="1600" b="1" dirty="0" err="1" smtClean="0"/>
              <a:t>dataSourceConfiguration</a:t>
            </a:r>
            <a:r>
              <a:rPr lang="de-DE" sz="1600" b="1" dirty="0" smtClean="0"/>
              <a:t> </a:t>
            </a:r>
            <a:r>
              <a:rPr lang="de-DE" sz="1600" dirty="0" err="1" smtClean="0"/>
              <a:t>endpoi</a:t>
            </a:r>
            <a:r>
              <a:rPr lang="en-US" sz="1600" dirty="0" err="1" smtClean="0"/>
              <a:t>nt</a:t>
            </a:r>
            <a:r>
              <a:rPr lang="en-US" sz="1600" dirty="0" smtClean="0"/>
              <a:t> to create </a:t>
            </a:r>
            <a:r>
              <a:rPr lang="en-US" sz="1600" dirty="0" err="1" smtClean="0"/>
              <a:t>DataPoints</a:t>
            </a:r>
            <a:r>
              <a:rPr lang="en-US" sz="1600" dirty="0" smtClean="0"/>
              <a:t> and the </a:t>
            </a:r>
            <a:r>
              <a:rPr lang="en-US" sz="1600" dirty="0" err="1" smtClean="0"/>
              <a:t>DataSource</a:t>
            </a:r>
            <a:r>
              <a:rPr lang="en-US" sz="1600" dirty="0" smtClean="0"/>
              <a:t> they are grouped into.</a:t>
            </a:r>
            <a:r>
              <a:rPr lang="en-US" sz="1600" b="1" dirty="0">
                <a:solidFill>
                  <a:srgbClr val="FF475D"/>
                </a:solidFill>
                <a:latin typeface="Arial" panose="020B0604020202020204" pitchFamily="34" charset="0"/>
              </a:rPr>
              <a:t> </a:t>
            </a:r>
            <a:endParaRPr lang="en-US" sz="1600" b="1" dirty="0" smtClean="0">
              <a:solidFill>
                <a:srgbClr val="FF475D"/>
              </a:solidFill>
              <a:latin typeface="Arial" panose="020B0604020202020204" pitchFamily="34" charset="0"/>
            </a:endParaRPr>
          </a:p>
          <a:p>
            <a:r>
              <a:rPr lang="en-US" sz="1600" b="1" dirty="0" smtClean="0">
                <a:solidFill>
                  <a:srgbClr val="505050"/>
                </a:solidFill>
                <a:latin typeface="Arial" panose="020B0604020202020204" pitchFamily="34" charset="0"/>
              </a:rPr>
              <a:t>PUT </a:t>
            </a:r>
            <a:r>
              <a:rPr lang="en-US" sz="1600" b="1" u="sng" dirty="0" smtClean="0">
                <a:solidFill>
                  <a:srgbClr val="EB780A"/>
                </a:solidFill>
                <a:latin typeface="Source Code Pro"/>
              </a:rPr>
              <a:t>/</a:t>
            </a:r>
            <a:r>
              <a:rPr lang="en-US" sz="1600" b="1" u="sng" dirty="0" err="1" smtClean="0">
                <a:solidFill>
                  <a:srgbClr val="EB780A"/>
                </a:solidFill>
                <a:latin typeface="Source Code Pro"/>
              </a:rPr>
              <a:t>api</a:t>
            </a:r>
            <a:r>
              <a:rPr lang="en-US" sz="1600" b="1" u="sng" dirty="0" smtClean="0">
                <a:solidFill>
                  <a:srgbClr val="EB780A"/>
                </a:solidFill>
                <a:latin typeface="Source Code Pro"/>
              </a:rPr>
              <a:t>/</a:t>
            </a:r>
            <a:r>
              <a:rPr lang="en-US" sz="1600" b="1" u="sng" dirty="0" err="1" smtClean="0">
                <a:solidFill>
                  <a:srgbClr val="EB780A"/>
                </a:solidFill>
                <a:latin typeface="Source Code Pro"/>
              </a:rPr>
              <a:t>agentmanagement</a:t>
            </a:r>
            <a:r>
              <a:rPr lang="en-US" sz="1600" b="1" u="sng" dirty="0" smtClean="0">
                <a:solidFill>
                  <a:srgbClr val="EB780A"/>
                </a:solidFill>
                <a:latin typeface="Source Code Pro"/>
              </a:rPr>
              <a:t>/v3/agents</a:t>
            </a:r>
            <a:r>
              <a:rPr lang="en-US" sz="1600" b="1" u="sng" dirty="0">
                <a:solidFill>
                  <a:srgbClr val="EB780A"/>
                </a:solidFill>
                <a:latin typeface="Source Code Pro"/>
              </a:rPr>
              <a:t>/</a:t>
            </a:r>
            <a:r>
              <a:rPr lang="de-DE" sz="1600" b="1" u="sng" dirty="0">
                <a:solidFill>
                  <a:srgbClr val="EB780A"/>
                </a:solidFill>
                <a:latin typeface="Source Code Pro"/>
                <a:hlinkClick r:id="rId3"/>
              </a:rPr>
              <a:t>{</a:t>
            </a:r>
            <a:r>
              <a:rPr lang="de-DE" sz="1600" b="1" u="sng" dirty="0" err="1">
                <a:solidFill>
                  <a:srgbClr val="EB780A"/>
                </a:solidFill>
                <a:latin typeface="Source Code Pro"/>
                <a:hlinkClick r:id="rId3"/>
              </a:rPr>
              <a:t>id</a:t>
            </a:r>
            <a:r>
              <a:rPr lang="de-DE" sz="1600" b="1" u="sng" dirty="0">
                <a:solidFill>
                  <a:srgbClr val="EB780A"/>
                </a:solidFill>
                <a:latin typeface="Source Code Pro"/>
                <a:hlinkClick r:id="rId3"/>
              </a:rPr>
              <a:t>}/</a:t>
            </a:r>
            <a:r>
              <a:rPr lang="de-DE" sz="1600" b="1" u="sng" dirty="0" err="1">
                <a:solidFill>
                  <a:srgbClr val="EB780A"/>
                </a:solidFill>
                <a:latin typeface="Source Code Pro"/>
                <a:hlinkClick r:id="rId3"/>
              </a:rPr>
              <a:t>dataSourceConfiguration</a:t>
            </a:r>
            <a:endParaRPr lang="en-US" sz="1600" b="1" u="sng" dirty="0">
              <a:solidFill>
                <a:srgbClr val="EB780A"/>
              </a:solidFill>
              <a:latin typeface="Source Code Pro"/>
            </a:endParaRPr>
          </a:p>
        </p:txBody>
      </p:sp>
      <p:sp>
        <p:nvSpPr>
          <p:cNvPr id="18" name="Rectangle 17"/>
          <p:cNvSpPr/>
          <p:nvPr/>
        </p:nvSpPr>
        <p:spPr>
          <a:xfrm>
            <a:off x="3046345" y="2294894"/>
            <a:ext cx="7612130" cy="4154984"/>
          </a:xfrm>
          <a:prstGeom prst="rect">
            <a:avLst/>
          </a:prstGeom>
          <a:ln>
            <a:solidFill>
              <a:schemeClr val="tx1"/>
            </a:solidFill>
            <a:prstDash val="lgDash"/>
          </a:ln>
        </p:spPr>
        <p:txBody>
          <a:bodyPr wrap="square">
            <a:spAutoFit/>
          </a:bodyPr>
          <a:lstStyle/>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HTTP/</a:t>
            </a:r>
            <a:r>
              <a:rPr lang="de-DE" sz="11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1.1</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PUT </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api</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/v3/</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agents</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id</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dataSourceConfiguration</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If</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-Match: </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etag</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eyx</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configurationId</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dataSources</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description</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dataPoints</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id</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description</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int</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unit</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customData</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customData</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a:p>
            <a:pPr>
              <a:spcAft>
                <a:spcPts val="0"/>
              </a:spcAft>
            </a:pPr>
            <a:r>
              <a:rPr lang="de-DE" sz="11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401733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en-US" b="0" dirty="0" smtClean="0"/>
              <a:t>Data Source Configuration Response</a:t>
            </a:r>
            <a:endParaRPr lang="de-DE" dirty="0"/>
          </a:p>
        </p:txBody>
      </p:sp>
      <p:sp>
        <p:nvSpPr>
          <p:cNvPr id="3" name="Pentagon 2"/>
          <p:cNvSpPr/>
          <p:nvPr/>
        </p:nvSpPr>
        <p:spPr bwMode="auto">
          <a:xfrm>
            <a:off x="540822" y="406378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DataSource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Create Data Point Mapping</a:t>
            </a: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527775" y="1343307"/>
            <a:ext cx="9078333" cy="830997"/>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latin typeface="Arial" panose="020B0604020202020204" pitchFamily="34" charset="0"/>
              </a:rPr>
              <a:t>If </a:t>
            </a:r>
            <a:r>
              <a:rPr lang="en-US" sz="1600" dirty="0" err="1">
                <a:latin typeface="Arial" panose="020B0604020202020204" pitchFamily="34" charset="0"/>
              </a:rPr>
              <a:t>successfull</a:t>
            </a:r>
            <a:r>
              <a:rPr lang="en-US" sz="1600" dirty="0">
                <a:latin typeface="Arial" panose="020B0604020202020204" pitchFamily="34" charset="0"/>
              </a:rPr>
              <a:t> MindSphere will respond with HTTP 200 OK with JSON body that holds the created </a:t>
            </a:r>
            <a:r>
              <a:rPr lang="en-US" sz="1600" dirty="0" err="1">
                <a:latin typeface="Arial" panose="020B0604020202020204" pitchFamily="34" charset="0"/>
              </a:rPr>
              <a:t>DataSource</a:t>
            </a:r>
            <a:r>
              <a:rPr lang="en-US" sz="1600" dirty="0">
                <a:latin typeface="Arial" panose="020B0604020202020204" pitchFamily="34" charset="0"/>
              </a:rPr>
              <a:t> Configuration. "</a:t>
            </a:r>
            <a:r>
              <a:rPr lang="en-US" sz="1600" b="1" dirty="0" err="1" smtClean="0">
                <a:latin typeface="Arial" panose="020B0604020202020204" pitchFamily="34" charset="0"/>
              </a:rPr>
              <a:t>configurationId</a:t>
            </a:r>
            <a:r>
              <a:rPr lang="en-US" sz="1600" dirty="0" smtClean="0">
                <a:latin typeface="Arial" panose="020B0604020202020204" pitchFamily="34" charset="0"/>
              </a:rPr>
              <a:t>“ must </a:t>
            </a:r>
            <a:r>
              <a:rPr lang="en-US" sz="1600" dirty="0">
                <a:latin typeface="Arial" panose="020B0604020202020204" pitchFamily="34" charset="0"/>
              </a:rPr>
              <a:t>be taken note since, during consuming exchange services this parameter needs to be provided back to MindSphere.</a:t>
            </a:r>
            <a:endParaRPr lang="en-US" sz="1600" dirty="0" smtClean="0"/>
          </a:p>
        </p:txBody>
      </p:sp>
      <p:sp>
        <p:nvSpPr>
          <p:cNvPr id="12" name="Rectangle 11"/>
          <p:cNvSpPr/>
          <p:nvPr/>
        </p:nvSpPr>
        <p:spPr>
          <a:xfrm>
            <a:off x="3209925" y="2419283"/>
            <a:ext cx="7343775" cy="3847207"/>
          </a:xfrm>
          <a:prstGeom prst="rect">
            <a:avLst/>
          </a:prstGeom>
          <a:ln>
            <a:solidFill>
              <a:schemeClr val="tx1"/>
            </a:solidFill>
            <a:prstDash val="lgDash"/>
          </a:ln>
        </p:spPr>
        <p:txBody>
          <a:bodyPr wrap="square">
            <a:spAutoFit/>
          </a:bodyPr>
          <a:lstStyle/>
          <a:p>
            <a:pPr>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eTag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2</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configurationId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dataSources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description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description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int</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unit</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customData</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customData</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451564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de-DE" b="0" dirty="0" smtClean="0"/>
              <a:t>Demonstration</a:t>
            </a:r>
            <a:endParaRPr lang="en-US" b="0" dirty="0"/>
          </a:p>
        </p:txBody>
      </p:sp>
      <p:pic>
        <p:nvPicPr>
          <p:cNvPr id="4098" name="Picture 2" descr="Image result for d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161" y="2923434"/>
            <a:ext cx="4561391" cy="228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281"/>
          <p:cNvSpPr>
            <a:spLocks/>
          </p:cNvSpPr>
          <p:nvPr/>
        </p:nvSpPr>
        <p:spPr bwMode="gray">
          <a:xfrm>
            <a:off x="2605176" y="1384800"/>
            <a:ext cx="8283709" cy="417874"/>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Configure and upload data source</a:t>
            </a:r>
          </a:p>
        </p:txBody>
      </p:sp>
      <p:sp>
        <p:nvSpPr>
          <p:cNvPr id="5" name="Pentagon 4"/>
          <p:cNvSpPr/>
          <p:nvPr/>
        </p:nvSpPr>
        <p:spPr bwMode="auto">
          <a:xfrm>
            <a:off x="540822" y="406378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DataSource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3" name="Down Arrow 12"/>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959742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Structure of MindSphere Connectivity </a:t>
            </a:r>
            <a:br>
              <a:rPr lang="en-US" dirty="0" smtClean="0"/>
            </a:br>
            <a:r>
              <a:rPr lang="en-US" b="0" dirty="0" err="1" smtClean="0"/>
              <a:t>MindConnect</a:t>
            </a:r>
            <a:r>
              <a:rPr lang="en-US" b="0" dirty="0" smtClean="0"/>
              <a:t> FB 1500</a:t>
            </a:r>
            <a:endParaRPr lang="en-US" b="0" dirty="0"/>
          </a:p>
        </p:txBody>
      </p:sp>
      <p:sp>
        <p:nvSpPr>
          <p:cNvPr id="337" name="Abgerundete rechteckige Legende 336"/>
          <p:cNvSpPr/>
          <p:nvPr/>
        </p:nvSpPr>
        <p:spPr bwMode="auto">
          <a:xfrm>
            <a:off x="8881393" y="3029626"/>
            <a:ext cx="2462513" cy="1049972"/>
          </a:xfrm>
          <a:prstGeom prst="wedgeRoundRectCallout">
            <a:avLst>
              <a:gd name="adj1" fmla="val 30802"/>
              <a:gd name="adj2" fmla="val 113665"/>
              <a:gd name="adj3" fmla="val 16667"/>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300" dirty="0" smtClean="0">
                <a:solidFill>
                  <a:schemeClr val="bg1"/>
                </a:solidFill>
                <a:ea typeface="Arial Unicode MS" panose="020B0604020202020204" pitchFamily="34" charset="-128"/>
                <a:cs typeface="Arial Unicode MS" panose="020B0604020202020204" pitchFamily="34" charset="-128"/>
              </a:rPr>
              <a:t>With MindConnect FB, you need no extra Hardware Gateway to connect to MindSphere!</a:t>
            </a:r>
            <a:endParaRPr lang="de-DE" sz="1300" dirty="0" smtClean="0">
              <a:solidFill>
                <a:schemeClr val="tx1"/>
              </a:solidFill>
              <a:ea typeface="Arial Unicode MS" panose="020B0604020202020204" pitchFamily="34" charset="-128"/>
              <a:cs typeface="Arial Unicode MS" panose="020B0604020202020204" pitchFamily="34" charset="-128"/>
            </a:endParaRPr>
          </a:p>
        </p:txBody>
      </p:sp>
      <p:grpSp>
        <p:nvGrpSpPr>
          <p:cNvPr id="338" name="Group 22"/>
          <p:cNvGrpSpPr/>
          <p:nvPr/>
        </p:nvGrpSpPr>
        <p:grpSpPr>
          <a:xfrm flipH="1">
            <a:off x="9882621" y="4812928"/>
            <a:ext cx="1544960" cy="1438653"/>
            <a:chOff x="6676605" y="575869"/>
            <a:chExt cx="3103772" cy="2907071"/>
          </a:xfrm>
        </p:grpSpPr>
        <p:sp>
          <p:nvSpPr>
            <p:cNvPr id="339" name="Oval 4"/>
            <p:cNvSpPr/>
            <p:nvPr/>
          </p:nvSpPr>
          <p:spPr bwMode="auto">
            <a:xfrm>
              <a:off x="8019337" y="1651728"/>
              <a:ext cx="297431" cy="432604"/>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97848 w 681651"/>
                <a:gd name="connsiteY0" fmla="*/ 787222 h 1146094"/>
                <a:gd name="connsiteX1" fmla="*/ 6523 w 681651"/>
                <a:gd name="connsiteY1" fmla="*/ 134313 h 1146094"/>
                <a:gd name="connsiteX2" fmla="*/ 313114 w 681651"/>
                <a:gd name="connsiteY2" fmla="*/ 29933 h 1146094"/>
                <a:gd name="connsiteX3" fmla="*/ 617896 w 681651"/>
                <a:gd name="connsiteY3" fmla="*/ 54569 h 1146094"/>
                <a:gd name="connsiteX4" fmla="*/ 678418 w 681651"/>
                <a:gd name="connsiteY4" fmla="*/ 478497 h 1146094"/>
                <a:gd name="connsiteX5" fmla="*/ 548783 w 681651"/>
                <a:gd name="connsiteY5" fmla="*/ 883908 h 1146094"/>
                <a:gd name="connsiteX6" fmla="*/ 307798 w 681651"/>
                <a:gd name="connsiteY6" fmla="*/ 1145026 h 1146094"/>
                <a:gd name="connsiteX7" fmla="*/ 27789 w 681651"/>
                <a:gd name="connsiteY7" fmla="*/ 968969 h 1146094"/>
                <a:gd name="connsiteX8" fmla="*/ 97848 w 681651"/>
                <a:gd name="connsiteY8" fmla="*/ 787222 h 1146094"/>
                <a:gd name="connsiteX0" fmla="*/ 97848 w 617900"/>
                <a:gd name="connsiteY0" fmla="*/ 794721 h 1153593"/>
                <a:gd name="connsiteX1" fmla="*/ 6523 w 617900"/>
                <a:gd name="connsiteY1" fmla="*/ 141812 h 1153593"/>
                <a:gd name="connsiteX2" fmla="*/ 313114 w 617900"/>
                <a:gd name="connsiteY2" fmla="*/ 37432 h 1153593"/>
                <a:gd name="connsiteX3" fmla="*/ 617896 w 617900"/>
                <a:gd name="connsiteY3" fmla="*/ 62068 h 1153593"/>
                <a:gd name="connsiteX4" fmla="*/ 321179 w 617900"/>
                <a:gd name="connsiteY4" fmla="*/ 725247 h 1153593"/>
                <a:gd name="connsiteX5" fmla="*/ 548783 w 617900"/>
                <a:gd name="connsiteY5" fmla="*/ 891407 h 1153593"/>
                <a:gd name="connsiteX6" fmla="*/ 307798 w 617900"/>
                <a:gd name="connsiteY6" fmla="*/ 1152525 h 1153593"/>
                <a:gd name="connsiteX7" fmla="*/ 27789 w 617900"/>
                <a:gd name="connsiteY7" fmla="*/ 976468 h 1153593"/>
                <a:gd name="connsiteX8" fmla="*/ 97848 w 617900"/>
                <a:gd name="connsiteY8" fmla="*/ 794721 h 1153593"/>
                <a:gd name="connsiteX0" fmla="*/ 97848 w 617901"/>
                <a:gd name="connsiteY0" fmla="*/ 794721 h 1153593"/>
                <a:gd name="connsiteX1" fmla="*/ 6523 w 617901"/>
                <a:gd name="connsiteY1" fmla="*/ 141812 h 1153593"/>
                <a:gd name="connsiteX2" fmla="*/ 313114 w 617901"/>
                <a:gd name="connsiteY2" fmla="*/ 37432 h 1153593"/>
                <a:gd name="connsiteX3" fmla="*/ 617896 w 617901"/>
                <a:gd name="connsiteY3" fmla="*/ 62068 h 1153593"/>
                <a:gd name="connsiteX4" fmla="*/ 321179 w 617901"/>
                <a:gd name="connsiteY4" fmla="*/ 725247 h 1153593"/>
                <a:gd name="connsiteX5" fmla="*/ 417686 w 617901"/>
                <a:gd name="connsiteY5" fmla="*/ 970065 h 1153593"/>
                <a:gd name="connsiteX6" fmla="*/ 307798 w 617901"/>
                <a:gd name="connsiteY6" fmla="*/ 1152525 h 1153593"/>
                <a:gd name="connsiteX7" fmla="*/ 27789 w 617901"/>
                <a:gd name="connsiteY7" fmla="*/ 976468 h 1153593"/>
                <a:gd name="connsiteX8" fmla="*/ 97848 w 617901"/>
                <a:gd name="connsiteY8" fmla="*/ 794721 h 1153593"/>
                <a:gd name="connsiteX0" fmla="*/ 98666 w 618719"/>
                <a:gd name="connsiteY0" fmla="*/ 794721 h 1163465"/>
                <a:gd name="connsiteX1" fmla="*/ 7341 w 618719"/>
                <a:gd name="connsiteY1" fmla="*/ 141812 h 1163465"/>
                <a:gd name="connsiteX2" fmla="*/ 313932 w 618719"/>
                <a:gd name="connsiteY2" fmla="*/ 37432 h 1163465"/>
                <a:gd name="connsiteX3" fmla="*/ 618714 w 618719"/>
                <a:gd name="connsiteY3" fmla="*/ 62068 h 1163465"/>
                <a:gd name="connsiteX4" fmla="*/ 321997 w 618719"/>
                <a:gd name="connsiteY4" fmla="*/ 725247 h 1163465"/>
                <a:gd name="connsiteX5" fmla="*/ 418504 w 618719"/>
                <a:gd name="connsiteY5" fmla="*/ 970065 h 1163465"/>
                <a:gd name="connsiteX6" fmla="*/ 308616 w 618719"/>
                <a:gd name="connsiteY6" fmla="*/ 1152525 h 1163465"/>
                <a:gd name="connsiteX7" fmla="*/ 133484 w 618719"/>
                <a:gd name="connsiteY7" fmla="*/ 1117397 h 1163465"/>
                <a:gd name="connsiteX8" fmla="*/ 98666 w 618719"/>
                <a:gd name="connsiteY8" fmla="*/ 794721 h 1163465"/>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463 w 497574"/>
                <a:gd name="connsiteY0" fmla="*/ 999775 h 1208808"/>
                <a:gd name="connsiteX1" fmla="*/ 192787 w 497574"/>
                <a:gd name="connsiteY1" fmla="*/ 88447 h 1208808"/>
                <a:gd name="connsiteX2" fmla="*/ 497569 w 497574"/>
                <a:gd name="connsiteY2" fmla="*/ 113083 h 1208808"/>
                <a:gd name="connsiteX3" fmla="*/ 200852 w 497574"/>
                <a:gd name="connsiteY3" fmla="*/ 776262 h 1208808"/>
                <a:gd name="connsiteX4" fmla="*/ 297359 w 497574"/>
                <a:gd name="connsiteY4" fmla="*/ 1021080 h 1208808"/>
                <a:gd name="connsiteX5" fmla="*/ 187471 w 497574"/>
                <a:gd name="connsiteY5" fmla="*/ 1203540 h 1208808"/>
                <a:gd name="connsiteX6" fmla="*/ 12339 w 497574"/>
                <a:gd name="connsiteY6" fmla="*/ 1168412 h 1208808"/>
                <a:gd name="connsiteX7" fmla="*/ 463 w 497574"/>
                <a:gd name="connsiteY7" fmla="*/ 999775 h 1208808"/>
                <a:gd name="connsiteX0" fmla="*/ 463 w 500185"/>
                <a:gd name="connsiteY0" fmla="*/ 888500 h 1097533"/>
                <a:gd name="connsiteX1" fmla="*/ 497569 w 500185"/>
                <a:gd name="connsiteY1" fmla="*/ 1808 h 1097533"/>
                <a:gd name="connsiteX2" fmla="*/ 200852 w 500185"/>
                <a:gd name="connsiteY2" fmla="*/ 664987 h 1097533"/>
                <a:gd name="connsiteX3" fmla="*/ 297359 w 500185"/>
                <a:gd name="connsiteY3" fmla="*/ 909805 h 1097533"/>
                <a:gd name="connsiteX4" fmla="*/ 187471 w 500185"/>
                <a:gd name="connsiteY4" fmla="*/ 1092265 h 1097533"/>
                <a:gd name="connsiteX5" fmla="*/ 12339 w 500185"/>
                <a:gd name="connsiteY5" fmla="*/ 1057137 h 1097533"/>
                <a:gd name="connsiteX6" fmla="*/ 463 w 500185"/>
                <a:gd name="connsiteY6" fmla="*/ 888500 h 1097533"/>
                <a:gd name="connsiteX0" fmla="*/ 463 w 297431"/>
                <a:gd name="connsiteY0" fmla="*/ 223571 h 432604"/>
                <a:gd name="connsiteX1" fmla="*/ 200852 w 297431"/>
                <a:gd name="connsiteY1" fmla="*/ 58 h 432604"/>
                <a:gd name="connsiteX2" fmla="*/ 297359 w 297431"/>
                <a:gd name="connsiteY2" fmla="*/ 244876 h 432604"/>
                <a:gd name="connsiteX3" fmla="*/ 187471 w 297431"/>
                <a:gd name="connsiteY3" fmla="*/ 427336 h 432604"/>
                <a:gd name="connsiteX4" fmla="*/ 12339 w 297431"/>
                <a:gd name="connsiteY4" fmla="*/ 392208 h 432604"/>
                <a:gd name="connsiteX5" fmla="*/ 463 w 297431"/>
                <a:gd name="connsiteY5" fmla="*/ 223571 h 4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31" h="432604">
                  <a:moveTo>
                    <a:pt x="463" y="223571"/>
                  </a:moveTo>
                  <a:cubicBezTo>
                    <a:pt x="31882" y="158213"/>
                    <a:pt x="151369" y="-3493"/>
                    <a:pt x="200852" y="58"/>
                  </a:cubicBezTo>
                  <a:cubicBezTo>
                    <a:pt x="250335" y="3609"/>
                    <a:pt x="299589" y="173663"/>
                    <a:pt x="297359" y="244876"/>
                  </a:cubicBezTo>
                  <a:cubicBezTo>
                    <a:pt x="295129" y="316089"/>
                    <a:pt x="274303" y="413159"/>
                    <a:pt x="187471" y="427336"/>
                  </a:cubicBezTo>
                  <a:cubicBezTo>
                    <a:pt x="100639" y="441513"/>
                    <a:pt x="43507" y="426169"/>
                    <a:pt x="12339" y="392208"/>
                  </a:cubicBezTo>
                  <a:cubicBezTo>
                    <a:pt x="-18829" y="358247"/>
                    <a:pt x="21487" y="386168"/>
                    <a:pt x="463" y="223571"/>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0" name="Freeform 504"/>
            <p:cNvSpPr/>
            <p:nvPr/>
          </p:nvSpPr>
          <p:spPr bwMode="auto">
            <a:xfrm>
              <a:off x="9415346" y="2312429"/>
              <a:ext cx="365031" cy="366353"/>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29766"/>
                <a:gd name="connsiteX1" fmla="*/ 31803 w 326714"/>
                <a:gd name="connsiteY1" fmla="*/ 52218 h 329766"/>
                <a:gd name="connsiteX2" fmla="*/ 31803 w 326714"/>
                <a:gd name="connsiteY2" fmla="*/ 23463 h 329766"/>
                <a:gd name="connsiteX3" fmla="*/ 60557 w 326714"/>
                <a:gd name="connsiteY3" fmla="*/ 20587 h 329766"/>
                <a:gd name="connsiteX4" fmla="*/ 73997 w 326714"/>
                <a:gd name="connsiteY4" fmla="*/ 59301 h 329766"/>
                <a:gd name="connsiteX5" fmla="*/ 70455 w 326714"/>
                <a:gd name="connsiteY5" fmla="*/ 139420 h 329766"/>
                <a:gd name="connsiteX6" fmla="*/ 191830 w 326714"/>
                <a:gd name="connsiteY6" fmla="*/ 42593 h 329766"/>
                <a:gd name="connsiteX7" fmla="*/ 256090 w 326714"/>
                <a:gd name="connsiteY7" fmla="*/ 459 h 329766"/>
                <a:gd name="connsiteX8" fmla="*/ 266986 w 326714"/>
                <a:gd name="connsiteY8" fmla="*/ 23463 h 329766"/>
                <a:gd name="connsiteX9" fmla="*/ 219646 w 326714"/>
                <a:gd name="connsiteY9" fmla="*/ 73284 h 329766"/>
                <a:gd name="connsiteX10" fmla="*/ 169825 w 326714"/>
                <a:gd name="connsiteY10" fmla="*/ 115478 h 329766"/>
                <a:gd name="connsiteX11" fmla="*/ 149697 w 326714"/>
                <a:gd name="connsiteY11" fmla="*/ 149984 h 329766"/>
                <a:gd name="connsiteX12" fmla="*/ 184203 w 326714"/>
                <a:gd name="connsiteY12" fmla="*/ 118353 h 329766"/>
                <a:gd name="connsiteX13" fmla="*/ 250944 w 326714"/>
                <a:gd name="connsiteY13" fmla="*/ 66261 h 329766"/>
                <a:gd name="connsiteX14" fmla="*/ 291594 w 326714"/>
                <a:gd name="connsiteY14" fmla="*/ 37840 h 329766"/>
                <a:gd name="connsiteX15" fmla="*/ 309785 w 326714"/>
                <a:gd name="connsiteY15" fmla="*/ 48676 h 329766"/>
                <a:gd name="connsiteX16" fmla="*/ 276218 w 326714"/>
                <a:gd name="connsiteY16" fmla="*/ 89599 h 329766"/>
                <a:gd name="connsiteX17" fmla="*/ 224459 w 326714"/>
                <a:gd name="connsiteY17" fmla="*/ 141357 h 329766"/>
                <a:gd name="connsiteX18" fmla="*/ 191890 w 326714"/>
                <a:gd name="connsiteY18" fmla="*/ 171050 h 329766"/>
                <a:gd name="connsiteX19" fmla="*/ 250005 w 326714"/>
                <a:gd name="connsiteY19" fmla="*/ 131127 h 329766"/>
                <a:gd name="connsiteX20" fmla="*/ 304035 w 326714"/>
                <a:gd name="connsiteY20" fmla="*/ 90204 h 329766"/>
                <a:gd name="connsiteX21" fmla="*/ 326099 w 326714"/>
                <a:gd name="connsiteY21" fmla="*/ 106851 h 329766"/>
                <a:gd name="connsiteX22" fmla="*/ 282302 w 326714"/>
                <a:gd name="connsiteY22" fmla="*/ 142356 h 329766"/>
                <a:gd name="connsiteX23" fmla="*/ 233086 w 326714"/>
                <a:gd name="connsiteY23" fmla="*/ 187365 h 329766"/>
                <a:gd name="connsiteX24" fmla="*/ 201456 w 326714"/>
                <a:gd name="connsiteY24" fmla="*/ 216119 h 329766"/>
                <a:gd name="connsiteX25" fmla="*/ 264716 w 326714"/>
                <a:gd name="connsiteY25" fmla="*/ 175863 h 329766"/>
                <a:gd name="connsiteX26" fmla="*/ 292533 w 326714"/>
                <a:gd name="connsiteY26" fmla="*/ 173925 h 329766"/>
                <a:gd name="connsiteX27" fmla="*/ 273342 w 326714"/>
                <a:gd name="connsiteY27" fmla="*/ 201742 h 329766"/>
                <a:gd name="connsiteX28" fmla="*/ 210082 w 326714"/>
                <a:gd name="connsiteY28" fmla="*/ 259251 h 329766"/>
                <a:gd name="connsiteX29" fmla="*/ 149697 w 326714"/>
                <a:gd name="connsiteY29" fmla="*/ 299508 h 329766"/>
                <a:gd name="connsiteX30" fmla="*/ 138195 w 326714"/>
                <a:gd name="connsiteY30" fmla="*/ 313885 h 329766"/>
                <a:gd name="connsiteX31" fmla="*/ 115191 w 326714"/>
                <a:gd name="connsiteY31" fmla="*/ 328263 h 329766"/>
                <a:gd name="connsiteX32" fmla="*/ 59891 w 326714"/>
                <a:gd name="connsiteY32" fmla="*/ 275256 h 329766"/>
                <a:gd name="connsiteX33" fmla="*/ 3048 w 326714"/>
                <a:gd name="connsiteY33" fmla="*/ 216119 h 329766"/>
                <a:gd name="connsiteX0" fmla="*/ 41365 w 365031"/>
                <a:gd name="connsiteY0" fmla="*/ 216119 h 366037"/>
                <a:gd name="connsiteX1" fmla="*/ 70120 w 365031"/>
                <a:gd name="connsiteY1" fmla="*/ 52218 h 366037"/>
                <a:gd name="connsiteX2" fmla="*/ 70120 w 365031"/>
                <a:gd name="connsiteY2" fmla="*/ 23463 h 366037"/>
                <a:gd name="connsiteX3" fmla="*/ 98874 w 365031"/>
                <a:gd name="connsiteY3" fmla="*/ 20587 h 366037"/>
                <a:gd name="connsiteX4" fmla="*/ 112314 w 365031"/>
                <a:gd name="connsiteY4" fmla="*/ 59301 h 366037"/>
                <a:gd name="connsiteX5" fmla="*/ 108772 w 365031"/>
                <a:gd name="connsiteY5" fmla="*/ 139420 h 366037"/>
                <a:gd name="connsiteX6" fmla="*/ 230147 w 365031"/>
                <a:gd name="connsiteY6" fmla="*/ 42593 h 366037"/>
                <a:gd name="connsiteX7" fmla="*/ 294407 w 365031"/>
                <a:gd name="connsiteY7" fmla="*/ 459 h 366037"/>
                <a:gd name="connsiteX8" fmla="*/ 305303 w 365031"/>
                <a:gd name="connsiteY8" fmla="*/ 23463 h 366037"/>
                <a:gd name="connsiteX9" fmla="*/ 257963 w 365031"/>
                <a:gd name="connsiteY9" fmla="*/ 73284 h 366037"/>
                <a:gd name="connsiteX10" fmla="*/ 208142 w 365031"/>
                <a:gd name="connsiteY10" fmla="*/ 115478 h 366037"/>
                <a:gd name="connsiteX11" fmla="*/ 188014 w 365031"/>
                <a:gd name="connsiteY11" fmla="*/ 149984 h 366037"/>
                <a:gd name="connsiteX12" fmla="*/ 222520 w 365031"/>
                <a:gd name="connsiteY12" fmla="*/ 118353 h 366037"/>
                <a:gd name="connsiteX13" fmla="*/ 289261 w 365031"/>
                <a:gd name="connsiteY13" fmla="*/ 66261 h 366037"/>
                <a:gd name="connsiteX14" fmla="*/ 329911 w 365031"/>
                <a:gd name="connsiteY14" fmla="*/ 37840 h 366037"/>
                <a:gd name="connsiteX15" fmla="*/ 348102 w 365031"/>
                <a:gd name="connsiteY15" fmla="*/ 48676 h 366037"/>
                <a:gd name="connsiteX16" fmla="*/ 314535 w 365031"/>
                <a:gd name="connsiteY16" fmla="*/ 89599 h 366037"/>
                <a:gd name="connsiteX17" fmla="*/ 262776 w 365031"/>
                <a:gd name="connsiteY17" fmla="*/ 141357 h 366037"/>
                <a:gd name="connsiteX18" fmla="*/ 230207 w 365031"/>
                <a:gd name="connsiteY18" fmla="*/ 171050 h 366037"/>
                <a:gd name="connsiteX19" fmla="*/ 288322 w 365031"/>
                <a:gd name="connsiteY19" fmla="*/ 131127 h 366037"/>
                <a:gd name="connsiteX20" fmla="*/ 342352 w 365031"/>
                <a:gd name="connsiteY20" fmla="*/ 90204 h 366037"/>
                <a:gd name="connsiteX21" fmla="*/ 364416 w 365031"/>
                <a:gd name="connsiteY21" fmla="*/ 106851 h 366037"/>
                <a:gd name="connsiteX22" fmla="*/ 320619 w 365031"/>
                <a:gd name="connsiteY22" fmla="*/ 142356 h 366037"/>
                <a:gd name="connsiteX23" fmla="*/ 271403 w 365031"/>
                <a:gd name="connsiteY23" fmla="*/ 187365 h 366037"/>
                <a:gd name="connsiteX24" fmla="*/ 239773 w 365031"/>
                <a:gd name="connsiteY24" fmla="*/ 216119 h 366037"/>
                <a:gd name="connsiteX25" fmla="*/ 303033 w 365031"/>
                <a:gd name="connsiteY25" fmla="*/ 175863 h 366037"/>
                <a:gd name="connsiteX26" fmla="*/ 330850 w 365031"/>
                <a:gd name="connsiteY26" fmla="*/ 173925 h 366037"/>
                <a:gd name="connsiteX27" fmla="*/ 311659 w 365031"/>
                <a:gd name="connsiteY27" fmla="*/ 201742 h 366037"/>
                <a:gd name="connsiteX28" fmla="*/ 248399 w 365031"/>
                <a:gd name="connsiteY28" fmla="*/ 259251 h 366037"/>
                <a:gd name="connsiteX29" fmla="*/ 188014 w 365031"/>
                <a:gd name="connsiteY29" fmla="*/ 299508 h 366037"/>
                <a:gd name="connsiteX30" fmla="*/ 176512 w 365031"/>
                <a:gd name="connsiteY30" fmla="*/ 313885 h 366037"/>
                <a:gd name="connsiteX31" fmla="*/ 153508 w 365031"/>
                <a:gd name="connsiteY31" fmla="*/ 328263 h 366037"/>
                <a:gd name="connsiteX32" fmla="*/ 4520 w 365031"/>
                <a:gd name="connsiteY32" fmla="*/ 361450 h 366037"/>
                <a:gd name="connsiteX33" fmla="*/ 41365 w 365031"/>
                <a:gd name="connsiteY33" fmla="*/ 216119 h 366037"/>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76512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46531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5031" h="366353">
                  <a:moveTo>
                    <a:pt x="41365" y="216119"/>
                  </a:moveTo>
                  <a:cubicBezTo>
                    <a:pt x="52298" y="164580"/>
                    <a:pt x="65327" y="84327"/>
                    <a:pt x="70120" y="52218"/>
                  </a:cubicBezTo>
                  <a:cubicBezTo>
                    <a:pt x="74913" y="20109"/>
                    <a:pt x="65328" y="28735"/>
                    <a:pt x="70120" y="23463"/>
                  </a:cubicBezTo>
                  <a:cubicBezTo>
                    <a:pt x="74912" y="18191"/>
                    <a:pt x="91842" y="14614"/>
                    <a:pt x="98874" y="20587"/>
                  </a:cubicBezTo>
                  <a:cubicBezTo>
                    <a:pt x="105906" y="26560"/>
                    <a:pt x="110664" y="39496"/>
                    <a:pt x="112314" y="59301"/>
                  </a:cubicBezTo>
                  <a:cubicBezTo>
                    <a:pt x="113964" y="79107"/>
                    <a:pt x="89133" y="142205"/>
                    <a:pt x="108772" y="139420"/>
                  </a:cubicBezTo>
                  <a:cubicBezTo>
                    <a:pt x="128411" y="136635"/>
                    <a:pt x="199208" y="65753"/>
                    <a:pt x="230147" y="42593"/>
                  </a:cubicBezTo>
                  <a:cubicBezTo>
                    <a:pt x="261086" y="19433"/>
                    <a:pt x="281881" y="3647"/>
                    <a:pt x="294407" y="459"/>
                  </a:cubicBezTo>
                  <a:cubicBezTo>
                    <a:pt x="306933" y="-2729"/>
                    <a:pt x="311377" y="11326"/>
                    <a:pt x="305303" y="23463"/>
                  </a:cubicBezTo>
                  <a:cubicBezTo>
                    <a:pt x="299229" y="35600"/>
                    <a:pt x="274156" y="57948"/>
                    <a:pt x="257963" y="73284"/>
                  </a:cubicBezTo>
                  <a:cubicBezTo>
                    <a:pt x="241770" y="88620"/>
                    <a:pt x="219800" y="102695"/>
                    <a:pt x="208142" y="115478"/>
                  </a:cubicBezTo>
                  <a:cubicBezTo>
                    <a:pt x="196484" y="128261"/>
                    <a:pt x="185618" y="149505"/>
                    <a:pt x="188014" y="149984"/>
                  </a:cubicBezTo>
                  <a:cubicBezTo>
                    <a:pt x="190410" y="150463"/>
                    <a:pt x="205646" y="132307"/>
                    <a:pt x="222520" y="118353"/>
                  </a:cubicBezTo>
                  <a:cubicBezTo>
                    <a:pt x="239394" y="104399"/>
                    <a:pt x="271363" y="79680"/>
                    <a:pt x="289261" y="66261"/>
                  </a:cubicBezTo>
                  <a:cubicBezTo>
                    <a:pt x="307160" y="52842"/>
                    <a:pt x="320104" y="40771"/>
                    <a:pt x="329911" y="37840"/>
                  </a:cubicBezTo>
                  <a:cubicBezTo>
                    <a:pt x="339718" y="34909"/>
                    <a:pt x="350665" y="40050"/>
                    <a:pt x="348102" y="48676"/>
                  </a:cubicBezTo>
                  <a:cubicBezTo>
                    <a:pt x="345539" y="57303"/>
                    <a:pt x="328756" y="74152"/>
                    <a:pt x="314535" y="89599"/>
                  </a:cubicBezTo>
                  <a:cubicBezTo>
                    <a:pt x="300314" y="105046"/>
                    <a:pt x="276831" y="127782"/>
                    <a:pt x="262776" y="141357"/>
                  </a:cubicBezTo>
                  <a:cubicBezTo>
                    <a:pt x="248721" y="154932"/>
                    <a:pt x="225949" y="172755"/>
                    <a:pt x="230207" y="171050"/>
                  </a:cubicBezTo>
                  <a:cubicBezTo>
                    <a:pt x="234465" y="169345"/>
                    <a:pt x="269631" y="144601"/>
                    <a:pt x="288322" y="131127"/>
                  </a:cubicBezTo>
                  <a:cubicBezTo>
                    <a:pt x="307013" y="117653"/>
                    <a:pt x="329670" y="94250"/>
                    <a:pt x="342352" y="90204"/>
                  </a:cubicBezTo>
                  <a:cubicBezTo>
                    <a:pt x="355034" y="86158"/>
                    <a:pt x="368038" y="98159"/>
                    <a:pt x="364416" y="106851"/>
                  </a:cubicBezTo>
                  <a:cubicBezTo>
                    <a:pt x="360794" y="115543"/>
                    <a:pt x="336121" y="128937"/>
                    <a:pt x="320619" y="142356"/>
                  </a:cubicBezTo>
                  <a:cubicBezTo>
                    <a:pt x="305117" y="155775"/>
                    <a:pt x="284877" y="175071"/>
                    <a:pt x="271403" y="187365"/>
                  </a:cubicBezTo>
                  <a:cubicBezTo>
                    <a:pt x="257929" y="199659"/>
                    <a:pt x="234501" y="218036"/>
                    <a:pt x="239773" y="216119"/>
                  </a:cubicBezTo>
                  <a:cubicBezTo>
                    <a:pt x="245045" y="214202"/>
                    <a:pt x="287854" y="182895"/>
                    <a:pt x="303033" y="175863"/>
                  </a:cubicBezTo>
                  <a:cubicBezTo>
                    <a:pt x="318212" y="168831"/>
                    <a:pt x="329412" y="169612"/>
                    <a:pt x="330850" y="173925"/>
                  </a:cubicBezTo>
                  <a:cubicBezTo>
                    <a:pt x="332288" y="178238"/>
                    <a:pt x="325401" y="187521"/>
                    <a:pt x="311659" y="201742"/>
                  </a:cubicBezTo>
                  <a:cubicBezTo>
                    <a:pt x="297917" y="215963"/>
                    <a:pt x="269006" y="242957"/>
                    <a:pt x="248399" y="259251"/>
                  </a:cubicBezTo>
                  <a:cubicBezTo>
                    <a:pt x="227792" y="275545"/>
                    <a:pt x="204992" y="290402"/>
                    <a:pt x="188014" y="299508"/>
                  </a:cubicBezTo>
                  <a:cubicBezTo>
                    <a:pt x="171036" y="308614"/>
                    <a:pt x="152282" y="309093"/>
                    <a:pt x="146531" y="313885"/>
                  </a:cubicBezTo>
                  <a:cubicBezTo>
                    <a:pt x="140780" y="318677"/>
                    <a:pt x="124711" y="324084"/>
                    <a:pt x="101043" y="332011"/>
                  </a:cubicBezTo>
                  <a:cubicBezTo>
                    <a:pt x="77375" y="339938"/>
                    <a:pt x="23210" y="380141"/>
                    <a:pt x="4520" y="361450"/>
                  </a:cubicBezTo>
                  <a:cubicBezTo>
                    <a:pt x="-14170" y="342759"/>
                    <a:pt x="30432" y="267658"/>
                    <a:pt x="41365"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341" name="Freeform 505"/>
            <p:cNvSpPr/>
            <p:nvPr/>
          </p:nvSpPr>
          <p:spPr bwMode="auto">
            <a:xfrm rot="478380" flipH="1">
              <a:off x="6676605" y="2216679"/>
              <a:ext cx="336199" cy="328736"/>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30875"/>
                <a:gd name="connsiteX1" fmla="*/ 31803 w 326714"/>
                <a:gd name="connsiteY1" fmla="*/ 52218 h 330875"/>
                <a:gd name="connsiteX2" fmla="*/ 31803 w 326714"/>
                <a:gd name="connsiteY2" fmla="*/ 23463 h 330875"/>
                <a:gd name="connsiteX3" fmla="*/ 60557 w 326714"/>
                <a:gd name="connsiteY3" fmla="*/ 20587 h 330875"/>
                <a:gd name="connsiteX4" fmla="*/ 73997 w 326714"/>
                <a:gd name="connsiteY4" fmla="*/ 59301 h 330875"/>
                <a:gd name="connsiteX5" fmla="*/ 70455 w 326714"/>
                <a:gd name="connsiteY5" fmla="*/ 139420 h 330875"/>
                <a:gd name="connsiteX6" fmla="*/ 191830 w 326714"/>
                <a:gd name="connsiteY6" fmla="*/ 42593 h 330875"/>
                <a:gd name="connsiteX7" fmla="*/ 256090 w 326714"/>
                <a:gd name="connsiteY7" fmla="*/ 459 h 330875"/>
                <a:gd name="connsiteX8" fmla="*/ 266986 w 326714"/>
                <a:gd name="connsiteY8" fmla="*/ 23463 h 330875"/>
                <a:gd name="connsiteX9" fmla="*/ 219646 w 326714"/>
                <a:gd name="connsiteY9" fmla="*/ 73284 h 330875"/>
                <a:gd name="connsiteX10" fmla="*/ 169825 w 326714"/>
                <a:gd name="connsiteY10" fmla="*/ 115478 h 330875"/>
                <a:gd name="connsiteX11" fmla="*/ 149697 w 326714"/>
                <a:gd name="connsiteY11" fmla="*/ 149984 h 330875"/>
                <a:gd name="connsiteX12" fmla="*/ 184203 w 326714"/>
                <a:gd name="connsiteY12" fmla="*/ 118353 h 330875"/>
                <a:gd name="connsiteX13" fmla="*/ 250944 w 326714"/>
                <a:gd name="connsiteY13" fmla="*/ 66261 h 330875"/>
                <a:gd name="connsiteX14" fmla="*/ 291594 w 326714"/>
                <a:gd name="connsiteY14" fmla="*/ 37840 h 330875"/>
                <a:gd name="connsiteX15" fmla="*/ 309785 w 326714"/>
                <a:gd name="connsiteY15" fmla="*/ 48676 h 330875"/>
                <a:gd name="connsiteX16" fmla="*/ 276218 w 326714"/>
                <a:gd name="connsiteY16" fmla="*/ 89599 h 330875"/>
                <a:gd name="connsiteX17" fmla="*/ 224459 w 326714"/>
                <a:gd name="connsiteY17" fmla="*/ 141357 h 330875"/>
                <a:gd name="connsiteX18" fmla="*/ 191890 w 326714"/>
                <a:gd name="connsiteY18" fmla="*/ 171050 h 330875"/>
                <a:gd name="connsiteX19" fmla="*/ 250005 w 326714"/>
                <a:gd name="connsiteY19" fmla="*/ 131127 h 330875"/>
                <a:gd name="connsiteX20" fmla="*/ 304035 w 326714"/>
                <a:gd name="connsiteY20" fmla="*/ 90204 h 330875"/>
                <a:gd name="connsiteX21" fmla="*/ 326099 w 326714"/>
                <a:gd name="connsiteY21" fmla="*/ 106851 h 330875"/>
                <a:gd name="connsiteX22" fmla="*/ 282302 w 326714"/>
                <a:gd name="connsiteY22" fmla="*/ 142356 h 330875"/>
                <a:gd name="connsiteX23" fmla="*/ 233086 w 326714"/>
                <a:gd name="connsiteY23" fmla="*/ 187365 h 330875"/>
                <a:gd name="connsiteX24" fmla="*/ 201456 w 326714"/>
                <a:gd name="connsiteY24" fmla="*/ 216119 h 330875"/>
                <a:gd name="connsiteX25" fmla="*/ 264716 w 326714"/>
                <a:gd name="connsiteY25" fmla="*/ 175863 h 330875"/>
                <a:gd name="connsiteX26" fmla="*/ 292533 w 326714"/>
                <a:gd name="connsiteY26" fmla="*/ 173925 h 330875"/>
                <a:gd name="connsiteX27" fmla="*/ 273342 w 326714"/>
                <a:gd name="connsiteY27" fmla="*/ 201742 h 330875"/>
                <a:gd name="connsiteX28" fmla="*/ 210082 w 326714"/>
                <a:gd name="connsiteY28" fmla="*/ 259251 h 330875"/>
                <a:gd name="connsiteX29" fmla="*/ 149697 w 326714"/>
                <a:gd name="connsiteY29" fmla="*/ 299508 h 330875"/>
                <a:gd name="connsiteX30" fmla="*/ 138195 w 326714"/>
                <a:gd name="connsiteY30" fmla="*/ 313885 h 330875"/>
                <a:gd name="connsiteX31" fmla="*/ 115191 w 326714"/>
                <a:gd name="connsiteY31" fmla="*/ 328263 h 330875"/>
                <a:gd name="connsiteX32" fmla="*/ 30858 w 326714"/>
                <a:gd name="connsiteY32" fmla="*/ 256918 h 330875"/>
                <a:gd name="connsiteX33" fmla="*/ 3048 w 326714"/>
                <a:gd name="connsiteY33" fmla="*/ 216119 h 330875"/>
                <a:gd name="connsiteX0" fmla="*/ 12533 w 336199"/>
                <a:gd name="connsiteY0" fmla="*/ 216119 h 328736"/>
                <a:gd name="connsiteX1" fmla="*/ 41288 w 336199"/>
                <a:gd name="connsiteY1" fmla="*/ 52218 h 328736"/>
                <a:gd name="connsiteX2" fmla="*/ 41288 w 336199"/>
                <a:gd name="connsiteY2" fmla="*/ 23463 h 328736"/>
                <a:gd name="connsiteX3" fmla="*/ 70042 w 336199"/>
                <a:gd name="connsiteY3" fmla="*/ 20587 h 328736"/>
                <a:gd name="connsiteX4" fmla="*/ 83482 w 336199"/>
                <a:gd name="connsiteY4" fmla="*/ 59301 h 328736"/>
                <a:gd name="connsiteX5" fmla="*/ 79940 w 336199"/>
                <a:gd name="connsiteY5" fmla="*/ 139420 h 328736"/>
                <a:gd name="connsiteX6" fmla="*/ 201315 w 336199"/>
                <a:gd name="connsiteY6" fmla="*/ 42593 h 328736"/>
                <a:gd name="connsiteX7" fmla="*/ 265575 w 336199"/>
                <a:gd name="connsiteY7" fmla="*/ 459 h 328736"/>
                <a:gd name="connsiteX8" fmla="*/ 276471 w 336199"/>
                <a:gd name="connsiteY8" fmla="*/ 23463 h 328736"/>
                <a:gd name="connsiteX9" fmla="*/ 229131 w 336199"/>
                <a:gd name="connsiteY9" fmla="*/ 73284 h 328736"/>
                <a:gd name="connsiteX10" fmla="*/ 179310 w 336199"/>
                <a:gd name="connsiteY10" fmla="*/ 115478 h 328736"/>
                <a:gd name="connsiteX11" fmla="*/ 159182 w 336199"/>
                <a:gd name="connsiteY11" fmla="*/ 149984 h 328736"/>
                <a:gd name="connsiteX12" fmla="*/ 193688 w 336199"/>
                <a:gd name="connsiteY12" fmla="*/ 118353 h 328736"/>
                <a:gd name="connsiteX13" fmla="*/ 260429 w 336199"/>
                <a:gd name="connsiteY13" fmla="*/ 66261 h 328736"/>
                <a:gd name="connsiteX14" fmla="*/ 301079 w 336199"/>
                <a:gd name="connsiteY14" fmla="*/ 37840 h 328736"/>
                <a:gd name="connsiteX15" fmla="*/ 319270 w 336199"/>
                <a:gd name="connsiteY15" fmla="*/ 48676 h 328736"/>
                <a:gd name="connsiteX16" fmla="*/ 285703 w 336199"/>
                <a:gd name="connsiteY16" fmla="*/ 89599 h 328736"/>
                <a:gd name="connsiteX17" fmla="*/ 233944 w 336199"/>
                <a:gd name="connsiteY17" fmla="*/ 141357 h 328736"/>
                <a:gd name="connsiteX18" fmla="*/ 201375 w 336199"/>
                <a:gd name="connsiteY18" fmla="*/ 171050 h 328736"/>
                <a:gd name="connsiteX19" fmla="*/ 259490 w 336199"/>
                <a:gd name="connsiteY19" fmla="*/ 131127 h 328736"/>
                <a:gd name="connsiteX20" fmla="*/ 313520 w 336199"/>
                <a:gd name="connsiteY20" fmla="*/ 90204 h 328736"/>
                <a:gd name="connsiteX21" fmla="*/ 335584 w 336199"/>
                <a:gd name="connsiteY21" fmla="*/ 106851 h 328736"/>
                <a:gd name="connsiteX22" fmla="*/ 291787 w 336199"/>
                <a:gd name="connsiteY22" fmla="*/ 142356 h 328736"/>
                <a:gd name="connsiteX23" fmla="*/ 242571 w 336199"/>
                <a:gd name="connsiteY23" fmla="*/ 187365 h 328736"/>
                <a:gd name="connsiteX24" fmla="*/ 210941 w 336199"/>
                <a:gd name="connsiteY24" fmla="*/ 216119 h 328736"/>
                <a:gd name="connsiteX25" fmla="*/ 274201 w 336199"/>
                <a:gd name="connsiteY25" fmla="*/ 175863 h 328736"/>
                <a:gd name="connsiteX26" fmla="*/ 302018 w 336199"/>
                <a:gd name="connsiteY26" fmla="*/ 173925 h 328736"/>
                <a:gd name="connsiteX27" fmla="*/ 282827 w 336199"/>
                <a:gd name="connsiteY27" fmla="*/ 201742 h 328736"/>
                <a:gd name="connsiteX28" fmla="*/ 219567 w 336199"/>
                <a:gd name="connsiteY28" fmla="*/ 259251 h 328736"/>
                <a:gd name="connsiteX29" fmla="*/ 159182 w 336199"/>
                <a:gd name="connsiteY29" fmla="*/ 299508 h 328736"/>
                <a:gd name="connsiteX30" fmla="*/ 147680 w 336199"/>
                <a:gd name="connsiteY30" fmla="*/ 313885 h 328736"/>
                <a:gd name="connsiteX31" fmla="*/ 124676 w 336199"/>
                <a:gd name="connsiteY31" fmla="*/ 328263 h 328736"/>
                <a:gd name="connsiteX32" fmla="*/ 8468 w 336199"/>
                <a:gd name="connsiteY32" fmla="*/ 295477 h 328736"/>
                <a:gd name="connsiteX33" fmla="*/ 12533 w 336199"/>
                <a:gd name="connsiteY33" fmla="*/ 216119 h 3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199" h="328736">
                  <a:moveTo>
                    <a:pt x="12533" y="216119"/>
                  </a:moveTo>
                  <a:cubicBezTo>
                    <a:pt x="18003" y="175576"/>
                    <a:pt x="36495" y="84327"/>
                    <a:pt x="41288" y="52218"/>
                  </a:cubicBezTo>
                  <a:cubicBezTo>
                    <a:pt x="46081" y="20109"/>
                    <a:pt x="36496" y="28735"/>
                    <a:pt x="41288" y="23463"/>
                  </a:cubicBezTo>
                  <a:cubicBezTo>
                    <a:pt x="46080" y="18191"/>
                    <a:pt x="63010" y="14614"/>
                    <a:pt x="70042" y="20587"/>
                  </a:cubicBezTo>
                  <a:cubicBezTo>
                    <a:pt x="77074" y="26560"/>
                    <a:pt x="81832" y="39496"/>
                    <a:pt x="83482" y="59301"/>
                  </a:cubicBezTo>
                  <a:cubicBezTo>
                    <a:pt x="85132" y="79107"/>
                    <a:pt x="60301" y="142205"/>
                    <a:pt x="79940" y="139420"/>
                  </a:cubicBezTo>
                  <a:cubicBezTo>
                    <a:pt x="99579" y="136635"/>
                    <a:pt x="170376" y="65753"/>
                    <a:pt x="201315" y="42593"/>
                  </a:cubicBezTo>
                  <a:cubicBezTo>
                    <a:pt x="232254" y="19433"/>
                    <a:pt x="253049" y="3647"/>
                    <a:pt x="265575" y="459"/>
                  </a:cubicBezTo>
                  <a:cubicBezTo>
                    <a:pt x="278101" y="-2729"/>
                    <a:pt x="282545" y="11326"/>
                    <a:pt x="276471" y="23463"/>
                  </a:cubicBezTo>
                  <a:cubicBezTo>
                    <a:pt x="270397" y="35600"/>
                    <a:pt x="245324" y="57948"/>
                    <a:pt x="229131" y="73284"/>
                  </a:cubicBezTo>
                  <a:cubicBezTo>
                    <a:pt x="212938" y="88620"/>
                    <a:pt x="190968" y="102695"/>
                    <a:pt x="179310" y="115478"/>
                  </a:cubicBezTo>
                  <a:cubicBezTo>
                    <a:pt x="167652" y="128261"/>
                    <a:pt x="156786" y="149505"/>
                    <a:pt x="159182" y="149984"/>
                  </a:cubicBezTo>
                  <a:cubicBezTo>
                    <a:pt x="161578" y="150463"/>
                    <a:pt x="176814" y="132307"/>
                    <a:pt x="193688" y="118353"/>
                  </a:cubicBezTo>
                  <a:cubicBezTo>
                    <a:pt x="210562" y="104399"/>
                    <a:pt x="242531" y="79680"/>
                    <a:pt x="260429" y="66261"/>
                  </a:cubicBezTo>
                  <a:cubicBezTo>
                    <a:pt x="278328" y="52842"/>
                    <a:pt x="291272" y="40771"/>
                    <a:pt x="301079" y="37840"/>
                  </a:cubicBezTo>
                  <a:cubicBezTo>
                    <a:pt x="310886" y="34909"/>
                    <a:pt x="321833" y="40050"/>
                    <a:pt x="319270" y="48676"/>
                  </a:cubicBezTo>
                  <a:cubicBezTo>
                    <a:pt x="316707" y="57303"/>
                    <a:pt x="299924" y="74152"/>
                    <a:pt x="285703" y="89599"/>
                  </a:cubicBezTo>
                  <a:cubicBezTo>
                    <a:pt x="271482" y="105046"/>
                    <a:pt x="247999" y="127782"/>
                    <a:pt x="233944" y="141357"/>
                  </a:cubicBezTo>
                  <a:cubicBezTo>
                    <a:pt x="219889" y="154932"/>
                    <a:pt x="197117" y="172755"/>
                    <a:pt x="201375" y="171050"/>
                  </a:cubicBezTo>
                  <a:cubicBezTo>
                    <a:pt x="205633" y="169345"/>
                    <a:pt x="240799" y="144601"/>
                    <a:pt x="259490" y="131127"/>
                  </a:cubicBezTo>
                  <a:cubicBezTo>
                    <a:pt x="278181" y="117653"/>
                    <a:pt x="300838" y="94250"/>
                    <a:pt x="313520" y="90204"/>
                  </a:cubicBezTo>
                  <a:cubicBezTo>
                    <a:pt x="326202" y="86158"/>
                    <a:pt x="339206" y="98159"/>
                    <a:pt x="335584" y="106851"/>
                  </a:cubicBezTo>
                  <a:cubicBezTo>
                    <a:pt x="331962" y="115543"/>
                    <a:pt x="307289" y="128937"/>
                    <a:pt x="291787" y="142356"/>
                  </a:cubicBezTo>
                  <a:cubicBezTo>
                    <a:pt x="276285" y="155775"/>
                    <a:pt x="256045" y="175071"/>
                    <a:pt x="242571" y="187365"/>
                  </a:cubicBezTo>
                  <a:cubicBezTo>
                    <a:pt x="229097" y="199659"/>
                    <a:pt x="205669" y="218036"/>
                    <a:pt x="210941" y="216119"/>
                  </a:cubicBezTo>
                  <a:cubicBezTo>
                    <a:pt x="216213" y="214202"/>
                    <a:pt x="259022" y="182895"/>
                    <a:pt x="274201" y="175863"/>
                  </a:cubicBezTo>
                  <a:cubicBezTo>
                    <a:pt x="289380" y="168831"/>
                    <a:pt x="300580" y="169612"/>
                    <a:pt x="302018" y="173925"/>
                  </a:cubicBezTo>
                  <a:cubicBezTo>
                    <a:pt x="303456" y="178238"/>
                    <a:pt x="296569" y="187521"/>
                    <a:pt x="282827" y="201742"/>
                  </a:cubicBezTo>
                  <a:cubicBezTo>
                    <a:pt x="269085" y="215963"/>
                    <a:pt x="240174" y="242957"/>
                    <a:pt x="219567" y="259251"/>
                  </a:cubicBezTo>
                  <a:cubicBezTo>
                    <a:pt x="198960" y="275545"/>
                    <a:pt x="171163" y="290402"/>
                    <a:pt x="159182" y="299508"/>
                  </a:cubicBezTo>
                  <a:cubicBezTo>
                    <a:pt x="147201" y="308614"/>
                    <a:pt x="153431" y="309093"/>
                    <a:pt x="147680" y="313885"/>
                  </a:cubicBezTo>
                  <a:cubicBezTo>
                    <a:pt x="141929" y="318677"/>
                    <a:pt x="147878" y="331331"/>
                    <a:pt x="124676" y="328263"/>
                  </a:cubicBezTo>
                  <a:cubicBezTo>
                    <a:pt x="101474" y="325195"/>
                    <a:pt x="27158" y="314168"/>
                    <a:pt x="8468" y="295477"/>
                  </a:cubicBezTo>
                  <a:cubicBezTo>
                    <a:pt x="-10222" y="276786"/>
                    <a:pt x="7063" y="256662"/>
                    <a:pt x="12533"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342" name="Freeform 506"/>
            <p:cNvSpPr/>
            <p:nvPr/>
          </p:nvSpPr>
          <p:spPr bwMode="auto">
            <a:xfrm flipH="1">
              <a:off x="8031214" y="1560221"/>
              <a:ext cx="367216"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216" h="87683">
                  <a:moveTo>
                    <a:pt x="6808" y="78289"/>
                  </a:moveTo>
                  <a:cubicBezTo>
                    <a:pt x="-13070" y="77185"/>
                    <a:pt x="16195" y="80498"/>
                    <a:pt x="23373" y="71663"/>
                  </a:cubicBezTo>
                  <a:cubicBezTo>
                    <a:pt x="30551" y="62828"/>
                    <a:pt x="29446" y="19207"/>
                    <a:pt x="79694" y="8716"/>
                  </a:cubicBezTo>
                  <a:cubicBezTo>
                    <a:pt x="129942" y="-1775"/>
                    <a:pt x="277373" y="-3984"/>
                    <a:pt x="324860" y="8716"/>
                  </a:cubicBezTo>
                  <a:cubicBezTo>
                    <a:pt x="372347" y="21416"/>
                    <a:pt x="369586" y="74425"/>
                    <a:pt x="364616" y="84916"/>
                  </a:cubicBezTo>
                  <a:cubicBezTo>
                    <a:pt x="359646" y="95407"/>
                    <a:pt x="332038" y="72767"/>
                    <a:pt x="295042" y="71663"/>
                  </a:cubicBezTo>
                  <a:cubicBezTo>
                    <a:pt x="258046" y="70559"/>
                    <a:pt x="190681" y="77186"/>
                    <a:pt x="142642" y="78290"/>
                  </a:cubicBezTo>
                  <a:cubicBezTo>
                    <a:pt x="94603" y="79394"/>
                    <a:pt x="17299" y="89885"/>
                    <a:pt x="6808" y="78289"/>
                  </a:cubicBez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343" name="Oval 4"/>
            <p:cNvSpPr/>
            <p:nvPr/>
          </p:nvSpPr>
          <p:spPr bwMode="auto">
            <a:xfrm>
              <a:off x="7782252" y="846186"/>
              <a:ext cx="785455" cy="1093768"/>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86977"/>
                <a:gd name="connsiteY0" fmla="*/ 574189 h 1049304"/>
                <a:gd name="connsiteX1" fmla="*/ 112043 w 786977"/>
                <a:gd name="connsiteY1" fmla="*/ 134313 h 1049304"/>
                <a:gd name="connsiteX2" fmla="*/ 418634 w 786977"/>
                <a:gd name="connsiteY2" fmla="*/ 29933 h 1049304"/>
                <a:gd name="connsiteX3" fmla="*/ 723416 w 786977"/>
                <a:gd name="connsiteY3" fmla="*/ 54569 h 1049304"/>
                <a:gd name="connsiteX4" fmla="*/ 783938 w 786977"/>
                <a:gd name="connsiteY4" fmla="*/ 478497 h 1049304"/>
                <a:gd name="connsiteX5" fmla="*/ 654303 w 786977"/>
                <a:gd name="connsiteY5" fmla="*/ 883908 h 1049304"/>
                <a:gd name="connsiteX6" fmla="*/ 450532 w 786977"/>
                <a:gd name="connsiteY6" fmla="*/ 1044016 h 1049304"/>
                <a:gd name="connsiteX7" fmla="*/ 133309 w 786977"/>
                <a:gd name="connsiteY7" fmla="*/ 968969 h 1049304"/>
                <a:gd name="connsiteX8" fmla="*/ 168 w 786977"/>
                <a:gd name="connsiteY8" fmla="*/ 574189 h 1049304"/>
                <a:gd name="connsiteX0" fmla="*/ 199 w 787008"/>
                <a:gd name="connsiteY0" fmla="*/ 574189 h 1045659"/>
                <a:gd name="connsiteX1" fmla="*/ 112074 w 787008"/>
                <a:gd name="connsiteY1" fmla="*/ 134313 h 1045659"/>
                <a:gd name="connsiteX2" fmla="*/ 418665 w 787008"/>
                <a:gd name="connsiteY2" fmla="*/ 29933 h 1045659"/>
                <a:gd name="connsiteX3" fmla="*/ 723447 w 787008"/>
                <a:gd name="connsiteY3" fmla="*/ 54569 h 1045659"/>
                <a:gd name="connsiteX4" fmla="*/ 783969 w 787008"/>
                <a:gd name="connsiteY4" fmla="*/ 478497 h 1045659"/>
                <a:gd name="connsiteX5" fmla="*/ 654334 w 787008"/>
                <a:gd name="connsiteY5" fmla="*/ 883908 h 1045659"/>
                <a:gd name="connsiteX6" fmla="*/ 450563 w 787008"/>
                <a:gd name="connsiteY6" fmla="*/ 1044016 h 1045659"/>
                <a:gd name="connsiteX7" fmla="*/ 96127 w 787008"/>
                <a:gd name="connsiteY7" fmla="*/ 899857 h 1045659"/>
                <a:gd name="connsiteX8" fmla="*/ 199 w 787008"/>
                <a:gd name="connsiteY8" fmla="*/ 574189 h 1045659"/>
                <a:gd name="connsiteX0" fmla="*/ 2662 w 789471"/>
                <a:gd name="connsiteY0" fmla="*/ 574189 h 1052396"/>
                <a:gd name="connsiteX1" fmla="*/ 114537 w 789471"/>
                <a:gd name="connsiteY1" fmla="*/ 134313 h 1052396"/>
                <a:gd name="connsiteX2" fmla="*/ 421128 w 789471"/>
                <a:gd name="connsiteY2" fmla="*/ 29933 h 1052396"/>
                <a:gd name="connsiteX3" fmla="*/ 725910 w 789471"/>
                <a:gd name="connsiteY3" fmla="*/ 54569 h 1052396"/>
                <a:gd name="connsiteX4" fmla="*/ 786432 w 789471"/>
                <a:gd name="connsiteY4" fmla="*/ 478497 h 1052396"/>
                <a:gd name="connsiteX5" fmla="*/ 656797 w 789471"/>
                <a:gd name="connsiteY5" fmla="*/ 883908 h 1052396"/>
                <a:gd name="connsiteX6" fmla="*/ 453026 w 789471"/>
                <a:gd name="connsiteY6" fmla="*/ 1044016 h 1052396"/>
                <a:gd name="connsiteX7" fmla="*/ 215548 w 789471"/>
                <a:gd name="connsiteY7" fmla="*/ 984918 h 1052396"/>
                <a:gd name="connsiteX8" fmla="*/ 2662 w 789471"/>
                <a:gd name="connsiteY8" fmla="*/ 574189 h 1052396"/>
                <a:gd name="connsiteX0" fmla="*/ 2662 w 789541"/>
                <a:gd name="connsiteY0" fmla="*/ 574189 h 1094929"/>
                <a:gd name="connsiteX1" fmla="*/ 114537 w 789541"/>
                <a:gd name="connsiteY1" fmla="*/ 134313 h 1094929"/>
                <a:gd name="connsiteX2" fmla="*/ 421128 w 789541"/>
                <a:gd name="connsiteY2" fmla="*/ 29933 h 1094929"/>
                <a:gd name="connsiteX3" fmla="*/ 725910 w 789541"/>
                <a:gd name="connsiteY3" fmla="*/ 54569 h 1094929"/>
                <a:gd name="connsiteX4" fmla="*/ 786432 w 789541"/>
                <a:gd name="connsiteY4" fmla="*/ 478497 h 1094929"/>
                <a:gd name="connsiteX5" fmla="*/ 656797 w 789541"/>
                <a:gd name="connsiteY5" fmla="*/ 883908 h 1094929"/>
                <a:gd name="connsiteX6" fmla="*/ 437078 w 789541"/>
                <a:gd name="connsiteY6" fmla="*/ 1091862 h 1094929"/>
                <a:gd name="connsiteX7" fmla="*/ 215548 w 789541"/>
                <a:gd name="connsiteY7" fmla="*/ 984918 h 1094929"/>
                <a:gd name="connsiteX8" fmla="*/ 2662 w 789541"/>
                <a:gd name="connsiteY8" fmla="*/ 574189 h 1094929"/>
                <a:gd name="connsiteX0" fmla="*/ 2662 w 787860"/>
                <a:gd name="connsiteY0" fmla="*/ 574189 h 1094929"/>
                <a:gd name="connsiteX1" fmla="*/ 114537 w 787860"/>
                <a:gd name="connsiteY1" fmla="*/ 134313 h 1094929"/>
                <a:gd name="connsiteX2" fmla="*/ 421128 w 787860"/>
                <a:gd name="connsiteY2" fmla="*/ 29933 h 1094929"/>
                <a:gd name="connsiteX3" fmla="*/ 725910 w 787860"/>
                <a:gd name="connsiteY3" fmla="*/ 54569 h 1094929"/>
                <a:gd name="connsiteX4" fmla="*/ 786432 w 787860"/>
                <a:gd name="connsiteY4" fmla="*/ 478497 h 1094929"/>
                <a:gd name="connsiteX5" fmla="*/ 699328 w 787860"/>
                <a:gd name="connsiteY5" fmla="*/ 905173 h 1094929"/>
                <a:gd name="connsiteX6" fmla="*/ 437078 w 787860"/>
                <a:gd name="connsiteY6" fmla="*/ 1091862 h 1094929"/>
                <a:gd name="connsiteX7" fmla="*/ 215548 w 787860"/>
                <a:gd name="connsiteY7" fmla="*/ 984918 h 1094929"/>
                <a:gd name="connsiteX8" fmla="*/ 2662 w 787860"/>
                <a:gd name="connsiteY8" fmla="*/ 574189 h 1094929"/>
                <a:gd name="connsiteX0" fmla="*/ 257 w 785455"/>
                <a:gd name="connsiteY0" fmla="*/ 574189 h 1093012"/>
                <a:gd name="connsiteX1" fmla="*/ 112132 w 785455"/>
                <a:gd name="connsiteY1" fmla="*/ 134313 h 1093012"/>
                <a:gd name="connsiteX2" fmla="*/ 418723 w 785455"/>
                <a:gd name="connsiteY2" fmla="*/ 29933 h 1093012"/>
                <a:gd name="connsiteX3" fmla="*/ 723505 w 785455"/>
                <a:gd name="connsiteY3" fmla="*/ 54569 h 1093012"/>
                <a:gd name="connsiteX4" fmla="*/ 784027 w 785455"/>
                <a:gd name="connsiteY4" fmla="*/ 478497 h 1093012"/>
                <a:gd name="connsiteX5" fmla="*/ 696923 w 785455"/>
                <a:gd name="connsiteY5" fmla="*/ 905173 h 1093012"/>
                <a:gd name="connsiteX6" fmla="*/ 434673 w 785455"/>
                <a:gd name="connsiteY6" fmla="*/ 1091862 h 1093012"/>
                <a:gd name="connsiteX7" fmla="*/ 138715 w 785455"/>
                <a:gd name="connsiteY7" fmla="*/ 899857 h 1093012"/>
                <a:gd name="connsiteX8" fmla="*/ 257 w 785455"/>
                <a:gd name="connsiteY8" fmla="*/ 574189 h 1093012"/>
                <a:gd name="connsiteX0" fmla="*/ 257 w 785455"/>
                <a:gd name="connsiteY0" fmla="*/ 574189 h 1093768"/>
                <a:gd name="connsiteX1" fmla="*/ 112132 w 785455"/>
                <a:gd name="connsiteY1" fmla="*/ 134313 h 1093768"/>
                <a:gd name="connsiteX2" fmla="*/ 418723 w 785455"/>
                <a:gd name="connsiteY2" fmla="*/ 29933 h 1093768"/>
                <a:gd name="connsiteX3" fmla="*/ 723505 w 785455"/>
                <a:gd name="connsiteY3" fmla="*/ 54569 h 1093768"/>
                <a:gd name="connsiteX4" fmla="*/ 784027 w 785455"/>
                <a:gd name="connsiteY4" fmla="*/ 478497 h 1093768"/>
                <a:gd name="connsiteX5" fmla="*/ 696923 w 785455"/>
                <a:gd name="connsiteY5" fmla="*/ 905173 h 1093768"/>
                <a:gd name="connsiteX6" fmla="*/ 434673 w 785455"/>
                <a:gd name="connsiteY6" fmla="*/ 1091862 h 1093768"/>
                <a:gd name="connsiteX7" fmla="*/ 138715 w 785455"/>
                <a:gd name="connsiteY7" fmla="*/ 953020 h 1093768"/>
                <a:gd name="connsiteX8" fmla="*/ 257 w 785455"/>
                <a:gd name="connsiteY8" fmla="*/ 574189 h 10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5455" h="1093768">
                  <a:moveTo>
                    <a:pt x="257" y="574189"/>
                  </a:moveTo>
                  <a:cubicBezTo>
                    <a:pt x="-4173" y="437738"/>
                    <a:pt x="49476" y="231225"/>
                    <a:pt x="112132" y="134313"/>
                  </a:cubicBezTo>
                  <a:cubicBezTo>
                    <a:pt x="174788" y="37401"/>
                    <a:pt x="316827" y="43224"/>
                    <a:pt x="418723" y="29933"/>
                  </a:cubicBezTo>
                  <a:cubicBezTo>
                    <a:pt x="520619" y="16642"/>
                    <a:pt x="660849" y="-42343"/>
                    <a:pt x="723505" y="54569"/>
                  </a:cubicBezTo>
                  <a:cubicBezTo>
                    <a:pt x="786161" y="151481"/>
                    <a:pt x="788457" y="336730"/>
                    <a:pt x="784027" y="478497"/>
                  </a:cubicBezTo>
                  <a:cubicBezTo>
                    <a:pt x="779597" y="620264"/>
                    <a:pt x="755149" y="802946"/>
                    <a:pt x="696923" y="905173"/>
                  </a:cubicBezTo>
                  <a:cubicBezTo>
                    <a:pt x="638697" y="1007400"/>
                    <a:pt x="521505" y="1077685"/>
                    <a:pt x="434673" y="1091862"/>
                  </a:cubicBezTo>
                  <a:cubicBezTo>
                    <a:pt x="347841" y="1106039"/>
                    <a:pt x="211118" y="1039299"/>
                    <a:pt x="138715" y="953020"/>
                  </a:cubicBezTo>
                  <a:cubicBezTo>
                    <a:pt x="66312" y="866741"/>
                    <a:pt x="4687" y="710640"/>
                    <a:pt x="257" y="57418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4" name="Freeform 508"/>
            <p:cNvSpPr/>
            <p:nvPr/>
          </p:nvSpPr>
          <p:spPr bwMode="auto">
            <a:xfrm>
              <a:off x="7910141" y="1177331"/>
              <a:ext cx="272034" cy="79234"/>
            </a:xfrm>
            <a:custGeom>
              <a:avLst/>
              <a:gdLst>
                <a:gd name="connsiteX0" fmla="*/ 414 w 272034"/>
                <a:gd name="connsiteY0" fmla="*/ 68471 h 79234"/>
                <a:gd name="connsiteX1" fmla="*/ 67089 w 272034"/>
                <a:gd name="connsiteY1" fmla="*/ 8146 h 79234"/>
                <a:gd name="connsiteX2" fmla="*/ 254414 w 272034"/>
                <a:gd name="connsiteY2" fmla="*/ 8146 h 79234"/>
                <a:gd name="connsiteX3" fmla="*/ 254414 w 272034"/>
                <a:gd name="connsiteY3" fmla="*/ 77996 h 79234"/>
                <a:gd name="connsiteX4" fmla="*/ 168689 w 272034"/>
                <a:gd name="connsiteY4" fmla="*/ 52596 h 79234"/>
                <a:gd name="connsiteX5" fmla="*/ 92489 w 272034"/>
                <a:gd name="connsiteY5" fmla="*/ 49421 h 79234"/>
                <a:gd name="connsiteX6" fmla="*/ 414 w 272034"/>
                <a:gd name="connsiteY6" fmla="*/ 68471 h 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4" h="79234">
                  <a:moveTo>
                    <a:pt x="414" y="68471"/>
                  </a:moveTo>
                  <a:cubicBezTo>
                    <a:pt x="-3819" y="61592"/>
                    <a:pt x="24756" y="18200"/>
                    <a:pt x="67089" y="8146"/>
                  </a:cubicBezTo>
                  <a:cubicBezTo>
                    <a:pt x="109422" y="-1908"/>
                    <a:pt x="223193" y="-3496"/>
                    <a:pt x="254414" y="8146"/>
                  </a:cubicBezTo>
                  <a:cubicBezTo>
                    <a:pt x="285635" y="19788"/>
                    <a:pt x="268701" y="70588"/>
                    <a:pt x="254414" y="77996"/>
                  </a:cubicBezTo>
                  <a:cubicBezTo>
                    <a:pt x="240127" y="85404"/>
                    <a:pt x="195676" y="57358"/>
                    <a:pt x="168689" y="52596"/>
                  </a:cubicBezTo>
                  <a:cubicBezTo>
                    <a:pt x="141702" y="47834"/>
                    <a:pt x="118947" y="47833"/>
                    <a:pt x="92489" y="49421"/>
                  </a:cubicBezTo>
                  <a:cubicBezTo>
                    <a:pt x="66031" y="51008"/>
                    <a:pt x="4647" y="75350"/>
                    <a:pt x="414" y="68471"/>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5" name="Freeform 509"/>
            <p:cNvSpPr/>
            <p:nvPr/>
          </p:nvSpPr>
          <p:spPr bwMode="auto">
            <a:xfrm>
              <a:off x="8284901" y="1182164"/>
              <a:ext cx="260711" cy="64624"/>
            </a:xfrm>
            <a:custGeom>
              <a:avLst/>
              <a:gdLst>
                <a:gd name="connsiteX0" fmla="*/ 260654 w 260711"/>
                <a:gd name="connsiteY0" fmla="*/ 60463 h 64624"/>
                <a:gd name="connsiteX1" fmla="*/ 203504 w 260711"/>
                <a:gd name="connsiteY1" fmla="*/ 3313 h 64624"/>
                <a:gd name="connsiteX2" fmla="*/ 120954 w 260711"/>
                <a:gd name="connsiteY2" fmla="*/ 6488 h 64624"/>
                <a:gd name="connsiteX3" fmla="*/ 19354 w 260711"/>
                <a:gd name="connsiteY3" fmla="*/ 9663 h 64624"/>
                <a:gd name="connsiteX4" fmla="*/ 13004 w 260711"/>
                <a:gd name="connsiteY4" fmla="*/ 63638 h 64624"/>
                <a:gd name="connsiteX5" fmla="*/ 159054 w 260711"/>
                <a:gd name="connsiteY5" fmla="*/ 44588 h 64624"/>
                <a:gd name="connsiteX6" fmla="*/ 213029 w 260711"/>
                <a:gd name="connsiteY6" fmla="*/ 44588 h 64624"/>
                <a:gd name="connsiteX7" fmla="*/ 260654 w 260711"/>
                <a:gd name="connsiteY7" fmla="*/ 60463 h 6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711" h="64624">
                  <a:moveTo>
                    <a:pt x="260654" y="60463"/>
                  </a:moveTo>
                  <a:cubicBezTo>
                    <a:pt x="259067" y="53584"/>
                    <a:pt x="226787" y="12309"/>
                    <a:pt x="203504" y="3313"/>
                  </a:cubicBezTo>
                  <a:cubicBezTo>
                    <a:pt x="180221" y="-5683"/>
                    <a:pt x="120954" y="6488"/>
                    <a:pt x="120954" y="6488"/>
                  </a:cubicBezTo>
                  <a:cubicBezTo>
                    <a:pt x="90262" y="7546"/>
                    <a:pt x="37346" y="138"/>
                    <a:pt x="19354" y="9663"/>
                  </a:cubicBezTo>
                  <a:cubicBezTo>
                    <a:pt x="1362" y="19188"/>
                    <a:pt x="-10279" y="57817"/>
                    <a:pt x="13004" y="63638"/>
                  </a:cubicBezTo>
                  <a:cubicBezTo>
                    <a:pt x="36287" y="69459"/>
                    <a:pt x="125717" y="47763"/>
                    <a:pt x="159054" y="44588"/>
                  </a:cubicBezTo>
                  <a:cubicBezTo>
                    <a:pt x="192391" y="41413"/>
                    <a:pt x="195566" y="41942"/>
                    <a:pt x="213029" y="44588"/>
                  </a:cubicBezTo>
                  <a:cubicBezTo>
                    <a:pt x="230492" y="47234"/>
                    <a:pt x="262241" y="67342"/>
                    <a:pt x="260654" y="60463"/>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6" name="Oval 510"/>
            <p:cNvSpPr/>
            <p:nvPr/>
          </p:nvSpPr>
          <p:spPr bwMode="auto">
            <a:xfrm>
              <a:off x="8030303" y="1280296"/>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7" name="Oval 511"/>
            <p:cNvSpPr/>
            <p:nvPr/>
          </p:nvSpPr>
          <p:spPr bwMode="auto">
            <a:xfrm>
              <a:off x="8048096" y="1297616"/>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8" name="Oval 512"/>
            <p:cNvSpPr/>
            <p:nvPr/>
          </p:nvSpPr>
          <p:spPr bwMode="auto">
            <a:xfrm>
              <a:off x="8047988" y="1292044"/>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9" name="Oval 513"/>
            <p:cNvSpPr/>
            <p:nvPr/>
          </p:nvSpPr>
          <p:spPr bwMode="auto">
            <a:xfrm>
              <a:off x="8069880" y="1319057"/>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0" name="Freeform 514"/>
            <p:cNvSpPr/>
            <p:nvPr/>
          </p:nvSpPr>
          <p:spPr bwMode="auto">
            <a:xfrm>
              <a:off x="8222097" y="1257008"/>
              <a:ext cx="83981" cy="310010"/>
            </a:xfrm>
            <a:custGeom>
              <a:avLst/>
              <a:gdLst>
                <a:gd name="connsiteX0" fmla="*/ 15056 w 83981"/>
                <a:gd name="connsiteY0" fmla="*/ 130 h 310010"/>
                <a:gd name="connsiteX1" fmla="*/ 20136 w 83981"/>
                <a:gd name="connsiteY1" fmla="*/ 101730 h 310010"/>
                <a:gd name="connsiteX2" fmla="*/ 76016 w 83981"/>
                <a:gd name="connsiteY2" fmla="*/ 249050 h 310010"/>
                <a:gd name="connsiteX3" fmla="*/ 76016 w 83981"/>
                <a:gd name="connsiteY3" fmla="*/ 289690 h 310010"/>
                <a:gd name="connsiteX4" fmla="*/ 4896 w 83981"/>
                <a:gd name="connsiteY4" fmla="*/ 310010 h 310010"/>
                <a:gd name="connsiteX5" fmla="*/ 9976 w 83981"/>
                <a:gd name="connsiteY5" fmla="*/ 289690 h 310010"/>
                <a:gd name="connsiteX6" fmla="*/ 40456 w 83981"/>
                <a:gd name="connsiteY6" fmla="*/ 264290 h 310010"/>
                <a:gd name="connsiteX7" fmla="*/ 20136 w 83981"/>
                <a:gd name="connsiteY7" fmla="*/ 208410 h 310010"/>
                <a:gd name="connsiteX8" fmla="*/ 9976 w 83981"/>
                <a:gd name="connsiteY8" fmla="*/ 122050 h 310010"/>
                <a:gd name="connsiteX9" fmla="*/ 15056 w 83981"/>
                <a:gd name="connsiteY9" fmla="*/ 130 h 3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1" h="310010">
                  <a:moveTo>
                    <a:pt x="15056" y="130"/>
                  </a:moveTo>
                  <a:cubicBezTo>
                    <a:pt x="16749" y="-3257"/>
                    <a:pt x="9976" y="60243"/>
                    <a:pt x="20136" y="101730"/>
                  </a:cubicBezTo>
                  <a:cubicBezTo>
                    <a:pt x="30296" y="143217"/>
                    <a:pt x="66703" y="217723"/>
                    <a:pt x="76016" y="249050"/>
                  </a:cubicBezTo>
                  <a:cubicBezTo>
                    <a:pt x="85329" y="280377"/>
                    <a:pt x="87869" y="279530"/>
                    <a:pt x="76016" y="289690"/>
                  </a:cubicBezTo>
                  <a:cubicBezTo>
                    <a:pt x="64163" y="299850"/>
                    <a:pt x="15903" y="310010"/>
                    <a:pt x="4896" y="310010"/>
                  </a:cubicBezTo>
                  <a:cubicBezTo>
                    <a:pt x="-6111" y="310010"/>
                    <a:pt x="4049" y="297310"/>
                    <a:pt x="9976" y="289690"/>
                  </a:cubicBezTo>
                  <a:cubicBezTo>
                    <a:pt x="15903" y="282070"/>
                    <a:pt x="38763" y="277837"/>
                    <a:pt x="40456" y="264290"/>
                  </a:cubicBezTo>
                  <a:cubicBezTo>
                    <a:pt x="42149" y="250743"/>
                    <a:pt x="25216" y="232117"/>
                    <a:pt x="20136" y="208410"/>
                  </a:cubicBezTo>
                  <a:cubicBezTo>
                    <a:pt x="15056" y="184703"/>
                    <a:pt x="10823" y="153377"/>
                    <a:pt x="9976" y="122050"/>
                  </a:cubicBezTo>
                  <a:cubicBezTo>
                    <a:pt x="9129" y="90723"/>
                    <a:pt x="13363" y="3517"/>
                    <a:pt x="15056" y="130"/>
                  </a:cubicBez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1" name="Rectangle 39"/>
            <p:cNvSpPr/>
            <p:nvPr/>
          </p:nvSpPr>
          <p:spPr bwMode="auto">
            <a:xfrm>
              <a:off x="8086957" y="1644504"/>
              <a:ext cx="245835" cy="109537"/>
            </a:xfrm>
            <a:custGeom>
              <a:avLst/>
              <a:gdLst>
                <a:gd name="connsiteX0" fmla="*/ 0 w 344260"/>
                <a:gd name="connsiteY0" fmla="*/ 0 h 131023"/>
                <a:gd name="connsiteX1" fmla="*/ 344260 w 344260"/>
                <a:gd name="connsiteY1" fmla="*/ 0 h 131023"/>
                <a:gd name="connsiteX2" fmla="*/ 344260 w 344260"/>
                <a:gd name="connsiteY2" fmla="*/ 131023 h 131023"/>
                <a:gd name="connsiteX3" fmla="*/ 0 w 344260"/>
                <a:gd name="connsiteY3" fmla="*/ 131023 h 131023"/>
                <a:gd name="connsiteX4" fmla="*/ 0 w 344260"/>
                <a:gd name="connsiteY4" fmla="*/ 0 h 131023"/>
                <a:gd name="connsiteX0" fmla="*/ 0 w 344260"/>
                <a:gd name="connsiteY0" fmla="*/ 2280 h 133303"/>
                <a:gd name="connsiteX1" fmla="*/ 137336 w 344260"/>
                <a:gd name="connsiteY1" fmla="*/ 0 h 133303"/>
                <a:gd name="connsiteX2" fmla="*/ 344260 w 344260"/>
                <a:gd name="connsiteY2" fmla="*/ 2280 h 133303"/>
                <a:gd name="connsiteX3" fmla="*/ 344260 w 344260"/>
                <a:gd name="connsiteY3" fmla="*/ 133303 h 133303"/>
                <a:gd name="connsiteX4" fmla="*/ 0 w 344260"/>
                <a:gd name="connsiteY4" fmla="*/ 133303 h 133303"/>
                <a:gd name="connsiteX5" fmla="*/ 0 w 344260"/>
                <a:gd name="connsiteY5" fmla="*/ 2280 h 133303"/>
                <a:gd name="connsiteX0" fmla="*/ 0 w 344260"/>
                <a:gd name="connsiteY0" fmla="*/ 2280 h 133350"/>
                <a:gd name="connsiteX1" fmla="*/ 137336 w 344260"/>
                <a:gd name="connsiteY1" fmla="*/ 0 h 133350"/>
                <a:gd name="connsiteX2" fmla="*/ 344260 w 344260"/>
                <a:gd name="connsiteY2" fmla="*/ 2280 h 133350"/>
                <a:gd name="connsiteX3" fmla="*/ 344260 w 344260"/>
                <a:gd name="connsiteY3" fmla="*/ 133303 h 133350"/>
                <a:gd name="connsiteX4" fmla="*/ 164323 w 344260"/>
                <a:gd name="connsiteY4" fmla="*/ 133350 h 133350"/>
                <a:gd name="connsiteX5" fmla="*/ 0 w 344260"/>
                <a:gd name="connsiteY5" fmla="*/ 133303 h 133350"/>
                <a:gd name="connsiteX6" fmla="*/ 0 w 344260"/>
                <a:gd name="connsiteY6" fmla="*/ 2280 h 133350"/>
                <a:gd name="connsiteX0" fmla="*/ 2364 w 346624"/>
                <a:gd name="connsiteY0" fmla="*/ 2280 h 133350"/>
                <a:gd name="connsiteX1" fmla="*/ 139700 w 346624"/>
                <a:gd name="connsiteY1" fmla="*/ 0 h 133350"/>
                <a:gd name="connsiteX2" fmla="*/ 346624 w 346624"/>
                <a:gd name="connsiteY2" fmla="*/ 2280 h 133350"/>
                <a:gd name="connsiteX3" fmla="*/ 346624 w 346624"/>
                <a:gd name="connsiteY3" fmla="*/ 133303 h 133350"/>
                <a:gd name="connsiteX4" fmla="*/ 166687 w 346624"/>
                <a:gd name="connsiteY4" fmla="*/ 133350 h 133350"/>
                <a:gd name="connsiteX5" fmla="*/ 2364 w 346624"/>
                <a:gd name="connsiteY5" fmla="*/ 133303 h 133350"/>
                <a:gd name="connsiteX6" fmla="*/ 0 w 346624"/>
                <a:gd name="connsiteY6" fmla="*/ 77787 h 133350"/>
                <a:gd name="connsiteX7" fmla="*/ 2364 w 346624"/>
                <a:gd name="connsiteY7" fmla="*/ 2280 h 133350"/>
                <a:gd name="connsiteX0" fmla="*/ 2364 w 346624"/>
                <a:gd name="connsiteY0" fmla="*/ 2280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2364 w 346624"/>
                <a:gd name="connsiteY8" fmla="*/ 2280 h 133350"/>
                <a:gd name="connsiteX0" fmla="*/ 32527 w 346624"/>
                <a:gd name="connsiteY0" fmla="*/ 10217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32527 w 346624"/>
                <a:gd name="connsiteY8" fmla="*/ 10217 h 133350"/>
                <a:gd name="connsiteX0" fmla="*/ 32527 w 346624"/>
                <a:gd name="connsiteY0" fmla="*/ 7937 h 131070"/>
                <a:gd name="connsiteX1" fmla="*/ 146050 w 346624"/>
                <a:gd name="connsiteY1" fmla="*/ 5658 h 131070"/>
                <a:gd name="connsiteX2" fmla="*/ 346624 w 346624"/>
                <a:gd name="connsiteY2" fmla="*/ 0 h 131070"/>
                <a:gd name="connsiteX3" fmla="*/ 346075 w 346624"/>
                <a:gd name="connsiteY3" fmla="*/ 94557 h 131070"/>
                <a:gd name="connsiteX4" fmla="*/ 346624 w 346624"/>
                <a:gd name="connsiteY4" fmla="*/ 131023 h 131070"/>
                <a:gd name="connsiteX5" fmla="*/ 166687 w 346624"/>
                <a:gd name="connsiteY5" fmla="*/ 131070 h 131070"/>
                <a:gd name="connsiteX6" fmla="*/ 2364 w 346624"/>
                <a:gd name="connsiteY6" fmla="*/ 131023 h 131070"/>
                <a:gd name="connsiteX7" fmla="*/ 0 w 346624"/>
                <a:gd name="connsiteY7" fmla="*/ 75507 h 131070"/>
                <a:gd name="connsiteX8" fmla="*/ 32527 w 346624"/>
                <a:gd name="connsiteY8" fmla="*/ 7937 h 131070"/>
                <a:gd name="connsiteX0" fmla="*/ 32527 w 346624"/>
                <a:gd name="connsiteY0" fmla="*/ 2279 h 125412"/>
                <a:gd name="connsiteX1" fmla="*/ 146050 w 346624"/>
                <a:gd name="connsiteY1" fmla="*/ 0 h 125412"/>
                <a:gd name="connsiteX2" fmla="*/ 278362 w 346624"/>
                <a:gd name="connsiteY2" fmla="*/ 14979 h 125412"/>
                <a:gd name="connsiteX3" fmla="*/ 346075 w 346624"/>
                <a:gd name="connsiteY3" fmla="*/ 88899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346624"/>
                <a:gd name="connsiteY0" fmla="*/ 2279 h 125412"/>
                <a:gd name="connsiteX1" fmla="*/ 146050 w 346624"/>
                <a:gd name="connsiteY1" fmla="*/ 0 h 125412"/>
                <a:gd name="connsiteX2" fmla="*/ 278362 w 346624"/>
                <a:gd name="connsiteY2" fmla="*/ 14979 h 125412"/>
                <a:gd name="connsiteX3" fmla="*/ 268288 w 346624"/>
                <a:gd name="connsiteY3" fmla="*/ 60324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278362"/>
                <a:gd name="connsiteY0" fmla="*/ 2279 h 125412"/>
                <a:gd name="connsiteX1" fmla="*/ 146050 w 278362"/>
                <a:gd name="connsiteY1" fmla="*/ 0 h 125412"/>
                <a:gd name="connsiteX2" fmla="*/ 278362 w 278362"/>
                <a:gd name="connsiteY2" fmla="*/ 14979 h 125412"/>
                <a:gd name="connsiteX3" fmla="*/ 268288 w 278362"/>
                <a:gd name="connsiteY3" fmla="*/ 60324 h 125412"/>
                <a:gd name="connsiteX4" fmla="*/ 216449 w 278362"/>
                <a:gd name="connsiteY4" fmla="*/ 88852 h 125412"/>
                <a:gd name="connsiteX5" fmla="*/ 166687 w 278362"/>
                <a:gd name="connsiteY5" fmla="*/ 125412 h 125412"/>
                <a:gd name="connsiteX6" fmla="*/ 2364 w 278362"/>
                <a:gd name="connsiteY6" fmla="*/ 125365 h 125412"/>
                <a:gd name="connsiteX7" fmla="*/ 0 w 278362"/>
                <a:gd name="connsiteY7" fmla="*/ 69849 h 125412"/>
                <a:gd name="connsiteX8" fmla="*/ 32527 w 278362"/>
                <a:gd name="connsiteY8" fmla="*/ 2279 h 125412"/>
                <a:gd name="connsiteX0" fmla="*/ 32527 w 278362"/>
                <a:gd name="connsiteY0" fmla="*/ 2279 h 125365"/>
                <a:gd name="connsiteX1" fmla="*/ 146050 w 278362"/>
                <a:gd name="connsiteY1" fmla="*/ 0 h 125365"/>
                <a:gd name="connsiteX2" fmla="*/ 278362 w 278362"/>
                <a:gd name="connsiteY2" fmla="*/ 14979 h 125365"/>
                <a:gd name="connsiteX3" fmla="*/ 268288 w 278362"/>
                <a:gd name="connsiteY3" fmla="*/ 60324 h 125365"/>
                <a:gd name="connsiteX4" fmla="*/ 216449 w 278362"/>
                <a:gd name="connsiteY4" fmla="*/ 88852 h 125365"/>
                <a:gd name="connsiteX5" fmla="*/ 158749 w 278362"/>
                <a:gd name="connsiteY5" fmla="*/ 109537 h 125365"/>
                <a:gd name="connsiteX6" fmla="*/ 2364 w 278362"/>
                <a:gd name="connsiteY6" fmla="*/ 125365 h 125365"/>
                <a:gd name="connsiteX7" fmla="*/ 0 w 278362"/>
                <a:gd name="connsiteY7" fmla="*/ 69849 h 125365"/>
                <a:gd name="connsiteX8" fmla="*/ 32527 w 278362"/>
                <a:gd name="connsiteY8" fmla="*/ 2279 h 125365"/>
                <a:gd name="connsiteX0" fmla="*/ 32527 w 278362"/>
                <a:gd name="connsiteY0" fmla="*/ 2279 h 109537"/>
                <a:gd name="connsiteX1" fmla="*/ 146050 w 278362"/>
                <a:gd name="connsiteY1" fmla="*/ 0 h 109537"/>
                <a:gd name="connsiteX2" fmla="*/ 278362 w 278362"/>
                <a:gd name="connsiteY2" fmla="*/ 14979 h 109537"/>
                <a:gd name="connsiteX3" fmla="*/ 268288 w 278362"/>
                <a:gd name="connsiteY3" fmla="*/ 60324 h 109537"/>
                <a:gd name="connsiteX4" fmla="*/ 216449 w 278362"/>
                <a:gd name="connsiteY4" fmla="*/ 88852 h 109537"/>
                <a:gd name="connsiteX5" fmla="*/ 158749 w 278362"/>
                <a:gd name="connsiteY5" fmla="*/ 109537 h 109537"/>
                <a:gd name="connsiteX6" fmla="*/ 102377 w 278362"/>
                <a:gd name="connsiteY6" fmla="*/ 101553 h 109537"/>
                <a:gd name="connsiteX7" fmla="*/ 0 w 278362"/>
                <a:gd name="connsiteY7" fmla="*/ 69849 h 109537"/>
                <a:gd name="connsiteX8" fmla="*/ 32527 w 278362"/>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35" h="109537">
                  <a:moveTo>
                    <a:pt x="0" y="2279"/>
                  </a:moveTo>
                  <a:lnTo>
                    <a:pt x="113523" y="0"/>
                  </a:lnTo>
                  <a:lnTo>
                    <a:pt x="245835" y="14979"/>
                  </a:lnTo>
                  <a:lnTo>
                    <a:pt x="235761" y="60324"/>
                  </a:lnTo>
                  <a:cubicBezTo>
                    <a:pt x="218481" y="69833"/>
                    <a:pt x="212314" y="74581"/>
                    <a:pt x="183922" y="88852"/>
                  </a:cubicBezTo>
                  <a:cubicBezTo>
                    <a:pt x="164689" y="95747"/>
                    <a:pt x="175617" y="99467"/>
                    <a:pt x="126222" y="109537"/>
                  </a:cubicBezTo>
                  <a:cubicBezTo>
                    <a:pt x="77268" y="102114"/>
                    <a:pt x="88641" y="104214"/>
                    <a:pt x="69850" y="101553"/>
                  </a:cubicBezTo>
                  <a:cubicBezTo>
                    <a:pt x="53187" y="88339"/>
                    <a:pt x="49223" y="95763"/>
                    <a:pt x="19860" y="61912"/>
                  </a:cubicBezTo>
                  <a:cubicBezTo>
                    <a:pt x="6132" y="46085"/>
                    <a:pt x="6620" y="22157"/>
                    <a:pt x="0" y="2279"/>
                  </a:cubicBezTo>
                  <a:close/>
                </a:path>
              </a:pathLst>
            </a:cu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2" name="Freeform 516"/>
            <p:cNvSpPr/>
            <p:nvPr/>
          </p:nvSpPr>
          <p:spPr bwMode="auto">
            <a:xfrm flipH="1">
              <a:off x="8042874" y="1580262"/>
              <a:ext cx="346848"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 name="connsiteX0" fmla="*/ 122274 w 346848"/>
                <a:gd name="connsiteY0" fmla="*/ 78290 h 87683"/>
                <a:gd name="connsiteX1" fmla="*/ 3005 w 346848"/>
                <a:gd name="connsiteY1" fmla="*/ 71663 h 87683"/>
                <a:gd name="connsiteX2" fmla="*/ 59326 w 346848"/>
                <a:gd name="connsiteY2" fmla="*/ 8716 h 87683"/>
                <a:gd name="connsiteX3" fmla="*/ 304492 w 346848"/>
                <a:gd name="connsiteY3" fmla="*/ 8716 h 87683"/>
                <a:gd name="connsiteX4" fmla="*/ 344248 w 346848"/>
                <a:gd name="connsiteY4" fmla="*/ 84916 h 87683"/>
                <a:gd name="connsiteX5" fmla="*/ 274674 w 346848"/>
                <a:gd name="connsiteY5" fmla="*/ 71663 h 87683"/>
                <a:gd name="connsiteX6" fmla="*/ 122274 w 346848"/>
                <a:gd name="connsiteY6" fmla="*/ 78290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848" h="87683">
                  <a:moveTo>
                    <a:pt x="122274" y="78290"/>
                  </a:moveTo>
                  <a:cubicBezTo>
                    <a:pt x="76996" y="78290"/>
                    <a:pt x="13496" y="83259"/>
                    <a:pt x="3005" y="71663"/>
                  </a:cubicBezTo>
                  <a:cubicBezTo>
                    <a:pt x="-7486" y="60067"/>
                    <a:pt x="9078" y="19207"/>
                    <a:pt x="59326" y="8716"/>
                  </a:cubicBezTo>
                  <a:cubicBezTo>
                    <a:pt x="109574" y="-1775"/>
                    <a:pt x="257005" y="-3984"/>
                    <a:pt x="304492" y="8716"/>
                  </a:cubicBezTo>
                  <a:cubicBezTo>
                    <a:pt x="351979" y="21416"/>
                    <a:pt x="349218" y="74425"/>
                    <a:pt x="344248" y="84916"/>
                  </a:cubicBezTo>
                  <a:cubicBezTo>
                    <a:pt x="339278" y="95407"/>
                    <a:pt x="311670" y="72767"/>
                    <a:pt x="274674" y="71663"/>
                  </a:cubicBezTo>
                  <a:cubicBezTo>
                    <a:pt x="237678" y="70559"/>
                    <a:pt x="167552" y="78290"/>
                    <a:pt x="122274" y="78290"/>
                  </a:cubicBezTo>
                  <a:close/>
                </a:path>
              </a:pathLst>
            </a:custGeom>
            <a:solidFill>
              <a:srgbClr val="E9D8A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353" name="Oval 4"/>
            <p:cNvSpPr/>
            <p:nvPr/>
          </p:nvSpPr>
          <p:spPr bwMode="auto">
            <a:xfrm>
              <a:off x="7674047" y="1299333"/>
              <a:ext cx="133992" cy="236313"/>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96943"/>
                <a:gd name="connsiteY0" fmla="*/ 574189 h 1146459"/>
                <a:gd name="connsiteX1" fmla="*/ 112043 w 796943"/>
                <a:gd name="connsiteY1" fmla="*/ 134313 h 1146459"/>
                <a:gd name="connsiteX2" fmla="*/ 418634 w 796943"/>
                <a:gd name="connsiteY2" fmla="*/ 29933 h 1146459"/>
                <a:gd name="connsiteX3" fmla="*/ 723416 w 796943"/>
                <a:gd name="connsiteY3" fmla="*/ 54569 h 1146459"/>
                <a:gd name="connsiteX4" fmla="*/ 793987 w 796943"/>
                <a:gd name="connsiteY4" fmla="*/ 260782 h 1146459"/>
                <a:gd name="connsiteX5" fmla="*/ 654303 w 796943"/>
                <a:gd name="connsiteY5" fmla="*/ 883908 h 1146459"/>
                <a:gd name="connsiteX6" fmla="*/ 413318 w 796943"/>
                <a:gd name="connsiteY6" fmla="*/ 1145026 h 1146459"/>
                <a:gd name="connsiteX7" fmla="*/ 133309 w 796943"/>
                <a:gd name="connsiteY7" fmla="*/ 968969 h 1146459"/>
                <a:gd name="connsiteX8" fmla="*/ 168 w 796943"/>
                <a:gd name="connsiteY8" fmla="*/ 574189 h 1146459"/>
                <a:gd name="connsiteX0" fmla="*/ 168 w 796943"/>
                <a:gd name="connsiteY0" fmla="*/ 578672 h 1150942"/>
                <a:gd name="connsiteX1" fmla="*/ 112043 w 796943"/>
                <a:gd name="connsiteY1" fmla="*/ 138796 h 1150942"/>
                <a:gd name="connsiteX2" fmla="*/ 418634 w 796943"/>
                <a:gd name="connsiteY2" fmla="*/ 34416 h 1150942"/>
                <a:gd name="connsiteX3" fmla="*/ 673174 w 796943"/>
                <a:gd name="connsiteY3" fmla="*/ 52353 h 1150942"/>
                <a:gd name="connsiteX4" fmla="*/ 793987 w 796943"/>
                <a:gd name="connsiteY4" fmla="*/ 265265 h 1150942"/>
                <a:gd name="connsiteX5" fmla="*/ 654303 w 796943"/>
                <a:gd name="connsiteY5" fmla="*/ 888391 h 1150942"/>
                <a:gd name="connsiteX6" fmla="*/ 413318 w 796943"/>
                <a:gd name="connsiteY6" fmla="*/ 1149509 h 1150942"/>
                <a:gd name="connsiteX7" fmla="*/ 133309 w 796943"/>
                <a:gd name="connsiteY7" fmla="*/ 973452 h 1150942"/>
                <a:gd name="connsiteX8" fmla="*/ 168 w 796943"/>
                <a:gd name="connsiteY8" fmla="*/ 578672 h 1150942"/>
                <a:gd name="connsiteX0" fmla="*/ 168 w 796943"/>
                <a:gd name="connsiteY0" fmla="*/ 610686 h 1182956"/>
                <a:gd name="connsiteX1" fmla="*/ 112043 w 796943"/>
                <a:gd name="connsiteY1" fmla="*/ 170810 h 1182956"/>
                <a:gd name="connsiteX2" fmla="*/ 418634 w 796943"/>
                <a:gd name="connsiteY2" fmla="*/ 66430 h 1182956"/>
                <a:gd name="connsiteX3" fmla="*/ 633487 w 796943"/>
                <a:gd name="connsiteY3" fmla="*/ 41505 h 1182956"/>
                <a:gd name="connsiteX4" fmla="*/ 793987 w 796943"/>
                <a:gd name="connsiteY4" fmla="*/ 297279 h 1182956"/>
                <a:gd name="connsiteX5" fmla="*/ 654303 w 796943"/>
                <a:gd name="connsiteY5" fmla="*/ 920405 h 1182956"/>
                <a:gd name="connsiteX6" fmla="*/ 413318 w 796943"/>
                <a:gd name="connsiteY6" fmla="*/ 1181523 h 1182956"/>
                <a:gd name="connsiteX7" fmla="*/ 133309 w 796943"/>
                <a:gd name="connsiteY7" fmla="*/ 1005466 h 1182956"/>
                <a:gd name="connsiteX8" fmla="*/ 168 w 796943"/>
                <a:gd name="connsiteY8" fmla="*/ 610686 h 1182956"/>
                <a:gd name="connsiteX0" fmla="*/ 168 w 689200"/>
                <a:gd name="connsiteY0" fmla="*/ 610686 h 1182956"/>
                <a:gd name="connsiteX1" fmla="*/ 112043 w 689200"/>
                <a:gd name="connsiteY1" fmla="*/ 170810 h 1182956"/>
                <a:gd name="connsiteX2" fmla="*/ 418634 w 689200"/>
                <a:gd name="connsiteY2" fmla="*/ 66430 h 1182956"/>
                <a:gd name="connsiteX3" fmla="*/ 633487 w 689200"/>
                <a:gd name="connsiteY3" fmla="*/ 41505 h 1182956"/>
                <a:gd name="connsiteX4" fmla="*/ 659049 w 689200"/>
                <a:gd name="connsiteY4" fmla="*/ 87729 h 1182956"/>
                <a:gd name="connsiteX5" fmla="*/ 654303 w 689200"/>
                <a:gd name="connsiteY5" fmla="*/ 920405 h 1182956"/>
                <a:gd name="connsiteX6" fmla="*/ 413318 w 689200"/>
                <a:gd name="connsiteY6" fmla="*/ 1181523 h 1182956"/>
                <a:gd name="connsiteX7" fmla="*/ 133309 w 689200"/>
                <a:gd name="connsiteY7" fmla="*/ 1005466 h 1182956"/>
                <a:gd name="connsiteX8" fmla="*/ 168 w 689200"/>
                <a:gd name="connsiteY8" fmla="*/ 610686 h 1182956"/>
                <a:gd name="connsiteX0" fmla="*/ 168 w 689200"/>
                <a:gd name="connsiteY0" fmla="*/ 675458 h 1247728"/>
                <a:gd name="connsiteX1" fmla="*/ 112043 w 689200"/>
                <a:gd name="connsiteY1" fmla="*/ 235582 h 1247728"/>
                <a:gd name="connsiteX2" fmla="*/ 259884 w 689200"/>
                <a:gd name="connsiteY2" fmla="*/ 7377 h 1247728"/>
                <a:gd name="connsiteX3" fmla="*/ 633487 w 689200"/>
                <a:gd name="connsiteY3" fmla="*/ 106277 h 1247728"/>
                <a:gd name="connsiteX4" fmla="*/ 659049 w 689200"/>
                <a:gd name="connsiteY4" fmla="*/ 152501 h 1247728"/>
                <a:gd name="connsiteX5" fmla="*/ 654303 w 689200"/>
                <a:gd name="connsiteY5" fmla="*/ 985177 h 1247728"/>
                <a:gd name="connsiteX6" fmla="*/ 413318 w 689200"/>
                <a:gd name="connsiteY6" fmla="*/ 1246295 h 1247728"/>
                <a:gd name="connsiteX7" fmla="*/ 133309 w 689200"/>
                <a:gd name="connsiteY7" fmla="*/ 1070238 h 1247728"/>
                <a:gd name="connsiteX8" fmla="*/ 168 w 689200"/>
                <a:gd name="connsiteY8" fmla="*/ 675458 h 1247728"/>
                <a:gd name="connsiteX0" fmla="*/ 168 w 689200"/>
                <a:gd name="connsiteY0" fmla="*/ 616148 h 1188418"/>
                <a:gd name="connsiteX1" fmla="*/ 112043 w 689200"/>
                <a:gd name="connsiteY1" fmla="*/ 176272 h 1188418"/>
                <a:gd name="connsiteX2" fmla="*/ 586909 w 689200"/>
                <a:gd name="connsiteY2" fmla="*/ 51254 h 1188418"/>
                <a:gd name="connsiteX3" fmla="*/ 633487 w 689200"/>
                <a:gd name="connsiteY3" fmla="*/ 46967 h 1188418"/>
                <a:gd name="connsiteX4" fmla="*/ 659049 w 689200"/>
                <a:gd name="connsiteY4" fmla="*/ 93191 h 1188418"/>
                <a:gd name="connsiteX5" fmla="*/ 654303 w 689200"/>
                <a:gd name="connsiteY5" fmla="*/ 925867 h 1188418"/>
                <a:gd name="connsiteX6" fmla="*/ 413318 w 689200"/>
                <a:gd name="connsiteY6" fmla="*/ 1186985 h 1188418"/>
                <a:gd name="connsiteX7" fmla="*/ 133309 w 689200"/>
                <a:gd name="connsiteY7" fmla="*/ 1010928 h 1188418"/>
                <a:gd name="connsiteX8" fmla="*/ 168 w 689200"/>
                <a:gd name="connsiteY8" fmla="*/ 616148 h 1188418"/>
                <a:gd name="connsiteX0" fmla="*/ 19683 w 708715"/>
                <a:gd name="connsiteY0" fmla="*/ 612758 h 1185028"/>
                <a:gd name="connsiteX1" fmla="*/ 582408 w 708715"/>
                <a:gd name="connsiteY1" fmla="*/ 87157 h 1185028"/>
                <a:gd name="connsiteX2" fmla="*/ 606424 w 708715"/>
                <a:gd name="connsiteY2" fmla="*/ 47864 h 1185028"/>
                <a:gd name="connsiteX3" fmla="*/ 653002 w 708715"/>
                <a:gd name="connsiteY3" fmla="*/ 43577 h 1185028"/>
                <a:gd name="connsiteX4" fmla="*/ 678564 w 708715"/>
                <a:gd name="connsiteY4" fmla="*/ 89801 h 1185028"/>
                <a:gd name="connsiteX5" fmla="*/ 673818 w 708715"/>
                <a:gd name="connsiteY5" fmla="*/ 922477 h 1185028"/>
                <a:gd name="connsiteX6" fmla="*/ 432833 w 708715"/>
                <a:gd name="connsiteY6" fmla="*/ 1183595 h 1185028"/>
                <a:gd name="connsiteX7" fmla="*/ 152824 w 708715"/>
                <a:gd name="connsiteY7" fmla="*/ 1007538 h 1185028"/>
                <a:gd name="connsiteX8" fmla="*/ 19683 w 708715"/>
                <a:gd name="connsiteY8" fmla="*/ 612758 h 1185028"/>
                <a:gd name="connsiteX0" fmla="*/ 435185 w 562242"/>
                <a:gd name="connsiteY0" fmla="*/ 212708 h 1185028"/>
                <a:gd name="connsiteX1" fmla="*/ 435935 w 562242"/>
                <a:gd name="connsiteY1" fmla="*/ 87157 h 1185028"/>
                <a:gd name="connsiteX2" fmla="*/ 459951 w 562242"/>
                <a:gd name="connsiteY2" fmla="*/ 47864 h 1185028"/>
                <a:gd name="connsiteX3" fmla="*/ 506529 w 562242"/>
                <a:gd name="connsiteY3" fmla="*/ 43577 h 1185028"/>
                <a:gd name="connsiteX4" fmla="*/ 532091 w 562242"/>
                <a:gd name="connsiteY4" fmla="*/ 89801 h 1185028"/>
                <a:gd name="connsiteX5" fmla="*/ 527345 w 562242"/>
                <a:gd name="connsiteY5" fmla="*/ 922477 h 1185028"/>
                <a:gd name="connsiteX6" fmla="*/ 286360 w 562242"/>
                <a:gd name="connsiteY6" fmla="*/ 1183595 h 1185028"/>
                <a:gd name="connsiteX7" fmla="*/ 6351 w 562242"/>
                <a:gd name="connsiteY7" fmla="*/ 1007538 h 1185028"/>
                <a:gd name="connsiteX8" fmla="*/ 435185 w 562242"/>
                <a:gd name="connsiteY8" fmla="*/ 212708 h 1185028"/>
                <a:gd name="connsiteX0" fmla="*/ 149950 w 277007"/>
                <a:gd name="connsiteY0" fmla="*/ 212708 h 1203096"/>
                <a:gd name="connsiteX1" fmla="*/ 150700 w 277007"/>
                <a:gd name="connsiteY1" fmla="*/ 87157 h 1203096"/>
                <a:gd name="connsiteX2" fmla="*/ 174716 w 277007"/>
                <a:gd name="connsiteY2" fmla="*/ 47864 h 1203096"/>
                <a:gd name="connsiteX3" fmla="*/ 221294 w 277007"/>
                <a:gd name="connsiteY3" fmla="*/ 43577 h 1203096"/>
                <a:gd name="connsiteX4" fmla="*/ 246856 w 277007"/>
                <a:gd name="connsiteY4" fmla="*/ 89801 h 1203096"/>
                <a:gd name="connsiteX5" fmla="*/ 242110 w 277007"/>
                <a:gd name="connsiteY5" fmla="*/ 922477 h 1203096"/>
                <a:gd name="connsiteX6" fmla="*/ 1125 w 277007"/>
                <a:gd name="connsiteY6" fmla="*/ 1183595 h 1203096"/>
                <a:gd name="connsiteX7" fmla="*/ 132278 w 277007"/>
                <a:gd name="connsiteY7" fmla="*/ 372538 h 1203096"/>
                <a:gd name="connsiteX8" fmla="*/ 149950 w 277007"/>
                <a:gd name="connsiteY8" fmla="*/ 212708 h 1203096"/>
                <a:gd name="connsiteX0" fmla="*/ 42107 w 169164"/>
                <a:gd name="connsiteY0" fmla="*/ 212708 h 934261"/>
                <a:gd name="connsiteX1" fmla="*/ 42857 w 169164"/>
                <a:gd name="connsiteY1" fmla="*/ 87157 h 934261"/>
                <a:gd name="connsiteX2" fmla="*/ 66873 w 169164"/>
                <a:gd name="connsiteY2" fmla="*/ 47864 h 934261"/>
                <a:gd name="connsiteX3" fmla="*/ 113451 w 169164"/>
                <a:gd name="connsiteY3" fmla="*/ 43577 h 934261"/>
                <a:gd name="connsiteX4" fmla="*/ 139013 w 169164"/>
                <a:gd name="connsiteY4" fmla="*/ 89801 h 934261"/>
                <a:gd name="connsiteX5" fmla="*/ 134267 w 169164"/>
                <a:gd name="connsiteY5" fmla="*/ 922477 h 934261"/>
                <a:gd name="connsiteX6" fmla="*/ 88544 w 169164"/>
                <a:gd name="connsiteY6" fmla="*/ 397782 h 934261"/>
                <a:gd name="connsiteX7" fmla="*/ 24435 w 169164"/>
                <a:gd name="connsiteY7" fmla="*/ 372538 h 934261"/>
                <a:gd name="connsiteX8" fmla="*/ 42107 w 169164"/>
                <a:gd name="connsiteY8" fmla="*/ 212708 h 934261"/>
                <a:gd name="connsiteX0" fmla="*/ 42107 w 157177"/>
                <a:gd name="connsiteY0" fmla="*/ 212708 h 431684"/>
                <a:gd name="connsiteX1" fmla="*/ 42857 w 157177"/>
                <a:gd name="connsiteY1" fmla="*/ 87157 h 431684"/>
                <a:gd name="connsiteX2" fmla="*/ 66873 w 157177"/>
                <a:gd name="connsiteY2" fmla="*/ 47864 h 431684"/>
                <a:gd name="connsiteX3" fmla="*/ 113451 w 157177"/>
                <a:gd name="connsiteY3" fmla="*/ 43577 h 431684"/>
                <a:gd name="connsiteX4" fmla="*/ 139013 w 157177"/>
                <a:gd name="connsiteY4" fmla="*/ 89801 h 431684"/>
                <a:gd name="connsiteX5" fmla="*/ 112042 w 157177"/>
                <a:gd name="connsiteY5" fmla="*/ 384314 h 431684"/>
                <a:gd name="connsiteX6" fmla="*/ 88544 w 157177"/>
                <a:gd name="connsiteY6" fmla="*/ 397782 h 431684"/>
                <a:gd name="connsiteX7" fmla="*/ 24435 w 157177"/>
                <a:gd name="connsiteY7" fmla="*/ 372538 h 431684"/>
                <a:gd name="connsiteX8" fmla="*/ 42107 w 157177"/>
                <a:gd name="connsiteY8" fmla="*/ 212708 h 431684"/>
                <a:gd name="connsiteX0" fmla="*/ 40839 w 157497"/>
                <a:gd name="connsiteY0" fmla="*/ 126983 h 431684"/>
                <a:gd name="connsiteX1" fmla="*/ 43177 w 157497"/>
                <a:gd name="connsiteY1" fmla="*/ 87157 h 431684"/>
                <a:gd name="connsiteX2" fmla="*/ 67193 w 157497"/>
                <a:gd name="connsiteY2" fmla="*/ 47864 h 431684"/>
                <a:gd name="connsiteX3" fmla="*/ 113771 w 157497"/>
                <a:gd name="connsiteY3" fmla="*/ 43577 h 431684"/>
                <a:gd name="connsiteX4" fmla="*/ 139333 w 157497"/>
                <a:gd name="connsiteY4" fmla="*/ 89801 h 431684"/>
                <a:gd name="connsiteX5" fmla="*/ 112362 w 157497"/>
                <a:gd name="connsiteY5" fmla="*/ 384314 h 431684"/>
                <a:gd name="connsiteX6" fmla="*/ 88864 w 157497"/>
                <a:gd name="connsiteY6" fmla="*/ 397782 h 431684"/>
                <a:gd name="connsiteX7" fmla="*/ 24755 w 157497"/>
                <a:gd name="connsiteY7" fmla="*/ 372538 h 431684"/>
                <a:gd name="connsiteX8" fmla="*/ 40839 w 157497"/>
                <a:gd name="connsiteY8" fmla="*/ 126983 h 431684"/>
                <a:gd name="connsiteX0" fmla="*/ 1772 w 134514"/>
                <a:gd name="connsiteY0" fmla="*/ 372538 h 431684"/>
                <a:gd name="connsiteX1" fmla="*/ 20194 w 134514"/>
                <a:gd name="connsiteY1" fmla="*/ 87157 h 431684"/>
                <a:gd name="connsiteX2" fmla="*/ 44210 w 134514"/>
                <a:gd name="connsiteY2" fmla="*/ 47864 h 431684"/>
                <a:gd name="connsiteX3" fmla="*/ 90788 w 134514"/>
                <a:gd name="connsiteY3" fmla="*/ 43577 h 431684"/>
                <a:gd name="connsiteX4" fmla="*/ 116350 w 134514"/>
                <a:gd name="connsiteY4" fmla="*/ 89801 h 431684"/>
                <a:gd name="connsiteX5" fmla="*/ 89379 w 134514"/>
                <a:gd name="connsiteY5" fmla="*/ 384314 h 431684"/>
                <a:gd name="connsiteX6" fmla="*/ 65881 w 134514"/>
                <a:gd name="connsiteY6" fmla="*/ 397782 h 431684"/>
                <a:gd name="connsiteX7" fmla="*/ 1772 w 134514"/>
                <a:gd name="connsiteY7" fmla="*/ 372538 h 431684"/>
                <a:gd name="connsiteX0" fmla="*/ 4432 w 121299"/>
                <a:gd name="connsiteY0" fmla="*/ 172513 h 441440"/>
                <a:gd name="connsiteX1" fmla="*/ 6979 w 121299"/>
                <a:gd name="connsiteY1" fmla="*/ 87157 h 441440"/>
                <a:gd name="connsiteX2" fmla="*/ 30995 w 121299"/>
                <a:gd name="connsiteY2" fmla="*/ 47864 h 441440"/>
                <a:gd name="connsiteX3" fmla="*/ 77573 w 121299"/>
                <a:gd name="connsiteY3" fmla="*/ 43577 h 441440"/>
                <a:gd name="connsiteX4" fmla="*/ 103135 w 121299"/>
                <a:gd name="connsiteY4" fmla="*/ 89801 h 441440"/>
                <a:gd name="connsiteX5" fmla="*/ 76164 w 121299"/>
                <a:gd name="connsiteY5" fmla="*/ 384314 h 441440"/>
                <a:gd name="connsiteX6" fmla="*/ 52666 w 121299"/>
                <a:gd name="connsiteY6" fmla="*/ 397782 h 441440"/>
                <a:gd name="connsiteX7" fmla="*/ 4432 w 121299"/>
                <a:gd name="connsiteY7" fmla="*/ 172513 h 441440"/>
                <a:gd name="connsiteX0" fmla="*/ 4432 w 121299"/>
                <a:gd name="connsiteY0" fmla="*/ 172513 h 410514"/>
                <a:gd name="connsiteX1" fmla="*/ 6979 w 121299"/>
                <a:gd name="connsiteY1" fmla="*/ 87157 h 410514"/>
                <a:gd name="connsiteX2" fmla="*/ 30995 w 121299"/>
                <a:gd name="connsiteY2" fmla="*/ 47864 h 410514"/>
                <a:gd name="connsiteX3" fmla="*/ 77573 w 121299"/>
                <a:gd name="connsiteY3" fmla="*/ 43577 h 410514"/>
                <a:gd name="connsiteX4" fmla="*/ 103135 w 121299"/>
                <a:gd name="connsiteY4" fmla="*/ 89801 h 410514"/>
                <a:gd name="connsiteX5" fmla="*/ 76164 w 121299"/>
                <a:gd name="connsiteY5" fmla="*/ 384314 h 410514"/>
                <a:gd name="connsiteX6" fmla="*/ 49491 w 121299"/>
                <a:gd name="connsiteY6" fmla="*/ 245382 h 410514"/>
                <a:gd name="connsiteX7" fmla="*/ 4432 w 121299"/>
                <a:gd name="connsiteY7" fmla="*/ 172513 h 410514"/>
                <a:gd name="connsiteX0" fmla="*/ 4432 w 131332"/>
                <a:gd name="connsiteY0" fmla="*/ 172513 h 262682"/>
                <a:gd name="connsiteX1" fmla="*/ 6979 w 131332"/>
                <a:gd name="connsiteY1" fmla="*/ 87157 h 262682"/>
                <a:gd name="connsiteX2" fmla="*/ 30995 w 131332"/>
                <a:gd name="connsiteY2" fmla="*/ 47864 h 262682"/>
                <a:gd name="connsiteX3" fmla="*/ 77573 w 131332"/>
                <a:gd name="connsiteY3" fmla="*/ 43577 h 262682"/>
                <a:gd name="connsiteX4" fmla="*/ 103135 w 131332"/>
                <a:gd name="connsiteY4" fmla="*/ 89801 h 262682"/>
                <a:gd name="connsiteX5" fmla="*/ 95214 w 131332"/>
                <a:gd name="connsiteY5" fmla="*/ 203339 h 262682"/>
                <a:gd name="connsiteX6" fmla="*/ 49491 w 131332"/>
                <a:gd name="connsiteY6" fmla="*/ 245382 h 262682"/>
                <a:gd name="connsiteX7" fmla="*/ 4432 w 131332"/>
                <a:gd name="connsiteY7" fmla="*/ 172513 h 262682"/>
                <a:gd name="connsiteX0" fmla="*/ 4432 w 147479"/>
                <a:gd name="connsiteY0" fmla="*/ 172513 h 254162"/>
                <a:gd name="connsiteX1" fmla="*/ 6979 w 147479"/>
                <a:gd name="connsiteY1" fmla="*/ 87157 h 254162"/>
                <a:gd name="connsiteX2" fmla="*/ 30995 w 147479"/>
                <a:gd name="connsiteY2" fmla="*/ 47864 h 254162"/>
                <a:gd name="connsiteX3" fmla="*/ 77573 w 147479"/>
                <a:gd name="connsiteY3" fmla="*/ 43577 h 254162"/>
                <a:gd name="connsiteX4" fmla="*/ 103135 w 147479"/>
                <a:gd name="connsiteY4" fmla="*/ 89801 h 254162"/>
                <a:gd name="connsiteX5" fmla="*/ 119027 w 147479"/>
                <a:gd name="connsiteY5" fmla="*/ 187464 h 254162"/>
                <a:gd name="connsiteX6" fmla="*/ 49491 w 147479"/>
                <a:gd name="connsiteY6" fmla="*/ 245382 h 254162"/>
                <a:gd name="connsiteX7" fmla="*/ 4432 w 147479"/>
                <a:gd name="connsiteY7" fmla="*/ 172513 h 254162"/>
                <a:gd name="connsiteX0" fmla="*/ 4432 w 147479"/>
                <a:gd name="connsiteY0" fmla="*/ 172513 h 262440"/>
                <a:gd name="connsiteX1" fmla="*/ 6979 w 147479"/>
                <a:gd name="connsiteY1" fmla="*/ 87157 h 262440"/>
                <a:gd name="connsiteX2" fmla="*/ 30995 w 147479"/>
                <a:gd name="connsiteY2" fmla="*/ 47864 h 262440"/>
                <a:gd name="connsiteX3" fmla="*/ 77573 w 147479"/>
                <a:gd name="connsiteY3" fmla="*/ 43577 h 262440"/>
                <a:gd name="connsiteX4" fmla="*/ 103135 w 147479"/>
                <a:gd name="connsiteY4" fmla="*/ 89801 h 262440"/>
                <a:gd name="connsiteX5" fmla="*/ 119027 w 147479"/>
                <a:gd name="connsiteY5" fmla="*/ 187464 h 262440"/>
                <a:gd name="connsiteX6" fmla="*/ 112991 w 147479"/>
                <a:gd name="connsiteY6" fmla="*/ 258082 h 262440"/>
                <a:gd name="connsiteX7" fmla="*/ 4432 w 147479"/>
                <a:gd name="connsiteY7" fmla="*/ 172513 h 262440"/>
                <a:gd name="connsiteX0" fmla="*/ 4432 w 147479"/>
                <a:gd name="connsiteY0" fmla="*/ 145093 h 235020"/>
                <a:gd name="connsiteX1" fmla="*/ 6979 w 147479"/>
                <a:gd name="connsiteY1" fmla="*/ 59737 h 235020"/>
                <a:gd name="connsiteX2" fmla="*/ 30995 w 147479"/>
                <a:gd name="connsiteY2" fmla="*/ 20444 h 235020"/>
                <a:gd name="connsiteX3" fmla="*/ 34201 w 147479"/>
                <a:gd name="connsiteY3" fmla="*/ 17283 h 235020"/>
                <a:gd name="connsiteX4" fmla="*/ 77573 w 147479"/>
                <a:gd name="connsiteY4" fmla="*/ 16157 h 235020"/>
                <a:gd name="connsiteX5" fmla="*/ 103135 w 147479"/>
                <a:gd name="connsiteY5" fmla="*/ 62381 h 235020"/>
                <a:gd name="connsiteX6" fmla="*/ 119027 w 147479"/>
                <a:gd name="connsiteY6" fmla="*/ 160044 h 235020"/>
                <a:gd name="connsiteX7" fmla="*/ 112991 w 147479"/>
                <a:gd name="connsiteY7" fmla="*/ 230662 h 235020"/>
                <a:gd name="connsiteX8" fmla="*/ 4432 w 147479"/>
                <a:gd name="connsiteY8" fmla="*/ 145093 h 235020"/>
                <a:gd name="connsiteX0" fmla="*/ 4432 w 147479"/>
                <a:gd name="connsiteY0" fmla="*/ 140767 h 230694"/>
                <a:gd name="connsiteX1" fmla="*/ 6979 w 147479"/>
                <a:gd name="connsiteY1" fmla="*/ 55411 h 230694"/>
                <a:gd name="connsiteX2" fmla="*/ 30995 w 147479"/>
                <a:gd name="connsiteY2" fmla="*/ 16118 h 230694"/>
                <a:gd name="connsiteX3" fmla="*/ 34201 w 147479"/>
                <a:gd name="connsiteY3" fmla="*/ 12957 h 230694"/>
                <a:gd name="connsiteX4" fmla="*/ 82336 w 147479"/>
                <a:gd name="connsiteY4" fmla="*/ 22943 h 230694"/>
                <a:gd name="connsiteX5" fmla="*/ 103135 w 147479"/>
                <a:gd name="connsiteY5" fmla="*/ 58055 h 230694"/>
                <a:gd name="connsiteX6" fmla="*/ 119027 w 147479"/>
                <a:gd name="connsiteY6" fmla="*/ 155718 h 230694"/>
                <a:gd name="connsiteX7" fmla="*/ 112991 w 147479"/>
                <a:gd name="connsiteY7" fmla="*/ 226336 h 230694"/>
                <a:gd name="connsiteX8" fmla="*/ 4432 w 147479"/>
                <a:gd name="connsiteY8" fmla="*/ 140767 h 230694"/>
                <a:gd name="connsiteX0" fmla="*/ 4432 w 147479"/>
                <a:gd name="connsiteY0" fmla="*/ 145291 h 235218"/>
                <a:gd name="connsiteX1" fmla="*/ 6979 w 147479"/>
                <a:gd name="connsiteY1" fmla="*/ 59935 h 235218"/>
                <a:gd name="connsiteX2" fmla="*/ 30995 w 147479"/>
                <a:gd name="connsiteY2" fmla="*/ 20642 h 235218"/>
                <a:gd name="connsiteX3" fmla="*/ 51663 w 147479"/>
                <a:gd name="connsiteY3" fmla="*/ 18 h 235218"/>
                <a:gd name="connsiteX4" fmla="*/ 82336 w 147479"/>
                <a:gd name="connsiteY4" fmla="*/ 27467 h 235218"/>
                <a:gd name="connsiteX5" fmla="*/ 103135 w 147479"/>
                <a:gd name="connsiteY5" fmla="*/ 62579 h 235218"/>
                <a:gd name="connsiteX6" fmla="*/ 119027 w 147479"/>
                <a:gd name="connsiteY6" fmla="*/ 160242 h 235218"/>
                <a:gd name="connsiteX7" fmla="*/ 112991 w 147479"/>
                <a:gd name="connsiteY7" fmla="*/ 230860 h 235218"/>
                <a:gd name="connsiteX8" fmla="*/ 4432 w 147479"/>
                <a:gd name="connsiteY8" fmla="*/ 145291 h 235218"/>
                <a:gd name="connsiteX0" fmla="*/ 4432 w 147479"/>
                <a:gd name="connsiteY0" fmla="*/ 145291 h 321202"/>
                <a:gd name="connsiteX1" fmla="*/ 6979 w 147479"/>
                <a:gd name="connsiteY1" fmla="*/ 59935 h 321202"/>
                <a:gd name="connsiteX2" fmla="*/ 30995 w 147479"/>
                <a:gd name="connsiteY2" fmla="*/ 20642 h 321202"/>
                <a:gd name="connsiteX3" fmla="*/ 51663 w 147479"/>
                <a:gd name="connsiteY3" fmla="*/ 18 h 321202"/>
                <a:gd name="connsiteX4" fmla="*/ 82336 w 147479"/>
                <a:gd name="connsiteY4" fmla="*/ 27467 h 321202"/>
                <a:gd name="connsiteX5" fmla="*/ 103135 w 147479"/>
                <a:gd name="connsiteY5" fmla="*/ 62579 h 321202"/>
                <a:gd name="connsiteX6" fmla="*/ 119027 w 147479"/>
                <a:gd name="connsiteY6" fmla="*/ 160242 h 321202"/>
                <a:gd name="connsiteX7" fmla="*/ 112991 w 147479"/>
                <a:gd name="connsiteY7" fmla="*/ 230860 h 321202"/>
                <a:gd name="connsiteX8" fmla="*/ 4432 w 147479"/>
                <a:gd name="connsiteY8" fmla="*/ 145291 h 321202"/>
                <a:gd name="connsiteX0" fmla="*/ 4432 w 119140"/>
                <a:gd name="connsiteY0" fmla="*/ 145291 h 233270"/>
                <a:gd name="connsiteX1" fmla="*/ 6979 w 119140"/>
                <a:gd name="connsiteY1" fmla="*/ 59935 h 233270"/>
                <a:gd name="connsiteX2" fmla="*/ 30995 w 119140"/>
                <a:gd name="connsiteY2" fmla="*/ 20642 h 233270"/>
                <a:gd name="connsiteX3" fmla="*/ 51663 w 119140"/>
                <a:gd name="connsiteY3" fmla="*/ 18 h 233270"/>
                <a:gd name="connsiteX4" fmla="*/ 82336 w 119140"/>
                <a:gd name="connsiteY4" fmla="*/ 27467 h 233270"/>
                <a:gd name="connsiteX5" fmla="*/ 103135 w 119140"/>
                <a:gd name="connsiteY5" fmla="*/ 62579 h 233270"/>
                <a:gd name="connsiteX6" fmla="*/ 112991 w 119140"/>
                <a:gd name="connsiteY6" fmla="*/ 230860 h 233270"/>
                <a:gd name="connsiteX7" fmla="*/ 4432 w 119140"/>
                <a:gd name="connsiteY7" fmla="*/ 145291 h 233270"/>
                <a:gd name="connsiteX0" fmla="*/ 4432 w 133045"/>
                <a:gd name="connsiteY0" fmla="*/ 145291 h 236327"/>
                <a:gd name="connsiteX1" fmla="*/ 6979 w 133045"/>
                <a:gd name="connsiteY1" fmla="*/ 59935 h 236327"/>
                <a:gd name="connsiteX2" fmla="*/ 30995 w 133045"/>
                <a:gd name="connsiteY2" fmla="*/ 20642 h 236327"/>
                <a:gd name="connsiteX3" fmla="*/ 51663 w 133045"/>
                <a:gd name="connsiteY3" fmla="*/ 18 h 236327"/>
                <a:gd name="connsiteX4" fmla="*/ 82336 w 133045"/>
                <a:gd name="connsiteY4" fmla="*/ 27467 h 236327"/>
                <a:gd name="connsiteX5" fmla="*/ 103135 w 133045"/>
                <a:gd name="connsiteY5" fmla="*/ 62579 h 236327"/>
                <a:gd name="connsiteX6" fmla="*/ 128866 w 133045"/>
                <a:gd name="connsiteY6" fmla="*/ 234035 h 236327"/>
                <a:gd name="connsiteX7" fmla="*/ 4432 w 133045"/>
                <a:gd name="connsiteY7" fmla="*/ 145291 h 236327"/>
                <a:gd name="connsiteX0" fmla="*/ 4673 w 133286"/>
                <a:gd name="connsiteY0" fmla="*/ 146024 h 237060"/>
                <a:gd name="connsiteX1" fmla="*/ 7220 w 133286"/>
                <a:gd name="connsiteY1" fmla="*/ 60668 h 237060"/>
                <a:gd name="connsiteX2" fmla="*/ 51904 w 133286"/>
                <a:gd name="connsiteY2" fmla="*/ 751 h 237060"/>
                <a:gd name="connsiteX3" fmla="*/ 82577 w 133286"/>
                <a:gd name="connsiteY3" fmla="*/ 28200 h 237060"/>
                <a:gd name="connsiteX4" fmla="*/ 103376 w 133286"/>
                <a:gd name="connsiteY4" fmla="*/ 63312 h 237060"/>
                <a:gd name="connsiteX5" fmla="*/ 129107 w 133286"/>
                <a:gd name="connsiteY5" fmla="*/ 234768 h 237060"/>
                <a:gd name="connsiteX6" fmla="*/ 4673 w 133286"/>
                <a:gd name="connsiteY6" fmla="*/ 146024 h 237060"/>
                <a:gd name="connsiteX0" fmla="*/ 4673 w 133992"/>
                <a:gd name="connsiteY0" fmla="*/ 145277 h 236313"/>
                <a:gd name="connsiteX1" fmla="*/ 7220 w 133992"/>
                <a:gd name="connsiteY1" fmla="*/ 59921 h 236313"/>
                <a:gd name="connsiteX2" fmla="*/ 51904 w 133992"/>
                <a:gd name="connsiteY2" fmla="*/ 4 h 236313"/>
                <a:gd name="connsiteX3" fmla="*/ 103376 w 133992"/>
                <a:gd name="connsiteY3" fmla="*/ 62565 h 236313"/>
                <a:gd name="connsiteX4" fmla="*/ 129107 w 133992"/>
                <a:gd name="connsiteY4" fmla="*/ 234021 h 236313"/>
                <a:gd name="connsiteX5" fmla="*/ 4673 w 133992"/>
                <a:gd name="connsiteY5" fmla="*/ 145277 h 23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92" h="236313">
                  <a:moveTo>
                    <a:pt x="4673" y="145277"/>
                  </a:moveTo>
                  <a:cubicBezTo>
                    <a:pt x="-2942" y="93506"/>
                    <a:pt x="-652" y="84133"/>
                    <a:pt x="7220" y="59921"/>
                  </a:cubicBezTo>
                  <a:cubicBezTo>
                    <a:pt x="15092" y="35709"/>
                    <a:pt x="35878" y="-437"/>
                    <a:pt x="51904" y="4"/>
                  </a:cubicBezTo>
                  <a:cubicBezTo>
                    <a:pt x="67930" y="445"/>
                    <a:pt x="90509" y="23562"/>
                    <a:pt x="103376" y="62565"/>
                  </a:cubicBezTo>
                  <a:cubicBezTo>
                    <a:pt x="116243" y="101568"/>
                    <a:pt x="145558" y="220236"/>
                    <a:pt x="129107" y="234021"/>
                  </a:cubicBezTo>
                  <a:cubicBezTo>
                    <a:pt x="112656" y="247806"/>
                    <a:pt x="12288" y="197048"/>
                    <a:pt x="4673" y="145277"/>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4" name="Rectangle 36"/>
            <p:cNvSpPr/>
            <p:nvPr/>
          </p:nvSpPr>
          <p:spPr bwMode="auto">
            <a:xfrm>
              <a:off x="7687608" y="1328400"/>
              <a:ext cx="77405" cy="11846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405" h="118467">
                  <a:moveTo>
                    <a:pt x="13978" y="0"/>
                  </a:moveTo>
                  <a:lnTo>
                    <a:pt x="60326" y="7565"/>
                  </a:lnTo>
                  <a:lnTo>
                    <a:pt x="77405" y="31749"/>
                  </a:lnTo>
                  <a:lnTo>
                    <a:pt x="39241" y="19779"/>
                  </a:lnTo>
                  <a:lnTo>
                    <a:pt x="26604" y="31155"/>
                  </a:lnTo>
                  <a:lnTo>
                    <a:pt x="20662" y="64257"/>
                  </a:lnTo>
                  <a:lnTo>
                    <a:pt x="9216" y="118467"/>
                  </a:lnTo>
                  <a:lnTo>
                    <a:pt x="0" y="74240"/>
                  </a:lnTo>
                  <a:lnTo>
                    <a:pt x="13978"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5" name="Rectangle 36"/>
            <p:cNvSpPr/>
            <p:nvPr/>
          </p:nvSpPr>
          <p:spPr bwMode="auto">
            <a:xfrm>
              <a:off x="7722249" y="1409858"/>
              <a:ext cx="55489" cy="7401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26604 w 77405"/>
                <a:gd name="connsiteY4" fmla="*/ 26393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28128 w 77405"/>
                <a:gd name="connsiteY3" fmla="*/ 13429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20662 w 63117"/>
                <a:gd name="connsiteY5" fmla="*/ 59495 h 113705"/>
                <a:gd name="connsiteX6" fmla="*/ 9216 w 63117"/>
                <a:gd name="connsiteY6" fmla="*/ 113705 h 113705"/>
                <a:gd name="connsiteX7" fmla="*/ 0 w 63117"/>
                <a:gd name="connsiteY7" fmla="*/ 69478 h 113705"/>
                <a:gd name="connsiteX8" fmla="*/ 7628 w 63117"/>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31774 w 63117"/>
                <a:gd name="connsiteY5" fmla="*/ 48383 h 113705"/>
                <a:gd name="connsiteX6" fmla="*/ 9216 w 63117"/>
                <a:gd name="connsiteY6" fmla="*/ 113705 h 113705"/>
                <a:gd name="connsiteX7" fmla="*/ 0 w 63117"/>
                <a:gd name="connsiteY7" fmla="*/ 69478 h 113705"/>
                <a:gd name="connsiteX8" fmla="*/ 7628 w 63117"/>
                <a:gd name="connsiteY8" fmla="*/ 0 h 113705"/>
                <a:gd name="connsiteX0" fmla="*/ 0 w 55489"/>
                <a:gd name="connsiteY0" fmla="*/ 0 h 113705"/>
                <a:gd name="connsiteX1" fmla="*/ 52698 w 55489"/>
                <a:gd name="connsiteY1" fmla="*/ 2803 h 113705"/>
                <a:gd name="connsiteX2" fmla="*/ 55489 w 55489"/>
                <a:gd name="connsiteY2" fmla="*/ 15875 h 113705"/>
                <a:gd name="connsiteX3" fmla="*/ 20500 w 55489"/>
                <a:gd name="connsiteY3" fmla="*/ 13429 h 113705"/>
                <a:gd name="connsiteX4" fmla="*/ 6276 w 55489"/>
                <a:gd name="connsiteY4" fmla="*/ 29568 h 113705"/>
                <a:gd name="connsiteX5" fmla="*/ 24146 w 55489"/>
                <a:gd name="connsiteY5" fmla="*/ 48383 h 113705"/>
                <a:gd name="connsiteX6" fmla="*/ 1588 w 55489"/>
                <a:gd name="connsiteY6" fmla="*/ 113705 h 113705"/>
                <a:gd name="connsiteX7" fmla="*/ 6659 w 55489"/>
                <a:gd name="connsiteY7" fmla="*/ 56778 h 113705"/>
                <a:gd name="connsiteX8" fmla="*/ 0 w 55489"/>
                <a:gd name="connsiteY8" fmla="*/ 0 h 113705"/>
                <a:gd name="connsiteX0" fmla="*/ 0 w 55489"/>
                <a:gd name="connsiteY0" fmla="*/ 0 h 74017"/>
                <a:gd name="connsiteX1" fmla="*/ 52698 w 55489"/>
                <a:gd name="connsiteY1" fmla="*/ 2803 h 74017"/>
                <a:gd name="connsiteX2" fmla="*/ 55489 w 55489"/>
                <a:gd name="connsiteY2" fmla="*/ 15875 h 74017"/>
                <a:gd name="connsiteX3" fmla="*/ 20500 w 55489"/>
                <a:gd name="connsiteY3" fmla="*/ 13429 h 74017"/>
                <a:gd name="connsiteX4" fmla="*/ 6276 w 55489"/>
                <a:gd name="connsiteY4" fmla="*/ 29568 h 74017"/>
                <a:gd name="connsiteX5" fmla="*/ 24146 w 55489"/>
                <a:gd name="connsiteY5" fmla="*/ 48383 h 74017"/>
                <a:gd name="connsiteX6" fmla="*/ 30163 w 55489"/>
                <a:gd name="connsiteY6" fmla="*/ 74017 h 74017"/>
                <a:gd name="connsiteX7" fmla="*/ 6659 w 55489"/>
                <a:gd name="connsiteY7" fmla="*/ 56778 h 74017"/>
                <a:gd name="connsiteX8" fmla="*/ 0 w 55489"/>
                <a:gd name="connsiteY8" fmla="*/ 0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 h="74017">
                  <a:moveTo>
                    <a:pt x="0" y="0"/>
                  </a:moveTo>
                  <a:lnTo>
                    <a:pt x="52698" y="2803"/>
                  </a:lnTo>
                  <a:lnTo>
                    <a:pt x="55489" y="15875"/>
                  </a:lnTo>
                  <a:lnTo>
                    <a:pt x="20500" y="13429"/>
                  </a:lnTo>
                  <a:lnTo>
                    <a:pt x="6276" y="29568"/>
                  </a:lnTo>
                  <a:lnTo>
                    <a:pt x="24146" y="48383"/>
                  </a:lnTo>
                  <a:lnTo>
                    <a:pt x="30163" y="74017"/>
                  </a:lnTo>
                  <a:lnTo>
                    <a:pt x="6659" y="56778"/>
                  </a:lnTo>
                  <a:lnTo>
                    <a:pt x="0"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6" name="Freeform 520"/>
            <p:cNvSpPr/>
            <p:nvPr/>
          </p:nvSpPr>
          <p:spPr bwMode="auto">
            <a:xfrm>
              <a:off x="6842259" y="2009326"/>
              <a:ext cx="2713969" cy="1473614"/>
            </a:xfrm>
            <a:custGeom>
              <a:avLst/>
              <a:gdLst>
                <a:gd name="connsiteX0" fmla="*/ 1181318 w 2731429"/>
                <a:gd name="connsiteY0" fmla="*/ 103 h 1568340"/>
                <a:gd name="connsiteX1" fmla="*/ 1119876 w 2731429"/>
                <a:gd name="connsiteY1" fmla="*/ 36245 h 1568340"/>
                <a:gd name="connsiteX2" fmla="*/ 1083733 w 2731429"/>
                <a:gd name="connsiteY2" fmla="*/ 94072 h 1568340"/>
                <a:gd name="connsiteX3" fmla="*/ 819895 w 2731429"/>
                <a:gd name="connsiteY3" fmla="*/ 209728 h 1568340"/>
                <a:gd name="connsiteX4" fmla="*/ 566899 w 2731429"/>
                <a:gd name="connsiteY4" fmla="*/ 925345 h 1568340"/>
                <a:gd name="connsiteX5" fmla="*/ 516299 w 2731429"/>
                <a:gd name="connsiteY5" fmla="*/ 932574 h 1568340"/>
                <a:gd name="connsiteX6" fmla="*/ 219933 w 2731429"/>
                <a:gd name="connsiteY6" fmla="*/ 556694 h 1568340"/>
                <a:gd name="connsiteX7" fmla="*/ 3079 w 2731429"/>
                <a:gd name="connsiteY7" fmla="*/ 639821 h 1568340"/>
                <a:gd name="connsiteX8" fmla="*/ 382573 w 2731429"/>
                <a:gd name="connsiteY8" fmla="*/ 1062686 h 1568340"/>
                <a:gd name="connsiteX9" fmla="*/ 491000 w 2731429"/>
                <a:gd name="connsiteY9" fmla="*/ 1232555 h 1568340"/>
                <a:gd name="connsiteX10" fmla="*/ 743996 w 2731429"/>
                <a:gd name="connsiteY10" fmla="*/ 1210869 h 1568340"/>
                <a:gd name="connsiteX11" fmla="*/ 834352 w 2731429"/>
                <a:gd name="connsiteY11" fmla="*/ 965102 h 1568340"/>
                <a:gd name="connsiteX12" fmla="*/ 917479 w 2731429"/>
                <a:gd name="connsiteY12" fmla="*/ 719334 h 1568340"/>
                <a:gd name="connsiteX13" fmla="*/ 769295 w 2731429"/>
                <a:gd name="connsiteY13" fmla="*/ 1503622 h 1568340"/>
                <a:gd name="connsiteX14" fmla="*/ 1799351 w 2731429"/>
                <a:gd name="connsiteY14" fmla="*/ 1510850 h 1568340"/>
                <a:gd name="connsiteX15" fmla="*/ 1770437 w 2731429"/>
                <a:gd name="connsiteY15" fmla="*/ 1402423 h 1568340"/>
                <a:gd name="connsiteX16" fmla="*/ 1763208 w 2731429"/>
                <a:gd name="connsiteY16" fmla="*/ 1102442 h 1568340"/>
                <a:gd name="connsiteX17" fmla="*/ 1774051 w 2731429"/>
                <a:gd name="connsiteY17" fmla="*/ 947031 h 1568340"/>
                <a:gd name="connsiteX18" fmla="*/ 1846336 w 2731429"/>
                <a:gd name="connsiteY18" fmla="*/ 1163884 h 1568340"/>
                <a:gd name="connsiteX19" fmla="*/ 1961991 w 2731429"/>
                <a:gd name="connsiteY19" fmla="*/ 1297611 h 1568340"/>
                <a:gd name="connsiteX20" fmla="*/ 2095718 w 2731429"/>
                <a:gd name="connsiteY20" fmla="*/ 1272311 h 1568340"/>
                <a:gd name="connsiteX21" fmla="*/ 2337871 w 2731429"/>
                <a:gd name="connsiteY21" fmla="*/ 1069914 h 1568340"/>
                <a:gd name="connsiteX22" fmla="*/ 2692065 w 2731429"/>
                <a:gd name="connsiteY22" fmla="*/ 748248 h 1568340"/>
                <a:gd name="connsiteX23" fmla="*/ 2710137 w 2731429"/>
                <a:gd name="connsiteY23" fmla="*/ 661506 h 1568340"/>
                <a:gd name="connsiteX24" fmla="*/ 2580024 w 2731429"/>
                <a:gd name="connsiteY24" fmla="*/ 520552 h 1568340"/>
                <a:gd name="connsiteX25" fmla="*/ 2431841 w 2731429"/>
                <a:gd name="connsiteY25" fmla="*/ 683192 h 1568340"/>
                <a:gd name="connsiteX26" fmla="*/ 2211373 w 2731429"/>
                <a:gd name="connsiteY26" fmla="*/ 802461 h 1568340"/>
                <a:gd name="connsiteX27" fmla="*/ 2070418 w 2731429"/>
                <a:gd name="connsiteY27" fmla="*/ 925345 h 1568340"/>
                <a:gd name="connsiteX28" fmla="*/ 1951148 w 2731429"/>
                <a:gd name="connsiteY28" fmla="*/ 672349 h 1568340"/>
                <a:gd name="connsiteX29" fmla="*/ 1792122 w 2731429"/>
                <a:gd name="connsiteY29" fmla="*/ 343454 h 1568340"/>
                <a:gd name="connsiteX30" fmla="*/ 1777665 w 2731429"/>
                <a:gd name="connsiteY30" fmla="*/ 238642 h 1568340"/>
                <a:gd name="connsiteX31" fmla="*/ 1607797 w 2731429"/>
                <a:gd name="connsiteY31" fmla="*/ 101301 h 1568340"/>
                <a:gd name="connsiteX32" fmla="*/ 1455999 w 2731429"/>
                <a:gd name="connsiteY32" fmla="*/ 47088 h 1568340"/>
                <a:gd name="connsiteX33" fmla="*/ 1315044 w 2731429"/>
                <a:gd name="connsiteY33" fmla="*/ 47088 h 1568340"/>
                <a:gd name="connsiteX34" fmla="*/ 1181318 w 2731429"/>
                <a:gd name="connsiteY34" fmla="*/ 103 h 1568340"/>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15044 w 2731429"/>
                <a:gd name="connsiteY33" fmla="*/ 15612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89806 w 2731429"/>
                <a:gd name="connsiteY33" fmla="*/ 285906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527886 w 2731429"/>
                <a:gd name="connsiteY32" fmla="*/ 323287 h 1536864"/>
                <a:gd name="connsiteX33" fmla="*/ 1389806 w 2731429"/>
                <a:gd name="connsiteY33" fmla="*/ 285906 h 1536864"/>
                <a:gd name="connsiteX34" fmla="*/ 1215824 w 2731429"/>
                <a:gd name="connsiteY34" fmla="*/ 184287 h 1536864"/>
                <a:gd name="connsiteX0" fmla="*/ 1215824 w 2731429"/>
                <a:gd name="connsiteY0" fmla="*/ 197931 h 1550508"/>
                <a:gd name="connsiteX1" fmla="*/ 1203265 w 2731429"/>
                <a:gd name="connsiteY1" fmla="*/ 4035 h 1550508"/>
                <a:gd name="connsiteX2" fmla="*/ 1083733 w 2731429"/>
                <a:gd name="connsiteY2" fmla="*/ 76240 h 1550508"/>
                <a:gd name="connsiteX3" fmla="*/ 819895 w 2731429"/>
                <a:gd name="connsiteY3" fmla="*/ 191896 h 1550508"/>
                <a:gd name="connsiteX4" fmla="*/ 566899 w 2731429"/>
                <a:gd name="connsiteY4" fmla="*/ 907513 h 1550508"/>
                <a:gd name="connsiteX5" fmla="*/ 516299 w 2731429"/>
                <a:gd name="connsiteY5" fmla="*/ 914742 h 1550508"/>
                <a:gd name="connsiteX6" fmla="*/ 219933 w 2731429"/>
                <a:gd name="connsiteY6" fmla="*/ 538862 h 1550508"/>
                <a:gd name="connsiteX7" fmla="*/ 3079 w 2731429"/>
                <a:gd name="connsiteY7" fmla="*/ 621989 h 1550508"/>
                <a:gd name="connsiteX8" fmla="*/ 382573 w 2731429"/>
                <a:gd name="connsiteY8" fmla="*/ 1044854 h 1550508"/>
                <a:gd name="connsiteX9" fmla="*/ 491000 w 2731429"/>
                <a:gd name="connsiteY9" fmla="*/ 1214723 h 1550508"/>
                <a:gd name="connsiteX10" fmla="*/ 743996 w 2731429"/>
                <a:gd name="connsiteY10" fmla="*/ 1193037 h 1550508"/>
                <a:gd name="connsiteX11" fmla="*/ 834352 w 2731429"/>
                <a:gd name="connsiteY11" fmla="*/ 947270 h 1550508"/>
                <a:gd name="connsiteX12" fmla="*/ 917479 w 2731429"/>
                <a:gd name="connsiteY12" fmla="*/ 701502 h 1550508"/>
                <a:gd name="connsiteX13" fmla="*/ 769295 w 2731429"/>
                <a:gd name="connsiteY13" fmla="*/ 1485790 h 1550508"/>
                <a:gd name="connsiteX14" fmla="*/ 1799351 w 2731429"/>
                <a:gd name="connsiteY14" fmla="*/ 1493018 h 1550508"/>
                <a:gd name="connsiteX15" fmla="*/ 1770437 w 2731429"/>
                <a:gd name="connsiteY15" fmla="*/ 1384591 h 1550508"/>
                <a:gd name="connsiteX16" fmla="*/ 1763208 w 2731429"/>
                <a:gd name="connsiteY16" fmla="*/ 1084610 h 1550508"/>
                <a:gd name="connsiteX17" fmla="*/ 1774051 w 2731429"/>
                <a:gd name="connsiteY17" fmla="*/ 929199 h 1550508"/>
                <a:gd name="connsiteX18" fmla="*/ 1846336 w 2731429"/>
                <a:gd name="connsiteY18" fmla="*/ 1146052 h 1550508"/>
                <a:gd name="connsiteX19" fmla="*/ 1961991 w 2731429"/>
                <a:gd name="connsiteY19" fmla="*/ 1279779 h 1550508"/>
                <a:gd name="connsiteX20" fmla="*/ 2095718 w 2731429"/>
                <a:gd name="connsiteY20" fmla="*/ 1254479 h 1550508"/>
                <a:gd name="connsiteX21" fmla="*/ 2337871 w 2731429"/>
                <a:gd name="connsiteY21" fmla="*/ 1052082 h 1550508"/>
                <a:gd name="connsiteX22" fmla="*/ 2692065 w 2731429"/>
                <a:gd name="connsiteY22" fmla="*/ 730416 h 1550508"/>
                <a:gd name="connsiteX23" fmla="*/ 2710137 w 2731429"/>
                <a:gd name="connsiteY23" fmla="*/ 643674 h 1550508"/>
                <a:gd name="connsiteX24" fmla="*/ 2580024 w 2731429"/>
                <a:gd name="connsiteY24" fmla="*/ 502720 h 1550508"/>
                <a:gd name="connsiteX25" fmla="*/ 2431841 w 2731429"/>
                <a:gd name="connsiteY25" fmla="*/ 665360 h 1550508"/>
                <a:gd name="connsiteX26" fmla="*/ 2211373 w 2731429"/>
                <a:gd name="connsiteY26" fmla="*/ 784629 h 1550508"/>
                <a:gd name="connsiteX27" fmla="*/ 2070418 w 2731429"/>
                <a:gd name="connsiteY27" fmla="*/ 907513 h 1550508"/>
                <a:gd name="connsiteX28" fmla="*/ 1951148 w 2731429"/>
                <a:gd name="connsiteY28" fmla="*/ 654517 h 1550508"/>
                <a:gd name="connsiteX29" fmla="*/ 1792122 w 2731429"/>
                <a:gd name="connsiteY29" fmla="*/ 325622 h 1550508"/>
                <a:gd name="connsiteX30" fmla="*/ 1777665 w 2731429"/>
                <a:gd name="connsiteY30" fmla="*/ 220810 h 1550508"/>
                <a:gd name="connsiteX31" fmla="*/ 1607797 w 2731429"/>
                <a:gd name="connsiteY31" fmla="*/ 83469 h 1550508"/>
                <a:gd name="connsiteX32" fmla="*/ 1527886 w 2731429"/>
                <a:gd name="connsiteY32" fmla="*/ 336931 h 1550508"/>
                <a:gd name="connsiteX33" fmla="*/ 1389806 w 2731429"/>
                <a:gd name="connsiteY33" fmla="*/ 299550 h 1550508"/>
                <a:gd name="connsiteX34" fmla="*/ 1215824 w 2731429"/>
                <a:gd name="connsiteY34" fmla="*/ 197931 h 1550508"/>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389806 w 2731429"/>
                <a:gd name="connsiteY33" fmla="*/ 295885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569864 w 2731429"/>
                <a:gd name="connsiteY25" fmla="*/ 569680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28444"/>
                <a:gd name="connsiteY0" fmla="*/ 102251 h 1546843"/>
                <a:gd name="connsiteX1" fmla="*/ 1203265 w 2728444"/>
                <a:gd name="connsiteY1" fmla="*/ 370 h 1546843"/>
                <a:gd name="connsiteX2" fmla="*/ 1083733 w 2728444"/>
                <a:gd name="connsiteY2" fmla="*/ 72575 h 1546843"/>
                <a:gd name="connsiteX3" fmla="*/ 819895 w 2728444"/>
                <a:gd name="connsiteY3" fmla="*/ 188231 h 1546843"/>
                <a:gd name="connsiteX4" fmla="*/ 566899 w 2728444"/>
                <a:gd name="connsiteY4" fmla="*/ 903848 h 1546843"/>
                <a:gd name="connsiteX5" fmla="*/ 516299 w 2728444"/>
                <a:gd name="connsiteY5" fmla="*/ 911077 h 1546843"/>
                <a:gd name="connsiteX6" fmla="*/ 219933 w 2728444"/>
                <a:gd name="connsiteY6" fmla="*/ 535197 h 1546843"/>
                <a:gd name="connsiteX7" fmla="*/ 3079 w 2728444"/>
                <a:gd name="connsiteY7" fmla="*/ 618324 h 1546843"/>
                <a:gd name="connsiteX8" fmla="*/ 382573 w 2728444"/>
                <a:gd name="connsiteY8" fmla="*/ 1041189 h 1546843"/>
                <a:gd name="connsiteX9" fmla="*/ 491000 w 2728444"/>
                <a:gd name="connsiteY9" fmla="*/ 1211058 h 1546843"/>
                <a:gd name="connsiteX10" fmla="*/ 743996 w 2728444"/>
                <a:gd name="connsiteY10" fmla="*/ 1189372 h 1546843"/>
                <a:gd name="connsiteX11" fmla="*/ 834352 w 2728444"/>
                <a:gd name="connsiteY11" fmla="*/ 943605 h 1546843"/>
                <a:gd name="connsiteX12" fmla="*/ 917479 w 2728444"/>
                <a:gd name="connsiteY12" fmla="*/ 697837 h 1546843"/>
                <a:gd name="connsiteX13" fmla="*/ 769295 w 2728444"/>
                <a:gd name="connsiteY13" fmla="*/ 1482125 h 1546843"/>
                <a:gd name="connsiteX14" fmla="*/ 1799351 w 2728444"/>
                <a:gd name="connsiteY14" fmla="*/ 1489353 h 1546843"/>
                <a:gd name="connsiteX15" fmla="*/ 1770437 w 2728444"/>
                <a:gd name="connsiteY15" fmla="*/ 1380926 h 1546843"/>
                <a:gd name="connsiteX16" fmla="*/ 1763208 w 2728444"/>
                <a:gd name="connsiteY16" fmla="*/ 1080945 h 1546843"/>
                <a:gd name="connsiteX17" fmla="*/ 1774051 w 2728444"/>
                <a:gd name="connsiteY17" fmla="*/ 925534 h 1546843"/>
                <a:gd name="connsiteX18" fmla="*/ 1846336 w 2728444"/>
                <a:gd name="connsiteY18" fmla="*/ 1142387 h 1546843"/>
                <a:gd name="connsiteX19" fmla="*/ 1961991 w 2728444"/>
                <a:gd name="connsiteY19" fmla="*/ 1276114 h 1546843"/>
                <a:gd name="connsiteX20" fmla="*/ 2095718 w 2728444"/>
                <a:gd name="connsiteY20" fmla="*/ 1250814 h 1546843"/>
                <a:gd name="connsiteX21" fmla="*/ 2337871 w 2728444"/>
                <a:gd name="connsiteY21" fmla="*/ 1048417 h 1546843"/>
                <a:gd name="connsiteX22" fmla="*/ 2692065 w 2728444"/>
                <a:gd name="connsiteY22" fmla="*/ 726751 h 1546843"/>
                <a:gd name="connsiteX23" fmla="*/ 2710137 w 2728444"/>
                <a:gd name="connsiteY23" fmla="*/ 640009 h 1546843"/>
                <a:gd name="connsiteX24" fmla="*/ 2631782 w 2728444"/>
                <a:gd name="connsiteY24" fmla="*/ 628451 h 1546843"/>
                <a:gd name="connsiteX25" fmla="*/ 2569864 w 2728444"/>
                <a:gd name="connsiteY25" fmla="*/ 569680 h 1546843"/>
                <a:gd name="connsiteX26" fmla="*/ 2240128 w 2728444"/>
                <a:gd name="connsiteY26" fmla="*/ 815469 h 1546843"/>
                <a:gd name="connsiteX27" fmla="*/ 2081920 w 2728444"/>
                <a:gd name="connsiteY27" fmla="*/ 926852 h 1546843"/>
                <a:gd name="connsiteX28" fmla="*/ 1988529 w 2728444"/>
                <a:gd name="connsiteY28" fmla="*/ 765870 h 1546843"/>
                <a:gd name="connsiteX29" fmla="*/ 1858258 w 2728444"/>
                <a:gd name="connsiteY29" fmla="*/ 503111 h 1546843"/>
                <a:gd name="connsiteX30" fmla="*/ 1731657 w 2728444"/>
                <a:gd name="connsiteY30" fmla="*/ 211394 h 1546843"/>
                <a:gd name="connsiteX31" fmla="*/ 1630800 w 2728444"/>
                <a:gd name="connsiteY31" fmla="*/ 140189 h 1546843"/>
                <a:gd name="connsiteX32" fmla="*/ 1525011 w 2728444"/>
                <a:gd name="connsiteY32" fmla="*/ 91726 h 1546843"/>
                <a:gd name="connsiteX33" fmla="*/ 1415685 w 2728444"/>
                <a:gd name="connsiteY33" fmla="*/ 31342 h 1546843"/>
                <a:gd name="connsiteX34" fmla="*/ 1313590 w 2728444"/>
                <a:gd name="connsiteY34" fmla="*/ 102251 h 1546843"/>
                <a:gd name="connsiteX0" fmla="*/ 1313590 w 2706595"/>
                <a:gd name="connsiteY0" fmla="*/ 102251 h 1546843"/>
                <a:gd name="connsiteX1" fmla="*/ 1203265 w 2706595"/>
                <a:gd name="connsiteY1" fmla="*/ 370 h 1546843"/>
                <a:gd name="connsiteX2" fmla="*/ 1083733 w 2706595"/>
                <a:gd name="connsiteY2" fmla="*/ 72575 h 1546843"/>
                <a:gd name="connsiteX3" fmla="*/ 819895 w 2706595"/>
                <a:gd name="connsiteY3" fmla="*/ 188231 h 1546843"/>
                <a:gd name="connsiteX4" fmla="*/ 566899 w 2706595"/>
                <a:gd name="connsiteY4" fmla="*/ 903848 h 1546843"/>
                <a:gd name="connsiteX5" fmla="*/ 516299 w 2706595"/>
                <a:gd name="connsiteY5" fmla="*/ 911077 h 1546843"/>
                <a:gd name="connsiteX6" fmla="*/ 219933 w 2706595"/>
                <a:gd name="connsiteY6" fmla="*/ 535197 h 1546843"/>
                <a:gd name="connsiteX7" fmla="*/ 3079 w 2706595"/>
                <a:gd name="connsiteY7" fmla="*/ 618324 h 1546843"/>
                <a:gd name="connsiteX8" fmla="*/ 382573 w 2706595"/>
                <a:gd name="connsiteY8" fmla="*/ 1041189 h 1546843"/>
                <a:gd name="connsiteX9" fmla="*/ 491000 w 2706595"/>
                <a:gd name="connsiteY9" fmla="*/ 1211058 h 1546843"/>
                <a:gd name="connsiteX10" fmla="*/ 743996 w 2706595"/>
                <a:gd name="connsiteY10" fmla="*/ 1189372 h 1546843"/>
                <a:gd name="connsiteX11" fmla="*/ 834352 w 2706595"/>
                <a:gd name="connsiteY11" fmla="*/ 943605 h 1546843"/>
                <a:gd name="connsiteX12" fmla="*/ 917479 w 2706595"/>
                <a:gd name="connsiteY12" fmla="*/ 697837 h 1546843"/>
                <a:gd name="connsiteX13" fmla="*/ 769295 w 2706595"/>
                <a:gd name="connsiteY13" fmla="*/ 1482125 h 1546843"/>
                <a:gd name="connsiteX14" fmla="*/ 1799351 w 2706595"/>
                <a:gd name="connsiteY14" fmla="*/ 1489353 h 1546843"/>
                <a:gd name="connsiteX15" fmla="*/ 1770437 w 2706595"/>
                <a:gd name="connsiteY15" fmla="*/ 1380926 h 1546843"/>
                <a:gd name="connsiteX16" fmla="*/ 1763208 w 2706595"/>
                <a:gd name="connsiteY16" fmla="*/ 1080945 h 1546843"/>
                <a:gd name="connsiteX17" fmla="*/ 1774051 w 2706595"/>
                <a:gd name="connsiteY17" fmla="*/ 925534 h 1546843"/>
                <a:gd name="connsiteX18" fmla="*/ 1846336 w 2706595"/>
                <a:gd name="connsiteY18" fmla="*/ 1142387 h 1546843"/>
                <a:gd name="connsiteX19" fmla="*/ 1961991 w 2706595"/>
                <a:gd name="connsiteY19" fmla="*/ 1276114 h 1546843"/>
                <a:gd name="connsiteX20" fmla="*/ 2095718 w 2706595"/>
                <a:gd name="connsiteY20" fmla="*/ 1250814 h 1546843"/>
                <a:gd name="connsiteX21" fmla="*/ 2337871 w 2706595"/>
                <a:gd name="connsiteY21" fmla="*/ 1048417 h 1546843"/>
                <a:gd name="connsiteX22" fmla="*/ 2692065 w 2706595"/>
                <a:gd name="connsiteY22" fmla="*/ 726751 h 1546843"/>
                <a:gd name="connsiteX23" fmla="*/ 2631782 w 2706595"/>
                <a:gd name="connsiteY23" fmla="*/ 628451 h 1546843"/>
                <a:gd name="connsiteX24" fmla="*/ 2569864 w 2706595"/>
                <a:gd name="connsiteY24" fmla="*/ 569680 h 1546843"/>
                <a:gd name="connsiteX25" fmla="*/ 2240128 w 2706595"/>
                <a:gd name="connsiteY25" fmla="*/ 815469 h 1546843"/>
                <a:gd name="connsiteX26" fmla="*/ 2081920 w 2706595"/>
                <a:gd name="connsiteY26" fmla="*/ 926852 h 1546843"/>
                <a:gd name="connsiteX27" fmla="*/ 1988529 w 2706595"/>
                <a:gd name="connsiteY27" fmla="*/ 765870 h 1546843"/>
                <a:gd name="connsiteX28" fmla="*/ 1858258 w 2706595"/>
                <a:gd name="connsiteY28" fmla="*/ 503111 h 1546843"/>
                <a:gd name="connsiteX29" fmla="*/ 1731657 w 2706595"/>
                <a:gd name="connsiteY29" fmla="*/ 211394 h 1546843"/>
                <a:gd name="connsiteX30" fmla="*/ 1630800 w 2706595"/>
                <a:gd name="connsiteY30" fmla="*/ 140189 h 1546843"/>
                <a:gd name="connsiteX31" fmla="*/ 1525011 w 2706595"/>
                <a:gd name="connsiteY31" fmla="*/ 91726 h 1546843"/>
                <a:gd name="connsiteX32" fmla="*/ 1415685 w 2706595"/>
                <a:gd name="connsiteY32" fmla="*/ 31342 h 1546843"/>
                <a:gd name="connsiteX33" fmla="*/ 1313590 w 2706595"/>
                <a:gd name="connsiteY33" fmla="*/ 102251 h 1546843"/>
                <a:gd name="connsiteX0" fmla="*/ 1313590 w 2731654"/>
                <a:gd name="connsiteY0" fmla="*/ 102251 h 1546843"/>
                <a:gd name="connsiteX1" fmla="*/ 1203265 w 2731654"/>
                <a:gd name="connsiteY1" fmla="*/ 370 h 1546843"/>
                <a:gd name="connsiteX2" fmla="*/ 1083733 w 2731654"/>
                <a:gd name="connsiteY2" fmla="*/ 72575 h 1546843"/>
                <a:gd name="connsiteX3" fmla="*/ 819895 w 2731654"/>
                <a:gd name="connsiteY3" fmla="*/ 188231 h 1546843"/>
                <a:gd name="connsiteX4" fmla="*/ 566899 w 2731654"/>
                <a:gd name="connsiteY4" fmla="*/ 903848 h 1546843"/>
                <a:gd name="connsiteX5" fmla="*/ 516299 w 2731654"/>
                <a:gd name="connsiteY5" fmla="*/ 911077 h 1546843"/>
                <a:gd name="connsiteX6" fmla="*/ 219933 w 2731654"/>
                <a:gd name="connsiteY6" fmla="*/ 535197 h 1546843"/>
                <a:gd name="connsiteX7" fmla="*/ 3079 w 2731654"/>
                <a:gd name="connsiteY7" fmla="*/ 618324 h 1546843"/>
                <a:gd name="connsiteX8" fmla="*/ 382573 w 2731654"/>
                <a:gd name="connsiteY8" fmla="*/ 1041189 h 1546843"/>
                <a:gd name="connsiteX9" fmla="*/ 491000 w 2731654"/>
                <a:gd name="connsiteY9" fmla="*/ 1211058 h 1546843"/>
                <a:gd name="connsiteX10" fmla="*/ 743996 w 2731654"/>
                <a:gd name="connsiteY10" fmla="*/ 1189372 h 1546843"/>
                <a:gd name="connsiteX11" fmla="*/ 834352 w 2731654"/>
                <a:gd name="connsiteY11" fmla="*/ 943605 h 1546843"/>
                <a:gd name="connsiteX12" fmla="*/ 917479 w 2731654"/>
                <a:gd name="connsiteY12" fmla="*/ 697837 h 1546843"/>
                <a:gd name="connsiteX13" fmla="*/ 769295 w 2731654"/>
                <a:gd name="connsiteY13" fmla="*/ 1482125 h 1546843"/>
                <a:gd name="connsiteX14" fmla="*/ 1799351 w 2731654"/>
                <a:gd name="connsiteY14" fmla="*/ 1489353 h 1546843"/>
                <a:gd name="connsiteX15" fmla="*/ 1770437 w 2731654"/>
                <a:gd name="connsiteY15" fmla="*/ 1380926 h 1546843"/>
                <a:gd name="connsiteX16" fmla="*/ 1763208 w 2731654"/>
                <a:gd name="connsiteY16" fmla="*/ 1080945 h 1546843"/>
                <a:gd name="connsiteX17" fmla="*/ 1774051 w 2731654"/>
                <a:gd name="connsiteY17" fmla="*/ 925534 h 1546843"/>
                <a:gd name="connsiteX18" fmla="*/ 1846336 w 2731654"/>
                <a:gd name="connsiteY18" fmla="*/ 1142387 h 1546843"/>
                <a:gd name="connsiteX19" fmla="*/ 1961991 w 2731654"/>
                <a:gd name="connsiteY19" fmla="*/ 1276114 h 1546843"/>
                <a:gd name="connsiteX20" fmla="*/ 2095718 w 2731654"/>
                <a:gd name="connsiteY20" fmla="*/ 1250814 h 1546843"/>
                <a:gd name="connsiteX21" fmla="*/ 2337871 w 2731654"/>
                <a:gd name="connsiteY21" fmla="*/ 1048417 h 1546843"/>
                <a:gd name="connsiteX22" fmla="*/ 2692065 w 2731654"/>
                <a:gd name="connsiteY22" fmla="*/ 726751 h 1546843"/>
                <a:gd name="connsiteX23" fmla="*/ 2709419 w 2731654"/>
                <a:gd name="connsiteY23" fmla="*/ 688836 h 1546843"/>
                <a:gd name="connsiteX24" fmla="*/ 2569864 w 2731654"/>
                <a:gd name="connsiteY24" fmla="*/ 569680 h 1546843"/>
                <a:gd name="connsiteX25" fmla="*/ 2240128 w 2731654"/>
                <a:gd name="connsiteY25" fmla="*/ 815469 h 1546843"/>
                <a:gd name="connsiteX26" fmla="*/ 2081920 w 2731654"/>
                <a:gd name="connsiteY26" fmla="*/ 926852 h 1546843"/>
                <a:gd name="connsiteX27" fmla="*/ 1988529 w 2731654"/>
                <a:gd name="connsiteY27" fmla="*/ 765870 h 1546843"/>
                <a:gd name="connsiteX28" fmla="*/ 1858258 w 2731654"/>
                <a:gd name="connsiteY28" fmla="*/ 503111 h 1546843"/>
                <a:gd name="connsiteX29" fmla="*/ 1731657 w 2731654"/>
                <a:gd name="connsiteY29" fmla="*/ 211394 h 1546843"/>
                <a:gd name="connsiteX30" fmla="*/ 1630800 w 2731654"/>
                <a:gd name="connsiteY30" fmla="*/ 140189 h 1546843"/>
                <a:gd name="connsiteX31" fmla="*/ 1525011 w 2731654"/>
                <a:gd name="connsiteY31" fmla="*/ 91726 h 1546843"/>
                <a:gd name="connsiteX32" fmla="*/ 1415685 w 2731654"/>
                <a:gd name="connsiteY32" fmla="*/ 31342 h 1546843"/>
                <a:gd name="connsiteX33" fmla="*/ 1313590 w 2731654"/>
                <a:gd name="connsiteY33" fmla="*/ 102251 h 1546843"/>
                <a:gd name="connsiteX0" fmla="*/ 1313590 w 2734839"/>
                <a:gd name="connsiteY0" fmla="*/ 102251 h 1546843"/>
                <a:gd name="connsiteX1" fmla="*/ 1203265 w 2734839"/>
                <a:gd name="connsiteY1" fmla="*/ 370 h 1546843"/>
                <a:gd name="connsiteX2" fmla="*/ 1083733 w 2734839"/>
                <a:gd name="connsiteY2" fmla="*/ 72575 h 1546843"/>
                <a:gd name="connsiteX3" fmla="*/ 819895 w 2734839"/>
                <a:gd name="connsiteY3" fmla="*/ 188231 h 1546843"/>
                <a:gd name="connsiteX4" fmla="*/ 566899 w 2734839"/>
                <a:gd name="connsiteY4" fmla="*/ 903848 h 1546843"/>
                <a:gd name="connsiteX5" fmla="*/ 516299 w 2734839"/>
                <a:gd name="connsiteY5" fmla="*/ 911077 h 1546843"/>
                <a:gd name="connsiteX6" fmla="*/ 219933 w 2734839"/>
                <a:gd name="connsiteY6" fmla="*/ 535197 h 1546843"/>
                <a:gd name="connsiteX7" fmla="*/ 3079 w 2734839"/>
                <a:gd name="connsiteY7" fmla="*/ 618324 h 1546843"/>
                <a:gd name="connsiteX8" fmla="*/ 382573 w 2734839"/>
                <a:gd name="connsiteY8" fmla="*/ 1041189 h 1546843"/>
                <a:gd name="connsiteX9" fmla="*/ 491000 w 2734839"/>
                <a:gd name="connsiteY9" fmla="*/ 1211058 h 1546843"/>
                <a:gd name="connsiteX10" fmla="*/ 743996 w 2734839"/>
                <a:gd name="connsiteY10" fmla="*/ 1189372 h 1546843"/>
                <a:gd name="connsiteX11" fmla="*/ 834352 w 2734839"/>
                <a:gd name="connsiteY11" fmla="*/ 943605 h 1546843"/>
                <a:gd name="connsiteX12" fmla="*/ 917479 w 2734839"/>
                <a:gd name="connsiteY12" fmla="*/ 697837 h 1546843"/>
                <a:gd name="connsiteX13" fmla="*/ 769295 w 2734839"/>
                <a:gd name="connsiteY13" fmla="*/ 1482125 h 1546843"/>
                <a:gd name="connsiteX14" fmla="*/ 1799351 w 2734839"/>
                <a:gd name="connsiteY14" fmla="*/ 1489353 h 1546843"/>
                <a:gd name="connsiteX15" fmla="*/ 1770437 w 2734839"/>
                <a:gd name="connsiteY15" fmla="*/ 1380926 h 1546843"/>
                <a:gd name="connsiteX16" fmla="*/ 1763208 w 2734839"/>
                <a:gd name="connsiteY16" fmla="*/ 1080945 h 1546843"/>
                <a:gd name="connsiteX17" fmla="*/ 1774051 w 2734839"/>
                <a:gd name="connsiteY17" fmla="*/ 925534 h 1546843"/>
                <a:gd name="connsiteX18" fmla="*/ 1846336 w 2734839"/>
                <a:gd name="connsiteY18" fmla="*/ 1142387 h 1546843"/>
                <a:gd name="connsiteX19" fmla="*/ 1961991 w 2734839"/>
                <a:gd name="connsiteY19" fmla="*/ 1276114 h 1546843"/>
                <a:gd name="connsiteX20" fmla="*/ 2095718 w 2734839"/>
                <a:gd name="connsiteY20" fmla="*/ 1250814 h 1546843"/>
                <a:gd name="connsiteX21" fmla="*/ 2337871 w 2734839"/>
                <a:gd name="connsiteY21" fmla="*/ 1048417 h 1546843"/>
                <a:gd name="connsiteX22" fmla="*/ 2692065 w 2734839"/>
                <a:gd name="connsiteY22" fmla="*/ 726751 h 1546843"/>
                <a:gd name="connsiteX23" fmla="*/ 2709419 w 2734839"/>
                <a:gd name="connsiteY23" fmla="*/ 688836 h 1546843"/>
                <a:gd name="connsiteX24" fmla="*/ 2569864 w 2734839"/>
                <a:gd name="connsiteY24" fmla="*/ 569680 h 1546843"/>
                <a:gd name="connsiteX25" fmla="*/ 2240128 w 2734839"/>
                <a:gd name="connsiteY25" fmla="*/ 815469 h 1546843"/>
                <a:gd name="connsiteX26" fmla="*/ 2081920 w 2734839"/>
                <a:gd name="connsiteY26" fmla="*/ 926852 h 1546843"/>
                <a:gd name="connsiteX27" fmla="*/ 1988529 w 2734839"/>
                <a:gd name="connsiteY27" fmla="*/ 765870 h 1546843"/>
                <a:gd name="connsiteX28" fmla="*/ 1858258 w 2734839"/>
                <a:gd name="connsiteY28" fmla="*/ 503111 h 1546843"/>
                <a:gd name="connsiteX29" fmla="*/ 1731657 w 2734839"/>
                <a:gd name="connsiteY29" fmla="*/ 211394 h 1546843"/>
                <a:gd name="connsiteX30" fmla="*/ 1630800 w 2734839"/>
                <a:gd name="connsiteY30" fmla="*/ 140189 h 1546843"/>
                <a:gd name="connsiteX31" fmla="*/ 1525011 w 2734839"/>
                <a:gd name="connsiteY31" fmla="*/ 91726 h 1546843"/>
                <a:gd name="connsiteX32" fmla="*/ 1415685 w 2734839"/>
                <a:gd name="connsiteY32" fmla="*/ 31342 h 1546843"/>
                <a:gd name="connsiteX33" fmla="*/ 1313590 w 2734839"/>
                <a:gd name="connsiteY33" fmla="*/ 102251 h 1546843"/>
                <a:gd name="connsiteX0" fmla="*/ 1313590 w 2710666"/>
                <a:gd name="connsiteY0" fmla="*/ 102251 h 1546843"/>
                <a:gd name="connsiteX1" fmla="*/ 1203265 w 2710666"/>
                <a:gd name="connsiteY1" fmla="*/ 370 h 1546843"/>
                <a:gd name="connsiteX2" fmla="*/ 1083733 w 2710666"/>
                <a:gd name="connsiteY2" fmla="*/ 72575 h 1546843"/>
                <a:gd name="connsiteX3" fmla="*/ 819895 w 2710666"/>
                <a:gd name="connsiteY3" fmla="*/ 188231 h 1546843"/>
                <a:gd name="connsiteX4" fmla="*/ 566899 w 2710666"/>
                <a:gd name="connsiteY4" fmla="*/ 903848 h 1546843"/>
                <a:gd name="connsiteX5" fmla="*/ 516299 w 2710666"/>
                <a:gd name="connsiteY5" fmla="*/ 911077 h 1546843"/>
                <a:gd name="connsiteX6" fmla="*/ 219933 w 2710666"/>
                <a:gd name="connsiteY6" fmla="*/ 535197 h 1546843"/>
                <a:gd name="connsiteX7" fmla="*/ 3079 w 2710666"/>
                <a:gd name="connsiteY7" fmla="*/ 618324 h 1546843"/>
                <a:gd name="connsiteX8" fmla="*/ 382573 w 2710666"/>
                <a:gd name="connsiteY8" fmla="*/ 1041189 h 1546843"/>
                <a:gd name="connsiteX9" fmla="*/ 491000 w 2710666"/>
                <a:gd name="connsiteY9" fmla="*/ 1211058 h 1546843"/>
                <a:gd name="connsiteX10" fmla="*/ 743996 w 2710666"/>
                <a:gd name="connsiteY10" fmla="*/ 1189372 h 1546843"/>
                <a:gd name="connsiteX11" fmla="*/ 834352 w 2710666"/>
                <a:gd name="connsiteY11" fmla="*/ 943605 h 1546843"/>
                <a:gd name="connsiteX12" fmla="*/ 917479 w 2710666"/>
                <a:gd name="connsiteY12" fmla="*/ 697837 h 1546843"/>
                <a:gd name="connsiteX13" fmla="*/ 769295 w 2710666"/>
                <a:gd name="connsiteY13" fmla="*/ 1482125 h 1546843"/>
                <a:gd name="connsiteX14" fmla="*/ 1799351 w 2710666"/>
                <a:gd name="connsiteY14" fmla="*/ 1489353 h 1546843"/>
                <a:gd name="connsiteX15" fmla="*/ 1770437 w 2710666"/>
                <a:gd name="connsiteY15" fmla="*/ 1380926 h 1546843"/>
                <a:gd name="connsiteX16" fmla="*/ 1763208 w 2710666"/>
                <a:gd name="connsiteY16" fmla="*/ 1080945 h 1546843"/>
                <a:gd name="connsiteX17" fmla="*/ 1774051 w 2710666"/>
                <a:gd name="connsiteY17" fmla="*/ 925534 h 1546843"/>
                <a:gd name="connsiteX18" fmla="*/ 1846336 w 2710666"/>
                <a:gd name="connsiteY18" fmla="*/ 1142387 h 1546843"/>
                <a:gd name="connsiteX19" fmla="*/ 1961991 w 2710666"/>
                <a:gd name="connsiteY19" fmla="*/ 1276114 h 1546843"/>
                <a:gd name="connsiteX20" fmla="*/ 2095718 w 2710666"/>
                <a:gd name="connsiteY20" fmla="*/ 1250814 h 1546843"/>
                <a:gd name="connsiteX21" fmla="*/ 2337871 w 2710666"/>
                <a:gd name="connsiteY21" fmla="*/ 1048417 h 1546843"/>
                <a:gd name="connsiteX22" fmla="*/ 2692065 w 2710666"/>
                <a:gd name="connsiteY22" fmla="*/ 726751 h 1546843"/>
                <a:gd name="connsiteX23" fmla="*/ 2646158 w 2710666"/>
                <a:gd name="connsiteY23" fmla="*/ 634202 h 1546843"/>
                <a:gd name="connsiteX24" fmla="*/ 2569864 w 2710666"/>
                <a:gd name="connsiteY24" fmla="*/ 569680 h 1546843"/>
                <a:gd name="connsiteX25" fmla="*/ 2240128 w 2710666"/>
                <a:gd name="connsiteY25" fmla="*/ 815469 h 1546843"/>
                <a:gd name="connsiteX26" fmla="*/ 2081920 w 2710666"/>
                <a:gd name="connsiteY26" fmla="*/ 926852 h 1546843"/>
                <a:gd name="connsiteX27" fmla="*/ 1988529 w 2710666"/>
                <a:gd name="connsiteY27" fmla="*/ 765870 h 1546843"/>
                <a:gd name="connsiteX28" fmla="*/ 1858258 w 2710666"/>
                <a:gd name="connsiteY28" fmla="*/ 503111 h 1546843"/>
                <a:gd name="connsiteX29" fmla="*/ 1731657 w 2710666"/>
                <a:gd name="connsiteY29" fmla="*/ 211394 h 1546843"/>
                <a:gd name="connsiteX30" fmla="*/ 1630800 w 2710666"/>
                <a:gd name="connsiteY30" fmla="*/ 140189 h 1546843"/>
                <a:gd name="connsiteX31" fmla="*/ 1525011 w 2710666"/>
                <a:gd name="connsiteY31" fmla="*/ 91726 h 1546843"/>
                <a:gd name="connsiteX32" fmla="*/ 1415685 w 2710666"/>
                <a:gd name="connsiteY32" fmla="*/ 31342 h 1546843"/>
                <a:gd name="connsiteX33" fmla="*/ 1313590 w 2710666"/>
                <a:gd name="connsiteY33" fmla="*/ 102251 h 1546843"/>
                <a:gd name="connsiteX0" fmla="*/ 1313590 w 2667946"/>
                <a:gd name="connsiteY0" fmla="*/ 102251 h 1546843"/>
                <a:gd name="connsiteX1" fmla="*/ 1203265 w 2667946"/>
                <a:gd name="connsiteY1" fmla="*/ 370 h 1546843"/>
                <a:gd name="connsiteX2" fmla="*/ 1083733 w 2667946"/>
                <a:gd name="connsiteY2" fmla="*/ 72575 h 1546843"/>
                <a:gd name="connsiteX3" fmla="*/ 819895 w 2667946"/>
                <a:gd name="connsiteY3" fmla="*/ 188231 h 1546843"/>
                <a:gd name="connsiteX4" fmla="*/ 566899 w 2667946"/>
                <a:gd name="connsiteY4" fmla="*/ 903848 h 1546843"/>
                <a:gd name="connsiteX5" fmla="*/ 516299 w 2667946"/>
                <a:gd name="connsiteY5" fmla="*/ 911077 h 1546843"/>
                <a:gd name="connsiteX6" fmla="*/ 219933 w 2667946"/>
                <a:gd name="connsiteY6" fmla="*/ 535197 h 1546843"/>
                <a:gd name="connsiteX7" fmla="*/ 3079 w 2667946"/>
                <a:gd name="connsiteY7" fmla="*/ 618324 h 1546843"/>
                <a:gd name="connsiteX8" fmla="*/ 382573 w 2667946"/>
                <a:gd name="connsiteY8" fmla="*/ 1041189 h 1546843"/>
                <a:gd name="connsiteX9" fmla="*/ 491000 w 2667946"/>
                <a:gd name="connsiteY9" fmla="*/ 1211058 h 1546843"/>
                <a:gd name="connsiteX10" fmla="*/ 743996 w 2667946"/>
                <a:gd name="connsiteY10" fmla="*/ 1189372 h 1546843"/>
                <a:gd name="connsiteX11" fmla="*/ 834352 w 2667946"/>
                <a:gd name="connsiteY11" fmla="*/ 943605 h 1546843"/>
                <a:gd name="connsiteX12" fmla="*/ 917479 w 2667946"/>
                <a:gd name="connsiteY12" fmla="*/ 697837 h 1546843"/>
                <a:gd name="connsiteX13" fmla="*/ 769295 w 2667946"/>
                <a:gd name="connsiteY13" fmla="*/ 1482125 h 1546843"/>
                <a:gd name="connsiteX14" fmla="*/ 1799351 w 2667946"/>
                <a:gd name="connsiteY14" fmla="*/ 1489353 h 1546843"/>
                <a:gd name="connsiteX15" fmla="*/ 1770437 w 2667946"/>
                <a:gd name="connsiteY15" fmla="*/ 1380926 h 1546843"/>
                <a:gd name="connsiteX16" fmla="*/ 1763208 w 2667946"/>
                <a:gd name="connsiteY16" fmla="*/ 1080945 h 1546843"/>
                <a:gd name="connsiteX17" fmla="*/ 1774051 w 2667946"/>
                <a:gd name="connsiteY17" fmla="*/ 925534 h 1546843"/>
                <a:gd name="connsiteX18" fmla="*/ 1846336 w 2667946"/>
                <a:gd name="connsiteY18" fmla="*/ 1142387 h 1546843"/>
                <a:gd name="connsiteX19" fmla="*/ 1961991 w 2667946"/>
                <a:gd name="connsiteY19" fmla="*/ 1276114 h 1546843"/>
                <a:gd name="connsiteX20" fmla="*/ 2095718 w 2667946"/>
                <a:gd name="connsiteY20" fmla="*/ 1250814 h 1546843"/>
                <a:gd name="connsiteX21" fmla="*/ 2337871 w 2667946"/>
                <a:gd name="connsiteY21" fmla="*/ 1048417 h 1546843"/>
                <a:gd name="connsiteX22" fmla="*/ 2640306 w 2667946"/>
                <a:gd name="connsiteY22" fmla="*/ 761256 h 1546843"/>
                <a:gd name="connsiteX23" fmla="*/ 2646158 w 2667946"/>
                <a:gd name="connsiteY23" fmla="*/ 634202 h 1546843"/>
                <a:gd name="connsiteX24" fmla="*/ 2569864 w 2667946"/>
                <a:gd name="connsiteY24" fmla="*/ 569680 h 1546843"/>
                <a:gd name="connsiteX25" fmla="*/ 2240128 w 2667946"/>
                <a:gd name="connsiteY25" fmla="*/ 815469 h 1546843"/>
                <a:gd name="connsiteX26" fmla="*/ 2081920 w 2667946"/>
                <a:gd name="connsiteY26" fmla="*/ 926852 h 1546843"/>
                <a:gd name="connsiteX27" fmla="*/ 1988529 w 2667946"/>
                <a:gd name="connsiteY27" fmla="*/ 765870 h 1546843"/>
                <a:gd name="connsiteX28" fmla="*/ 1858258 w 2667946"/>
                <a:gd name="connsiteY28" fmla="*/ 503111 h 1546843"/>
                <a:gd name="connsiteX29" fmla="*/ 1731657 w 2667946"/>
                <a:gd name="connsiteY29" fmla="*/ 211394 h 1546843"/>
                <a:gd name="connsiteX30" fmla="*/ 1630800 w 2667946"/>
                <a:gd name="connsiteY30" fmla="*/ 140189 h 1546843"/>
                <a:gd name="connsiteX31" fmla="*/ 1525011 w 2667946"/>
                <a:gd name="connsiteY31" fmla="*/ 91726 h 1546843"/>
                <a:gd name="connsiteX32" fmla="*/ 1415685 w 2667946"/>
                <a:gd name="connsiteY32" fmla="*/ 31342 h 1546843"/>
                <a:gd name="connsiteX33" fmla="*/ 1313590 w 2667946"/>
                <a:gd name="connsiteY33" fmla="*/ 102251 h 1546843"/>
                <a:gd name="connsiteX0" fmla="*/ 1313590 w 2677685"/>
                <a:gd name="connsiteY0" fmla="*/ 102251 h 1546843"/>
                <a:gd name="connsiteX1" fmla="*/ 1203265 w 2677685"/>
                <a:gd name="connsiteY1" fmla="*/ 370 h 1546843"/>
                <a:gd name="connsiteX2" fmla="*/ 1083733 w 2677685"/>
                <a:gd name="connsiteY2" fmla="*/ 72575 h 1546843"/>
                <a:gd name="connsiteX3" fmla="*/ 819895 w 2677685"/>
                <a:gd name="connsiteY3" fmla="*/ 188231 h 1546843"/>
                <a:gd name="connsiteX4" fmla="*/ 566899 w 2677685"/>
                <a:gd name="connsiteY4" fmla="*/ 903848 h 1546843"/>
                <a:gd name="connsiteX5" fmla="*/ 516299 w 2677685"/>
                <a:gd name="connsiteY5" fmla="*/ 911077 h 1546843"/>
                <a:gd name="connsiteX6" fmla="*/ 219933 w 2677685"/>
                <a:gd name="connsiteY6" fmla="*/ 535197 h 1546843"/>
                <a:gd name="connsiteX7" fmla="*/ 3079 w 2677685"/>
                <a:gd name="connsiteY7" fmla="*/ 618324 h 1546843"/>
                <a:gd name="connsiteX8" fmla="*/ 382573 w 2677685"/>
                <a:gd name="connsiteY8" fmla="*/ 1041189 h 1546843"/>
                <a:gd name="connsiteX9" fmla="*/ 491000 w 2677685"/>
                <a:gd name="connsiteY9" fmla="*/ 1211058 h 1546843"/>
                <a:gd name="connsiteX10" fmla="*/ 743996 w 2677685"/>
                <a:gd name="connsiteY10" fmla="*/ 1189372 h 1546843"/>
                <a:gd name="connsiteX11" fmla="*/ 834352 w 2677685"/>
                <a:gd name="connsiteY11" fmla="*/ 943605 h 1546843"/>
                <a:gd name="connsiteX12" fmla="*/ 917479 w 2677685"/>
                <a:gd name="connsiteY12" fmla="*/ 697837 h 1546843"/>
                <a:gd name="connsiteX13" fmla="*/ 769295 w 2677685"/>
                <a:gd name="connsiteY13" fmla="*/ 1482125 h 1546843"/>
                <a:gd name="connsiteX14" fmla="*/ 1799351 w 2677685"/>
                <a:gd name="connsiteY14" fmla="*/ 1489353 h 1546843"/>
                <a:gd name="connsiteX15" fmla="*/ 1770437 w 2677685"/>
                <a:gd name="connsiteY15" fmla="*/ 1380926 h 1546843"/>
                <a:gd name="connsiteX16" fmla="*/ 1763208 w 2677685"/>
                <a:gd name="connsiteY16" fmla="*/ 1080945 h 1546843"/>
                <a:gd name="connsiteX17" fmla="*/ 1774051 w 2677685"/>
                <a:gd name="connsiteY17" fmla="*/ 925534 h 1546843"/>
                <a:gd name="connsiteX18" fmla="*/ 1846336 w 2677685"/>
                <a:gd name="connsiteY18" fmla="*/ 1142387 h 1546843"/>
                <a:gd name="connsiteX19" fmla="*/ 1961991 w 2677685"/>
                <a:gd name="connsiteY19" fmla="*/ 1276114 h 1546843"/>
                <a:gd name="connsiteX20" fmla="*/ 2095718 w 2677685"/>
                <a:gd name="connsiteY20" fmla="*/ 1250814 h 1546843"/>
                <a:gd name="connsiteX21" fmla="*/ 2337871 w 2677685"/>
                <a:gd name="connsiteY21" fmla="*/ 1048417 h 1546843"/>
                <a:gd name="connsiteX22" fmla="*/ 2640306 w 2677685"/>
                <a:gd name="connsiteY22" fmla="*/ 761256 h 1546843"/>
                <a:gd name="connsiteX23" fmla="*/ 2646158 w 2677685"/>
                <a:gd name="connsiteY23" fmla="*/ 634202 h 1546843"/>
                <a:gd name="connsiteX24" fmla="*/ 2569864 w 2677685"/>
                <a:gd name="connsiteY24" fmla="*/ 569680 h 1546843"/>
                <a:gd name="connsiteX25" fmla="*/ 2240128 w 2677685"/>
                <a:gd name="connsiteY25" fmla="*/ 815469 h 1546843"/>
                <a:gd name="connsiteX26" fmla="*/ 2081920 w 2677685"/>
                <a:gd name="connsiteY26" fmla="*/ 926852 h 1546843"/>
                <a:gd name="connsiteX27" fmla="*/ 1988529 w 2677685"/>
                <a:gd name="connsiteY27" fmla="*/ 765870 h 1546843"/>
                <a:gd name="connsiteX28" fmla="*/ 1858258 w 2677685"/>
                <a:gd name="connsiteY28" fmla="*/ 503111 h 1546843"/>
                <a:gd name="connsiteX29" fmla="*/ 1731657 w 2677685"/>
                <a:gd name="connsiteY29" fmla="*/ 211394 h 1546843"/>
                <a:gd name="connsiteX30" fmla="*/ 1630800 w 2677685"/>
                <a:gd name="connsiteY30" fmla="*/ 140189 h 1546843"/>
                <a:gd name="connsiteX31" fmla="*/ 1525011 w 2677685"/>
                <a:gd name="connsiteY31" fmla="*/ 91726 h 1546843"/>
                <a:gd name="connsiteX32" fmla="*/ 1415685 w 2677685"/>
                <a:gd name="connsiteY32" fmla="*/ 31342 h 1546843"/>
                <a:gd name="connsiteX33" fmla="*/ 1313590 w 2677685"/>
                <a:gd name="connsiteY33" fmla="*/ 102251 h 1546843"/>
                <a:gd name="connsiteX0" fmla="*/ 1313590 w 2687554"/>
                <a:gd name="connsiteY0" fmla="*/ 102251 h 1546843"/>
                <a:gd name="connsiteX1" fmla="*/ 1203265 w 2687554"/>
                <a:gd name="connsiteY1" fmla="*/ 370 h 1546843"/>
                <a:gd name="connsiteX2" fmla="*/ 1083733 w 2687554"/>
                <a:gd name="connsiteY2" fmla="*/ 72575 h 1546843"/>
                <a:gd name="connsiteX3" fmla="*/ 819895 w 2687554"/>
                <a:gd name="connsiteY3" fmla="*/ 188231 h 1546843"/>
                <a:gd name="connsiteX4" fmla="*/ 566899 w 2687554"/>
                <a:gd name="connsiteY4" fmla="*/ 903848 h 1546843"/>
                <a:gd name="connsiteX5" fmla="*/ 516299 w 2687554"/>
                <a:gd name="connsiteY5" fmla="*/ 911077 h 1546843"/>
                <a:gd name="connsiteX6" fmla="*/ 219933 w 2687554"/>
                <a:gd name="connsiteY6" fmla="*/ 535197 h 1546843"/>
                <a:gd name="connsiteX7" fmla="*/ 3079 w 2687554"/>
                <a:gd name="connsiteY7" fmla="*/ 618324 h 1546843"/>
                <a:gd name="connsiteX8" fmla="*/ 382573 w 2687554"/>
                <a:gd name="connsiteY8" fmla="*/ 1041189 h 1546843"/>
                <a:gd name="connsiteX9" fmla="*/ 491000 w 2687554"/>
                <a:gd name="connsiteY9" fmla="*/ 1211058 h 1546843"/>
                <a:gd name="connsiteX10" fmla="*/ 743996 w 2687554"/>
                <a:gd name="connsiteY10" fmla="*/ 1189372 h 1546843"/>
                <a:gd name="connsiteX11" fmla="*/ 834352 w 2687554"/>
                <a:gd name="connsiteY11" fmla="*/ 943605 h 1546843"/>
                <a:gd name="connsiteX12" fmla="*/ 917479 w 2687554"/>
                <a:gd name="connsiteY12" fmla="*/ 697837 h 1546843"/>
                <a:gd name="connsiteX13" fmla="*/ 769295 w 2687554"/>
                <a:gd name="connsiteY13" fmla="*/ 1482125 h 1546843"/>
                <a:gd name="connsiteX14" fmla="*/ 1799351 w 2687554"/>
                <a:gd name="connsiteY14" fmla="*/ 1489353 h 1546843"/>
                <a:gd name="connsiteX15" fmla="*/ 1770437 w 2687554"/>
                <a:gd name="connsiteY15" fmla="*/ 1380926 h 1546843"/>
                <a:gd name="connsiteX16" fmla="*/ 1763208 w 2687554"/>
                <a:gd name="connsiteY16" fmla="*/ 1080945 h 1546843"/>
                <a:gd name="connsiteX17" fmla="*/ 1774051 w 2687554"/>
                <a:gd name="connsiteY17" fmla="*/ 925534 h 1546843"/>
                <a:gd name="connsiteX18" fmla="*/ 1846336 w 2687554"/>
                <a:gd name="connsiteY18" fmla="*/ 1142387 h 1546843"/>
                <a:gd name="connsiteX19" fmla="*/ 1961991 w 2687554"/>
                <a:gd name="connsiteY19" fmla="*/ 1276114 h 1546843"/>
                <a:gd name="connsiteX20" fmla="*/ 2095718 w 2687554"/>
                <a:gd name="connsiteY20" fmla="*/ 1250814 h 1546843"/>
                <a:gd name="connsiteX21" fmla="*/ 2337871 w 2687554"/>
                <a:gd name="connsiteY21" fmla="*/ 1048417 h 1546843"/>
                <a:gd name="connsiteX22" fmla="*/ 2666185 w 2687554"/>
                <a:gd name="connsiteY22" fmla="*/ 741128 h 1546843"/>
                <a:gd name="connsiteX23" fmla="*/ 2646158 w 2687554"/>
                <a:gd name="connsiteY23" fmla="*/ 634202 h 1546843"/>
                <a:gd name="connsiteX24" fmla="*/ 2569864 w 2687554"/>
                <a:gd name="connsiteY24" fmla="*/ 569680 h 1546843"/>
                <a:gd name="connsiteX25" fmla="*/ 2240128 w 2687554"/>
                <a:gd name="connsiteY25" fmla="*/ 815469 h 1546843"/>
                <a:gd name="connsiteX26" fmla="*/ 2081920 w 2687554"/>
                <a:gd name="connsiteY26" fmla="*/ 926852 h 1546843"/>
                <a:gd name="connsiteX27" fmla="*/ 1988529 w 2687554"/>
                <a:gd name="connsiteY27" fmla="*/ 765870 h 1546843"/>
                <a:gd name="connsiteX28" fmla="*/ 1858258 w 2687554"/>
                <a:gd name="connsiteY28" fmla="*/ 503111 h 1546843"/>
                <a:gd name="connsiteX29" fmla="*/ 1731657 w 2687554"/>
                <a:gd name="connsiteY29" fmla="*/ 211394 h 1546843"/>
                <a:gd name="connsiteX30" fmla="*/ 1630800 w 2687554"/>
                <a:gd name="connsiteY30" fmla="*/ 140189 h 1546843"/>
                <a:gd name="connsiteX31" fmla="*/ 1525011 w 2687554"/>
                <a:gd name="connsiteY31" fmla="*/ 91726 h 1546843"/>
                <a:gd name="connsiteX32" fmla="*/ 1415685 w 2687554"/>
                <a:gd name="connsiteY32" fmla="*/ 31342 h 1546843"/>
                <a:gd name="connsiteX33" fmla="*/ 1313590 w 2687554"/>
                <a:gd name="connsiteY33" fmla="*/ 102251 h 1546843"/>
                <a:gd name="connsiteX0" fmla="*/ 1313590 w 2691293"/>
                <a:gd name="connsiteY0" fmla="*/ 102251 h 1546843"/>
                <a:gd name="connsiteX1" fmla="*/ 1203265 w 2691293"/>
                <a:gd name="connsiteY1" fmla="*/ 370 h 1546843"/>
                <a:gd name="connsiteX2" fmla="*/ 1083733 w 2691293"/>
                <a:gd name="connsiteY2" fmla="*/ 72575 h 1546843"/>
                <a:gd name="connsiteX3" fmla="*/ 819895 w 2691293"/>
                <a:gd name="connsiteY3" fmla="*/ 188231 h 1546843"/>
                <a:gd name="connsiteX4" fmla="*/ 566899 w 2691293"/>
                <a:gd name="connsiteY4" fmla="*/ 903848 h 1546843"/>
                <a:gd name="connsiteX5" fmla="*/ 516299 w 2691293"/>
                <a:gd name="connsiteY5" fmla="*/ 911077 h 1546843"/>
                <a:gd name="connsiteX6" fmla="*/ 219933 w 2691293"/>
                <a:gd name="connsiteY6" fmla="*/ 535197 h 1546843"/>
                <a:gd name="connsiteX7" fmla="*/ 3079 w 2691293"/>
                <a:gd name="connsiteY7" fmla="*/ 618324 h 1546843"/>
                <a:gd name="connsiteX8" fmla="*/ 382573 w 2691293"/>
                <a:gd name="connsiteY8" fmla="*/ 1041189 h 1546843"/>
                <a:gd name="connsiteX9" fmla="*/ 491000 w 2691293"/>
                <a:gd name="connsiteY9" fmla="*/ 1211058 h 1546843"/>
                <a:gd name="connsiteX10" fmla="*/ 743996 w 2691293"/>
                <a:gd name="connsiteY10" fmla="*/ 1189372 h 1546843"/>
                <a:gd name="connsiteX11" fmla="*/ 834352 w 2691293"/>
                <a:gd name="connsiteY11" fmla="*/ 943605 h 1546843"/>
                <a:gd name="connsiteX12" fmla="*/ 917479 w 2691293"/>
                <a:gd name="connsiteY12" fmla="*/ 697837 h 1546843"/>
                <a:gd name="connsiteX13" fmla="*/ 769295 w 2691293"/>
                <a:gd name="connsiteY13" fmla="*/ 1482125 h 1546843"/>
                <a:gd name="connsiteX14" fmla="*/ 1799351 w 2691293"/>
                <a:gd name="connsiteY14" fmla="*/ 1489353 h 1546843"/>
                <a:gd name="connsiteX15" fmla="*/ 1770437 w 2691293"/>
                <a:gd name="connsiteY15" fmla="*/ 1380926 h 1546843"/>
                <a:gd name="connsiteX16" fmla="*/ 1763208 w 2691293"/>
                <a:gd name="connsiteY16" fmla="*/ 1080945 h 1546843"/>
                <a:gd name="connsiteX17" fmla="*/ 1774051 w 2691293"/>
                <a:gd name="connsiteY17" fmla="*/ 925534 h 1546843"/>
                <a:gd name="connsiteX18" fmla="*/ 1846336 w 2691293"/>
                <a:gd name="connsiteY18" fmla="*/ 1142387 h 1546843"/>
                <a:gd name="connsiteX19" fmla="*/ 1961991 w 2691293"/>
                <a:gd name="connsiteY19" fmla="*/ 1276114 h 1546843"/>
                <a:gd name="connsiteX20" fmla="*/ 2095718 w 2691293"/>
                <a:gd name="connsiteY20" fmla="*/ 1250814 h 1546843"/>
                <a:gd name="connsiteX21" fmla="*/ 2337871 w 2691293"/>
                <a:gd name="connsiteY21" fmla="*/ 1048417 h 1546843"/>
                <a:gd name="connsiteX22" fmla="*/ 2666185 w 2691293"/>
                <a:gd name="connsiteY22" fmla="*/ 741128 h 1546843"/>
                <a:gd name="connsiteX23" fmla="*/ 2646158 w 2691293"/>
                <a:gd name="connsiteY23" fmla="*/ 634202 h 1546843"/>
                <a:gd name="connsiteX24" fmla="*/ 2569864 w 2691293"/>
                <a:gd name="connsiteY24" fmla="*/ 569680 h 1546843"/>
                <a:gd name="connsiteX25" fmla="*/ 2240128 w 2691293"/>
                <a:gd name="connsiteY25" fmla="*/ 815469 h 1546843"/>
                <a:gd name="connsiteX26" fmla="*/ 2081920 w 2691293"/>
                <a:gd name="connsiteY26" fmla="*/ 926852 h 1546843"/>
                <a:gd name="connsiteX27" fmla="*/ 1988529 w 2691293"/>
                <a:gd name="connsiteY27" fmla="*/ 765870 h 1546843"/>
                <a:gd name="connsiteX28" fmla="*/ 1858258 w 2691293"/>
                <a:gd name="connsiteY28" fmla="*/ 503111 h 1546843"/>
                <a:gd name="connsiteX29" fmla="*/ 1731657 w 2691293"/>
                <a:gd name="connsiteY29" fmla="*/ 211394 h 1546843"/>
                <a:gd name="connsiteX30" fmla="*/ 1630800 w 2691293"/>
                <a:gd name="connsiteY30" fmla="*/ 140189 h 1546843"/>
                <a:gd name="connsiteX31" fmla="*/ 1525011 w 2691293"/>
                <a:gd name="connsiteY31" fmla="*/ 91726 h 1546843"/>
                <a:gd name="connsiteX32" fmla="*/ 1415685 w 2691293"/>
                <a:gd name="connsiteY32" fmla="*/ 31342 h 1546843"/>
                <a:gd name="connsiteX33" fmla="*/ 1313590 w 2691293"/>
                <a:gd name="connsiteY33" fmla="*/ 102251 h 1546843"/>
                <a:gd name="connsiteX0" fmla="*/ 1313590 w 2698509"/>
                <a:gd name="connsiteY0" fmla="*/ 102251 h 1546843"/>
                <a:gd name="connsiteX1" fmla="*/ 1203265 w 2698509"/>
                <a:gd name="connsiteY1" fmla="*/ 370 h 1546843"/>
                <a:gd name="connsiteX2" fmla="*/ 1083733 w 2698509"/>
                <a:gd name="connsiteY2" fmla="*/ 72575 h 1546843"/>
                <a:gd name="connsiteX3" fmla="*/ 819895 w 2698509"/>
                <a:gd name="connsiteY3" fmla="*/ 188231 h 1546843"/>
                <a:gd name="connsiteX4" fmla="*/ 566899 w 2698509"/>
                <a:gd name="connsiteY4" fmla="*/ 903848 h 1546843"/>
                <a:gd name="connsiteX5" fmla="*/ 516299 w 2698509"/>
                <a:gd name="connsiteY5" fmla="*/ 911077 h 1546843"/>
                <a:gd name="connsiteX6" fmla="*/ 219933 w 2698509"/>
                <a:gd name="connsiteY6" fmla="*/ 535197 h 1546843"/>
                <a:gd name="connsiteX7" fmla="*/ 3079 w 2698509"/>
                <a:gd name="connsiteY7" fmla="*/ 618324 h 1546843"/>
                <a:gd name="connsiteX8" fmla="*/ 382573 w 2698509"/>
                <a:gd name="connsiteY8" fmla="*/ 1041189 h 1546843"/>
                <a:gd name="connsiteX9" fmla="*/ 491000 w 2698509"/>
                <a:gd name="connsiteY9" fmla="*/ 1211058 h 1546843"/>
                <a:gd name="connsiteX10" fmla="*/ 743996 w 2698509"/>
                <a:gd name="connsiteY10" fmla="*/ 1189372 h 1546843"/>
                <a:gd name="connsiteX11" fmla="*/ 834352 w 2698509"/>
                <a:gd name="connsiteY11" fmla="*/ 943605 h 1546843"/>
                <a:gd name="connsiteX12" fmla="*/ 917479 w 2698509"/>
                <a:gd name="connsiteY12" fmla="*/ 697837 h 1546843"/>
                <a:gd name="connsiteX13" fmla="*/ 769295 w 2698509"/>
                <a:gd name="connsiteY13" fmla="*/ 1482125 h 1546843"/>
                <a:gd name="connsiteX14" fmla="*/ 1799351 w 2698509"/>
                <a:gd name="connsiteY14" fmla="*/ 1489353 h 1546843"/>
                <a:gd name="connsiteX15" fmla="*/ 1770437 w 2698509"/>
                <a:gd name="connsiteY15" fmla="*/ 1380926 h 1546843"/>
                <a:gd name="connsiteX16" fmla="*/ 1763208 w 2698509"/>
                <a:gd name="connsiteY16" fmla="*/ 1080945 h 1546843"/>
                <a:gd name="connsiteX17" fmla="*/ 1774051 w 2698509"/>
                <a:gd name="connsiteY17" fmla="*/ 925534 h 1546843"/>
                <a:gd name="connsiteX18" fmla="*/ 1846336 w 2698509"/>
                <a:gd name="connsiteY18" fmla="*/ 1142387 h 1546843"/>
                <a:gd name="connsiteX19" fmla="*/ 1961991 w 2698509"/>
                <a:gd name="connsiteY19" fmla="*/ 1276114 h 1546843"/>
                <a:gd name="connsiteX20" fmla="*/ 2095718 w 2698509"/>
                <a:gd name="connsiteY20" fmla="*/ 1250814 h 1546843"/>
                <a:gd name="connsiteX21" fmla="*/ 2337871 w 2698509"/>
                <a:gd name="connsiteY21" fmla="*/ 1048417 h 1546843"/>
                <a:gd name="connsiteX22" fmla="*/ 2666185 w 2698509"/>
                <a:gd name="connsiteY22" fmla="*/ 741128 h 1546843"/>
                <a:gd name="connsiteX23" fmla="*/ 2646158 w 2698509"/>
                <a:gd name="connsiteY23" fmla="*/ 634202 h 1546843"/>
                <a:gd name="connsiteX24" fmla="*/ 2569864 w 2698509"/>
                <a:gd name="connsiteY24" fmla="*/ 569680 h 1546843"/>
                <a:gd name="connsiteX25" fmla="*/ 2240128 w 2698509"/>
                <a:gd name="connsiteY25" fmla="*/ 815469 h 1546843"/>
                <a:gd name="connsiteX26" fmla="*/ 2081920 w 2698509"/>
                <a:gd name="connsiteY26" fmla="*/ 926852 h 1546843"/>
                <a:gd name="connsiteX27" fmla="*/ 1988529 w 2698509"/>
                <a:gd name="connsiteY27" fmla="*/ 765870 h 1546843"/>
                <a:gd name="connsiteX28" fmla="*/ 1858258 w 2698509"/>
                <a:gd name="connsiteY28" fmla="*/ 503111 h 1546843"/>
                <a:gd name="connsiteX29" fmla="*/ 1731657 w 2698509"/>
                <a:gd name="connsiteY29" fmla="*/ 211394 h 1546843"/>
                <a:gd name="connsiteX30" fmla="*/ 1630800 w 2698509"/>
                <a:gd name="connsiteY30" fmla="*/ 140189 h 1546843"/>
                <a:gd name="connsiteX31" fmla="*/ 1525011 w 2698509"/>
                <a:gd name="connsiteY31" fmla="*/ 91726 h 1546843"/>
                <a:gd name="connsiteX32" fmla="*/ 1415685 w 2698509"/>
                <a:gd name="connsiteY32" fmla="*/ 31342 h 1546843"/>
                <a:gd name="connsiteX33" fmla="*/ 1313590 w 2698509"/>
                <a:gd name="connsiteY33" fmla="*/ 102251 h 1546843"/>
                <a:gd name="connsiteX0" fmla="*/ 1313590 w 2688216"/>
                <a:gd name="connsiteY0" fmla="*/ 102251 h 1546843"/>
                <a:gd name="connsiteX1" fmla="*/ 1203265 w 2688216"/>
                <a:gd name="connsiteY1" fmla="*/ 370 h 1546843"/>
                <a:gd name="connsiteX2" fmla="*/ 1083733 w 2688216"/>
                <a:gd name="connsiteY2" fmla="*/ 72575 h 1546843"/>
                <a:gd name="connsiteX3" fmla="*/ 819895 w 2688216"/>
                <a:gd name="connsiteY3" fmla="*/ 188231 h 1546843"/>
                <a:gd name="connsiteX4" fmla="*/ 566899 w 2688216"/>
                <a:gd name="connsiteY4" fmla="*/ 903848 h 1546843"/>
                <a:gd name="connsiteX5" fmla="*/ 516299 w 2688216"/>
                <a:gd name="connsiteY5" fmla="*/ 911077 h 1546843"/>
                <a:gd name="connsiteX6" fmla="*/ 219933 w 2688216"/>
                <a:gd name="connsiteY6" fmla="*/ 535197 h 1546843"/>
                <a:gd name="connsiteX7" fmla="*/ 3079 w 2688216"/>
                <a:gd name="connsiteY7" fmla="*/ 618324 h 1546843"/>
                <a:gd name="connsiteX8" fmla="*/ 382573 w 2688216"/>
                <a:gd name="connsiteY8" fmla="*/ 1041189 h 1546843"/>
                <a:gd name="connsiteX9" fmla="*/ 491000 w 2688216"/>
                <a:gd name="connsiteY9" fmla="*/ 1211058 h 1546843"/>
                <a:gd name="connsiteX10" fmla="*/ 743996 w 2688216"/>
                <a:gd name="connsiteY10" fmla="*/ 1189372 h 1546843"/>
                <a:gd name="connsiteX11" fmla="*/ 834352 w 2688216"/>
                <a:gd name="connsiteY11" fmla="*/ 943605 h 1546843"/>
                <a:gd name="connsiteX12" fmla="*/ 917479 w 2688216"/>
                <a:gd name="connsiteY12" fmla="*/ 697837 h 1546843"/>
                <a:gd name="connsiteX13" fmla="*/ 769295 w 2688216"/>
                <a:gd name="connsiteY13" fmla="*/ 1482125 h 1546843"/>
                <a:gd name="connsiteX14" fmla="*/ 1799351 w 2688216"/>
                <a:gd name="connsiteY14" fmla="*/ 1489353 h 1546843"/>
                <a:gd name="connsiteX15" fmla="*/ 1770437 w 2688216"/>
                <a:gd name="connsiteY15" fmla="*/ 1380926 h 1546843"/>
                <a:gd name="connsiteX16" fmla="*/ 1763208 w 2688216"/>
                <a:gd name="connsiteY16" fmla="*/ 1080945 h 1546843"/>
                <a:gd name="connsiteX17" fmla="*/ 1774051 w 2688216"/>
                <a:gd name="connsiteY17" fmla="*/ 925534 h 1546843"/>
                <a:gd name="connsiteX18" fmla="*/ 1846336 w 2688216"/>
                <a:gd name="connsiteY18" fmla="*/ 1142387 h 1546843"/>
                <a:gd name="connsiteX19" fmla="*/ 1961991 w 2688216"/>
                <a:gd name="connsiteY19" fmla="*/ 1276114 h 1546843"/>
                <a:gd name="connsiteX20" fmla="*/ 2095718 w 2688216"/>
                <a:gd name="connsiteY20" fmla="*/ 1250814 h 1546843"/>
                <a:gd name="connsiteX21" fmla="*/ 2337871 w 2688216"/>
                <a:gd name="connsiteY21" fmla="*/ 1048417 h 1546843"/>
                <a:gd name="connsiteX22" fmla="*/ 2666185 w 2688216"/>
                <a:gd name="connsiteY22" fmla="*/ 741128 h 1546843"/>
                <a:gd name="connsiteX23" fmla="*/ 2646158 w 2688216"/>
                <a:gd name="connsiteY23" fmla="*/ 634202 h 1546843"/>
                <a:gd name="connsiteX24" fmla="*/ 2549736 w 2688216"/>
                <a:gd name="connsiteY24" fmla="*/ 586933 h 1546843"/>
                <a:gd name="connsiteX25" fmla="*/ 2240128 w 2688216"/>
                <a:gd name="connsiteY25" fmla="*/ 815469 h 1546843"/>
                <a:gd name="connsiteX26" fmla="*/ 2081920 w 2688216"/>
                <a:gd name="connsiteY26" fmla="*/ 926852 h 1546843"/>
                <a:gd name="connsiteX27" fmla="*/ 1988529 w 2688216"/>
                <a:gd name="connsiteY27" fmla="*/ 765870 h 1546843"/>
                <a:gd name="connsiteX28" fmla="*/ 1858258 w 2688216"/>
                <a:gd name="connsiteY28" fmla="*/ 503111 h 1546843"/>
                <a:gd name="connsiteX29" fmla="*/ 1731657 w 2688216"/>
                <a:gd name="connsiteY29" fmla="*/ 211394 h 1546843"/>
                <a:gd name="connsiteX30" fmla="*/ 1630800 w 2688216"/>
                <a:gd name="connsiteY30" fmla="*/ 140189 h 1546843"/>
                <a:gd name="connsiteX31" fmla="*/ 1525011 w 2688216"/>
                <a:gd name="connsiteY31" fmla="*/ 91726 h 1546843"/>
                <a:gd name="connsiteX32" fmla="*/ 1415685 w 2688216"/>
                <a:gd name="connsiteY32" fmla="*/ 31342 h 1546843"/>
                <a:gd name="connsiteX33" fmla="*/ 1313590 w 2688216"/>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31657 w 2697641"/>
                <a:gd name="connsiteY29" fmla="*/ 211394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14249 w 2697641"/>
                <a:gd name="connsiteY25" fmla="*/ 824096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6474"/>
                <a:gd name="connsiteY0" fmla="*/ 102251 h 1546843"/>
                <a:gd name="connsiteX1" fmla="*/ 1203265 w 2696474"/>
                <a:gd name="connsiteY1" fmla="*/ 370 h 1546843"/>
                <a:gd name="connsiteX2" fmla="*/ 1083733 w 2696474"/>
                <a:gd name="connsiteY2" fmla="*/ 72575 h 1546843"/>
                <a:gd name="connsiteX3" fmla="*/ 819895 w 2696474"/>
                <a:gd name="connsiteY3" fmla="*/ 188231 h 1546843"/>
                <a:gd name="connsiteX4" fmla="*/ 566899 w 2696474"/>
                <a:gd name="connsiteY4" fmla="*/ 903848 h 1546843"/>
                <a:gd name="connsiteX5" fmla="*/ 516299 w 2696474"/>
                <a:gd name="connsiteY5" fmla="*/ 911077 h 1546843"/>
                <a:gd name="connsiteX6" fmla="*/ 219933 w 2696474"/>
                <a:gd name="connsiteY6" fmla="*/ 535197 h 1546843"/>
                <a:gd name="connsiteX7" fmla="*/ 3079 w 2696474"/>
                <a:gd name="connsiteY7" fmla="*/ 618324 h 1546843"/>
                <a:gd name="connsiteX8" fmla="*/ 382573 w 2696474"/>
                <a:gd name="connsiteY8" fmla="*/ 1041189 h 1546843"/>
                <a:gd name="connsiteX9" fmla="*/ 491000 w 2696474"/>
                <a:gd name="connsiteY9" fmla="*/ 1211058 h 1546843"/>
                <a:gd name="connsiteX10" fmla="*/ 743996 w 2696474"/>
                <a:gd name="connsiteY10" fmla="*/ 1189372 h 1546843"/>
                <a:gd name="connsiteX11" fmla="*/ 834352 w 2696474"/>
                <a:gd name="connsiteY11" fmla="*/ 943605 h 1546843"/>
                <a:gd name="connsiteX12" fmla="*/ 917479 w 2696474"/>
                <a:gd name="connsiteY12" fmla="*/ 697837 h 1546843"/>
                <a:gd name="connsiteX13" fmla="*/ 769295 w 2696474"/>
                <a:gd name="connsiteY13" fmla="*/ 1482125 h 1546843"/>
                <a:gd name="connsiteX14" fmla="*/ 1799351 w 2696474"/>
                <a:gd name="connsiteY14" fmla="*/ 1489353 h 1546843"/>
                <a:gd name="connsiteX15" fmla="*/ 1770437 w 2696474"/>
                <a:gd name="connsiteY15" fmla="*/ 1380926 h 1546843"/>
                <a:gd name="connsiteX16" fmla="*/ 1763208 w 2696474"/>
                <a:gd name="connsiteY16" fmla="*/ 1080945 h 1546843"/>
                <a:gd name="connsiteX17" fmla="*/ 1774051 w 2696474"/>
                <a:gd name="connsiteY17" fmla="*/ 925534 h 1546843"/>
                <a:gd name="connsiteX18" fmla="*/ 1846336 w 2696474"/>
                <a:gd name="connsiteY18" fmla="*/ 1142387 h 1546843"/>
                <a:gd name="connsiteX19" fmla="*/ 1961991 w 2696474"/>
                <a:gd name="connsiteY19" fmla="*/ 1276114 h 1546843"/>
                <a:gd name="connsiteX20" fmla="*/ 2095718 w 2696474"/>
                <a:gd name="connsiteY20" fmla="*/ 1250814 h 1546843"/>
                <a:gd name="connsiteX21" fmla="*/ 2337871 w 2696474"/>
                <a:gd name="connsiteY21" fmla="*/ 1048417 h 1546843"/>
                <a:gd name="connsiteX22" fmla="*/ 2677687 w 2696474"/>
                <a:gd name="connsiteY22" fmla="*/ 723875 h 1546843"/>
                <a:gd name="connsiteX23" fmla="*/ 2646158 w 2696474"/>
                <a:gd name="connsiteY23" fmla="*/ 634202 h 1546843"/>
                <a:gd name="connsiteX24" fmla="*/ 2592869 w 2696474"/>
                <a:gd name="connsiteY24" fmla="*/ 563929 h 1546843"/>
                <a:gd name="connsiteX25" fmla="*/ 2214249 w 2696474"/>
                <a:gd name="connsiteY25" fmla="*/ 824096 h 1546843"/>
                <a:gd name="connsiteX26" fmla="*/ 2073294 w 2696474"/>
                <a:gd name="connsiteY26" fmla="*/ 918226 h 1546843"/>
                <a:gd name="connsiteX27" fmla="*/ 1988529 w 2696474"/>
                <a:gd name="connsiteY27" fmla="*/ 765870 h 1546843"/>
                <a:gd name="connsiteX28" fmla="*/ 1858258 w 2696474"/>
                <a:gd name="connsiteY28" fmla="*/ 503111 h 1546843"/>
                <a:gd name="connsiteX29" fmla="*/ 1763287 w 2696474"/>
                <a:gd name="connsiteY29" fmla="*/ 257401 h 1546843"/>
                <a:gd name="connsiteX30" fmla="*/ 1630800 w 2696474"/>
                <a:gd name="connsiteY30" fmla="*/ 140189 h 1546843"/>
                <a:gd name="connsiteX31" fmla="*/ 1525011 w 2696474"/>
                <a:gd name="connsiteY31" fmla="*/ 91726 h 1546843"/>
                <a:gd name="connsiteX32" fmla="*/ 1415685 w 2696474"/>
                <a:gd name="connsiteY32" fmla="*/ 31342 h 1546843"/>
                <a:gd name="connsiteX33" fmla="*/ 1313590 w 2696474"/>
                <a:gd name="connsiteY33" fmla="*/ 102251 h 1546843"/>
                <a:gd name="connsiteX0" fmla="*/ 1313590 w 2737488"/>
                <a:gd name="connsiteY0" fmla="*/ 102251 h 1546843"/>
                <a:gd name="connsiteX1" fmla="*/ 1203265 w 2737488"/>
                <a:gd name="connsiteY1" fmla="*/ 370 h 1546843"/>
                <a:gd name="connsiteX2" fmla="*/ 1083733 w 2737488"/>
                <a:gd name="connsiteY2" fmla="*/ 72575 h 1546843"/>
                <a:gd name="connsiteX3" fmla="*/ 819895 w 2737488"/>
                <a:gd name="connsiteY3" fmla="*/ 188231 h 1546843"/>
                <a:gd name="connsiteX4" fmla="*/ 566899 w 2737488"/>
                <a:gd name="connsiteY4" fmla="*/ 903848 h 1546843"/>
                <a:gd name="connsiteX5" fmla="*/ 516299 w 2737488"/>
                <a:gd name="connsiteY5" fmla="*/ 911077 h 1546843"/>
                <a:gd name="connsiteX6" fmla="*/ 219933 w 2737488"/>
                <a:gd name="connsiteY6" fmla="*/ 535197 h 1546843"/>
                <a:gd name="connsiteX7" fmla="*/ 3079 w 2737488"/>
                <a:gd name="connsiteY7" fmla="*/ 618324 h 1546843"/>
                <a:gd name="connsiteX8" fmla="*/ 382573 w 2737488"/>
                <a:gd name="connsiteY8" fmla="*/ 1041189 h 1546843"/>
                <a:gd name="connsiteX9" fmla="*/ 491000 w 2737488"/>
                <a:gd name="connsiteY9" fmla="*/ 1211058 h 1546843"/>
                <a:gd name="connsiteX10" fmla="*/ 743996 w 2737488"/>
                <a:gd name="connsiteY10" fmla="*/ 1189372 h 1546843"/>
                <a:gd name="connsiteX11" fmla="*/ 834352 w 2737488"/>
                <a:gd name="connsiteY11" fmla="*/ 943605 h 1546843"/>
                <a:gd name="connsiteX12" fmla="*/ 917479 w 2737488"/>
                <a:gd name="connsiteY12" fmla="*/ 697837 h 1546843"/>
                <a:gd name="connsiteX13" fmla="*/ 769295 w 2737488"/>
                <a:gd name="connsiteY13" fmla="*/ 1482125 h 1546843"/>
                <a:gd name="connsiteX14" fmla="*/ 1799351 w 2737488"/>
                <a:gd name="connsiteY14" fmla="*/ 1489353 h 1546843"/>
                <a:gd name="connsiteX15" fmla="*/ 1770437 w 2737488"/>
                <a:gd name="connsiteY15" fmla="*/ 1380926 h 1546843"/>
                <a:gd name="connsiteX16" fmla="*/ 1763208 w 2737488"/>
                <a:gd name="connsiteY16" fmla="*/ 1080945 h 1546843"/>
                <a:gd name="connsiteX17" fmla="*/ 1774051 w 2737488"/>
                <a:gd name="connsiteY17" fmla="*/ 925534 h 1546843"/>
                <a:gd name="connsiteX18" fmla="*/ 1846336 w 2737488"/>
                <a:gd name="connsiteY18" fmla="*/ 1142387 h 1546843"/>
                <a:gd name="connsiteX19" fmla="*/ 1961991 w 2737488"/>
                <a:gd name="connsiteY19" fmla="*/ 1276114 h 1546843"/>
                <a:gd name="connsiteX20" fmla="*/ 2095718 w 2737488"/>
                <a:gd name="connsiteY20" fmla="*/ 1250814 h 1546843"/>
                <a:gd name="connsiteX21" fmla="*/ 2337871 w 2737488"/>
                <a:gd name="connsiteY21" fmla="*/ 1048417 h 1546843"/>
                <a:gd name="connsiteX22" fmla="*/ 2723694 w 2737488"/>
                <a:gd name="connsiteY22" fmla="*/ 677868 h 1546843"/>
                <a:gd name="connsiteX23" fmla="*/ 2646158 w 2737488"/>
                <a:gd name="connsiteY23" fmla="*/ 634202 h 1546843"/>
                <a:gd name="connsiteX24" fmla="*/ 2592869 w 2737488"/>
                <a:gd name="connsiteY24" fmla="*/ 563929 h 1546843"/>
                <a:gd name="connsiteX25" fmla="*/ 2214249 w 2737488"/>
                <a:gd name="connsiteY25" fmla="*/ 824096 h 1546843"/>
                <a:gd name="connsiteX26" fmla="*/ 2073294 w 2737488"/>
                <a:gd name="connsiteY26" fmla="*/ 918226 h 1546843"/>
                <a:gd name="connsiteX27" fmla="*/ 1988529 w 2737488"/>
                <a:gd name="connsiteY27" fmla="*/ 765870 h 1546843"/>
                <a:gd name="connsiteX28" fmla="*/ 1858258 w 2737488"/>
                <a:gd name="connsiteY28" fmla="*/ 503111 h 1546843"/>
                <a:gd name="connsiteX29" fmla="*/ 1763287 w 2737488"/>
                <a:gd name="connsiteY29" fmla="*/ 257401 h 1546843"/>
                <a:gd name="connsiteX30" fmla="*/ 1630800 w 2737488"/>
                <a:gd name="connsiteY30" fmla="*/ 140189 h 1546843"/>
                <a:gd name="connsiteX31" fmla="*/ 1525011 w 2737488"/>
                <a:gd name="connsiteY31" fmla="*/ 91726 h 1546843"/>
                <a:gd name="connsiteX32" fmla="*/ 1415685 w 2737488"/>
                <a:gd name="connsiteY32" fmla="*/ 31342 h 1546843"/>
                <a:gd name="connsiteX33" fmla="*/ 1313590 w 2737488"/>
                <a:gd name="connsiteY33" fmla="*/ 102251 h 1546843"/>
                <a:gd name="connsiteX0" fmla="*/ 1313590 w 2734703"/>
                <a:gd name="connsiteY0" fmla="*/ 102251 h 1546843"/>
                <a:gd name="connsiteX1" fmla="*/ 1203265 w 2734703"/>
                <a:gd name="connsiteY1" fmla="*/ 370 h 1546843"/>
                <a:gd name="connsiteX2" fmla="*/ 1083733 w 2734703"/>
                <a:gd name="connsiteY2" fmla="*/ 72575 h 1546843"/>
                <a:gd name="connsiteX3" fmla="*/ 819895 w 2734703"/>
                <a:gd name="connsiteY3" fmla="*/ 188231 h 1546843"/>
                <a:gd name="connsiteX4" fmla="*/ 566899 w 2734703"/>
                <a:gd name="connsiteY4" fmla="*/ 903848 h 1546843"/>
                <a:gd name="connsiteX5" fmla="*/ 516299 w 2734703"/>
                <a:gd name="connsiteY5" fmla="*/ 911077 h 1546843"/>
                <a:gd name="connsiteX6" fmla="*/ 219933 w 2734703"/>
                <a:gd name="connsiteY6" fmla="*/ 535197 h 1546843"/>
                <a:gd name="connsiteX7" fmla="*/ 3079 w 2734703"/>
                <a:gd name="connsiteY7" fmla="*/ 618324 h 1546843"/>
                <a:gd name="connsiteX8" fmla="*/ 382573 w 2734703"/>
                <a:gd name="connsiteY8" fmla="*/ 1041189 h 1546843"/>
                <a:gd name="connsiteX9" fmla="*/ 491000 w 2734703"/>
                <a:gd name="connsiteY9" fmla="*/ 1211058 h 1546843"/>
                <a:gd name="connsiteX10" fmla="*/ 743996 w 2734703"/>
                <a:gd name="connsiteY10" fmla="*/ 1189372 h 1546843"/>
                <a:gd name="connsiteX11" fmla="*/ 834352 w 2734703"/>
                <a:gd name="connsiteY11" fmla="*/ 943605 h 1546843"/>
                <a:gd name="connsiteX12" fmla="*/ 917479 w 2734703"/>
                <a:gd name="connsiteY12" fmla="*/ 697837 h 1546843"/>
                <a:gd name="connsiteX13" fmla="*/ 769295 w 2734703"/>
                <a:gd name="connsiteY13" fmla="*/ 1482125 h 1546843"/>
                <a:gd name="connsiteX14" fmla="*/ 1799351 w 2734703"/>
                <a:gd name="connsiteY14" fmla="*/ 1489353 h 1546843"/>
                <a:gd name="connsiteX15" fmla="*/ 1770437 w 2734703"/>
                <a:gd name="connsiteY15" fmla="*/ 1380926 h 1546843"/>
                <a:gd name="connsiteX16" fmla="*/ 1763208 w 2734703"/>
                <a:gd name="connsiteY16" fmla="*/ 1080945 h 1546843"/>
                <a:gd name="connsiteX17" fmla="*/ 1774051 w 2734703"/>
                <a:gd name="connsiteY17" fmla="*/ 925534 h 1546843"/>
                <a:gd name="connsiteX18" fmla="*/ 1846336 w 2734703"/>
                <a:gd name="connsiteY18" fmla="*/ 1142387 h 1546843"/>
                <a:gd name="connsiteX19" fmla="*/ 1961991 w 2734703"/>
                <a:gd name="connsiteY19" fmla="*/ 1276114 h 1546843"/>
                <a:gd name="connsiteX20" fmla="*/ 2095718 w 2734703"/>
                <a:gd name="connsiteY20" fmla="*/ 1250814 h 1546843"/>
                <a:gd name="connsiteX21" fmla="*/ 2337871 w 2734703"/>
                <a:gd name="connsiteY21" fmla="*/ 1048417 h 1546843"/>
                <a:gd name="connsiteX22" fmla="*/ 2723694 w 2734703"/>
                <a:gd name="connsiteY22" fmla="*/ 677868 h 1546843"/>
                <a:gd name="connsiteX23" fmla="*/ 2592869 w 2734703"/>
                <a:gd name="connsiteY23" fmla="*/ 563929 h 1546843"/>
                <a:gd name="connsiteX24" fmla="*/ 2214249 w 2734703"/>
                <a:gd name="connsiteY24" fmla="*/ 824096 h 1546843"/>
                <a:gd name="connsiteX25" fmla="*/ 2073294 w 2734703"/>
                <a:gd name="connsiteY25" fmla="*/ 918226 h 1546843"/>
                <a:gd name="connsiteX26" fmla="*/ 1988529 w 2734703"/>
                <a:gd name="connsiteY26" fmla="*/ 765870 h 1546843"/>
                <a:gd name="connsiteX27" fmla="*/ 1858258 w 2734703"/>
                <a:gd name="connsiteY27" fmla="*/ 503111 h 1546843"/>
                <a:gd name="connsiteX28" fmla="*/ 1763287 w 2734703"/>
                <a:gd name="connsiteY28" fmla="*/ 257401 h 1546843"/>
                <a:gd name="connsiteX29" fmla="*/ 1630800 w 2734703"/>
                <a:gd name="connsiteY29" fmla="*/ 140189 h 1546843"/>
                <a:gd name="connsiteX30" fmla="*/ 1525011 w 2734703"/>
                <a:gd name="connsiteY30" fmla="*/ 91726 h 1546843"/>
                <a:gd name="connsiteX31" fmla="*/ 1415685 w 2734703"/>
                <a:gd name="connsiteY31" fmla="*/ 31342 h 1546843"/>
                <a:gd name="connsiteX32" fmla="*/ 1313590 w 2734703"/>
                <a:gd name="connsiteY32" fmla="*/ 102251 h 1546843"/>
                <a:gd name="connsiteX0" fmla="*/ 1313590 w 2737423"/>
                <a:gd name="connsiteY0" fmla="*/ 102251 h 1546843"/>
                <a:gd name="connsiteX1" fmla="*/ 1203265 w 2737423"/>
                <a:gd name="connsiteY1" fmla="*/ 370 h 1546843"/>
                <a:gd name="connsiteX2" fmla="*/ 1083733 w 2737423"/>
                <a:gd name="connsiteY2" fmla="*/ 72575 h 1546843"/>
                <a:gd name="connsiteX3" fmla="*/ 819895 w 2737423"/>
                <a:gd name="connsiteY3" fmla="*/ 188231 h 1546843"/>
                <a:gd name="connsiteX4" fmla="*/ 566899 w 2737423"/>
                <a:gd name="connsiteY4" fmla="*/ 903848 h 1546843"/>
                <a:gd name="connsiteX5" fmla="*/ 516299 w 2737423"/>
                <a:gd name="connsiteY5" fmla="*/ 911077 h 1546843"/>
                <a:gd name="connsiteX6" fmla="*/ 219933 w 2737423"/>
                <a:gd name="connsiteY6" fmla="*/ 535197 h 1546843"/>
                <a:gd name="connsiteX7" fmla="*/ 3079 w 2737423"/>
                <a:gd name="connsiteY7" fmla="*/ 618324 h 1546843"/>
                <a:gd name="connsiteX8" fmla="*/ 382573 w 2737423"/>
                <a:gd name="connsiteY8" fmla="*/ 1041189 h 1546843"/>
                <a:gd name="connsiteX9" fmla="*/ 491000 w 2737423"/>
                <a:gd name="connsiteY9" fmla="*/ 1211058 h 1546843"/>
                <a:gd name="connsiteX10" fmla="*/ 743996 w 2737423"/>
                <a:gd name="connsiteY10" fmla="*/ 1189372 h 1546843"/>
                <a:gd name="connsiteX11" fmla="*/ 834352 w 2737423"/>
                <a:gd name="connsiteY11" fmla="*/ 943605 h 1546843"/>
                <a:gd name="connsiteX12" fmla="*/ 917479 w 2737423"/>
                <a:gd name="connsiteY12" fmla="*/ 697837 h 1546843"/>
                <a:gd name="connsiteX13" fmla="*/ 769295 w 2737423"/>
                <a:gd name="connsiteY13" fmla="*/ 1482125 h 1546843"/>
                <a:gd name="connsiteX14" fmla="*/ 1799351 w 2737423"/>
                <a:gd name="connsiteY14" fmla="*/ 1489353 h 1546843"/>
                <a:gd name="connsiteX15" fmla="*/ 1770437 w 2737423"/>
                <a:gd name="connsiteY15" fmla="*/ 1380926 h 1546843"/>
                <a:gd name="connsiteX16" fmla="*/ 1763208 w 2737423"/>
                <a:gd name="connsiteY16" fmla="*/ 1080945 h 1546843"/>
                <a:gd name="connsiteX17" fmla="*/ 1774051 w 2737423"/>
                <a:gd name="connsiteY17" fmla="*/ 925534 h 1546843"/>
                <a:gd name="connsiteX18" fmla="*/ 1846336 w 2737423"/>
                <a:gd name="connsiteY18" fmla="*/ 1142387 h 1546843"/>
                <a:gd name="connsiteX19" fmla="*/ 1961991 w 2737423"/>
                <a:gd name="connsiteY19" fmla="*/ 1276114 h 1546843"/>
                <a:gd name="connsiteX20" fmla="*/ 2095718 w 2737423"/>
                <a:gd name="connsiteY20" fmla="*/ 1250814 h 1546843"/>
                <a:gd name="connsiteX21" fmla="*/ 2337871 w 2737423"/>
                <a:gd name="connsiteY21" fmla="*/ 1048417 h 1546843"/>
                <a:gd name="connsiteX22" fmla="*/ 2723694 w 2737423"/>
                <a:gd name="connsiteY22" fmla="*/ 677868 h 1546843"/>
                <a:gd name="connsiteX23" fmla="*/ 2592869 w 2737423"/>
                <a:gd name="connsiteY23" fmla="*/ 563929 h 1546843"/>
                <a:gd name="connsiteX24" fmla="*/ 2214249 w 2737423"/>
                <a:gd name="connsiteY24" fmla="*/ 824096 h 1546843"/>
                <a:gd name="connsiteX25" fmla="*/ 2073294 w 2737423"/>
                <a:gd name="connsiteY25" fmla="*/ 918226 h 1546843"/>
                <a:gd name="connsiteX26" fmla="*/ 1988529 w 2737423"/>
                <a:gd name="connsiteY26" fmla="*/ 765870 h 1546843"/>
                <a:gd name="connsiteX27" fmla="*/ 1858258 w 2737423"/>
                <a:gd name="connsiteY27" fmla="*/ 503111 h 1546843"/>
                <a:gd name="connsiteX28" fmla="*/ 1763287 w 2737423"/>
                <a:gd name="connsiteY28" fmla="*/ 257401 h 1546843"/>
                <a:gd name="connsiteX29" fmla="*/ 1630800 w 2737423"/>
                <a:gd name="connsiteY29" fmla="*/ 140189 h 1546843"/>
                <a:gd name="connsiteX30" fmla="*/ 1525011 w 2737423"/>
                <a:gd name="connsiteY30" fmla="*/ 91726 h 1546843"/>
                <a:gd name="connsiteX31" fmla="*/ 1415685 w 2737423"/>
                <a:gd name="connsiteY31" fmla="*/ 31342 h 1546843"/>
                <a:gd name="connsiteX32" fmla="*/ 1313590 w 2737423"/>
                <a:gd name="connsiteY32" fmla="*/ 102251 h 1546843"/>
                <a:gd name="connsiteX0" fmla="*/ 1313590 w 2732903"/>
                <a:gd name="connsiteY0" fmla="*/ 102251 h 1546843"/>
                <a:gd name="connsiteX1" fmla="*/ 1203265 w 2732903"/>
                <a:gd name="connsiteY1" fmla="*/ 370 h 1546843"/>
                <a:gd name="connsiteX2" fmla="*/ 1083733 w 2732903"/>
                <a:gd name="connsiteY2" fmla="*/ 72575 h 1546843"/>
                <a:gd name="connsiteX3" fmla="*/ 819895 w 2732903"/>
                <a:gd name="connsiteY3" fmla="*/ 188231 h 1546843"/>
                <a:gd name="connsiteX4" fmla="*/ 566899 w 2732903"/>
                <a:gd name="connsiteY4" fmla="*/ 903848 h 1546843"/>
                <a:gd name="connsiteX5" fmla="*/ 516299 w 2732903"/>
                <a:gd name="connsiteY5" fmla="*/ 911077 h 1546843"/>
                <a:gd name="connsiteX6" fmla="*/ 219933 w 2732903"/>
                <a:gd name="connsiteY6" fmla="*/ 535197 h 1546843"/>
                <a:gd name="connsiteX7" fmla="*/ 3079 w 2732903"/>
                <a:gd name="connsiteY7" fmla="*/ 618324 h 1546843"/>
                <a:gd name="connsiteX8" fmla="*/ 382573 w 2732903"/>
                <a:gd name="connsiteY8" fmla="*/ 1041189 h 1546843"/>
                <a:gd name="connsiteX9" fmla="*/ 491000 w 2732903"/>
                <a:gd name="connsiteY9" fmla="*/ 1211058 h 1546843"/>
                <a:gd name="connsiteX10" fmla="*/ 743996 w 2732903"/>
                <a:gd name="connsiteY10" fmla="*/ 1189372 h 1546843"/>
                <a:gd name="connsiteX11" fmla="*/ 834352 w 2732903"/>
                <a:gd name="connsiteY11" fmla="*/ 943605 h 1546843"/>
                <a:gd name="connsiteX12" fmla="*/ 917479 w 2732903"/>
                <a:gd name="connsiteY12" fmla="*/ 697837 h 1546843"/>
                <a:gd name="connsiteX13" fmla="*/ 769295 w 2732903"/>
                <a:gd name="connsiteY13" fmla="*/ 1482125 h 1546843"/>
                <a:gd name="connsiteX14" fmla="*/ 1799351 w 2732903"/>
                <a:gd name="connsiteY14" fmla="*/ 1489353 h 1546843"/>
                <a:gd name="connsiteX15" fmla="*/ 1770437 w 2732903"/>
                <a:gd name="connsiteY15" fmla="*/ 1380926 h 1546843"/>
                <a:gd name="connsiteX16" fmla="*/ 1763208 w 2732903"/>
                <a:gd name="connsiteY16" fmla="*/ 1080945 h 1546843"/>
                <a:gd name="connsiteX17" fmla="*/ 1774051 w 2732903"/>
                <a:gd name="connsiteY17" fmla="*/ 925534 h 1546843"/>
                <a:gd name="connsiteX18" fmla="*/ 1846336 w 2732903"/>
                <a:gd name="connsiteY18" fmla="*/ 1142387 h 1546843"/>
                <a:gd name="connsiteX19" fmla="*/ 1961991 w 2732903"/>
                <a:gd name="connsiteY19" fmla="*/ 1276114 h 1546843"/>
                <a:gd name="connsiteX20" fmla="*/ 2095718 w 2732903"/>
                <a:gd name="connsiteY20" fmla="*/ 1250814 h 1546843"/>
                <a:gd name="connsiteX21" fmla="*/ 2337871 w 2732903"/>
                <a:gd name="connsiteY21" fmla="*/ 1048417 h 1546843"/>
                <a:gd name="connsiteX22" fmla="*/ 2723694 w 2732903"/>
                <a:gd name="connsiteY22" fmla="*/ 677868 h 1546843"/>
                <a:gd name="connsiteX23" fmla="*/ 2592869 w 2732903"/>
                <a:gd name="connsiteY23" fmla="*/ 563929 h 1546843"/>
                <a:gd name="connsiteX24" fmla="*/ 2214249 w 2732903"/>
                <a:gd name="connsiteY24" fmla="*/ 824096 h 1546843"/>
                <a:gd name="connsiteX25" fmla="*/ 2073294 w 2732903"/>
                <a:gd name="connsiteY25" fmla="*/ 918226 h 1546843"/>
                <a:gd name="connsiteX26" fmla="*/ 1988529 w 2732903"/>
                <a:gd name="connsiteY26" fmla="*/ 765870 h 1546843"/>
                <a:gd name="connsiteX27" fmla="*/ 1858258 w 2732903"/>
                <a:gd name="connsiteY27" fmla="*/ 503111 h 1546843"/>
                <a:gd name="connsiteX28" fmla="*/ 1763287 w 2732903"/>
                <a:gd name="connsiteY28" fmla="*/ 257401 h 1546843"/>
                <a:gd name="connsiteX29" fmla="*/ 1630800 w 2732903"/>
                <a:gd name="connsiteY29" fmla="*/ 140189 h 1546843"/>
                <a:gd name="connsiteX30" fmla="*/ 1525011 w 2732903"/>
                <a:gd name="connsiteY30" fmla="*/ 91726 h 1546843"/>
                <a:gd name="connsiteX31" fmla="*/ 1415685 w 2732903"/>
                <a:gd name="connsiteY31" fmla="*/ 31342 h 1546843"/>
                <a:gd name="connsiteX32" fmla="*/ 1313590 w 2732903"/>
                <a:gd name="connsiteY32" fmla="*/ 102251 h 1546843"/>
                <a:gd name="connsiteX0" fmla="*/ 1313590 w 2746125"/>
                <a:gd name="connsiteY0" fmla="*/ 102251 h 1546843"/>
                <a:gd name="connsiteX1" fmla="*/ 1203265 w 2746125"/>
                <a:gd name="connsiteY1" fmla="*/ 370 h 1546843"/>
                <a:gd name="connsiteX2" fmla="*/ 1083733 w 2746125"/>
                <a:gd name="connsiteY2" fmla="*/ 72575 h 1546843"/>
                <a:gd name="connsiteX3" fmla="*/ 819895 w 2746125"/>
                <a:gd name="connsiteY3" fmla="*/ 188231 h 1546843"/>
                <a:gd name="connsiteX4" fmla="*/ 566899 w 2746125"/>
                <a:gd name="connsiteY4" fmla="*/ 903848 h 1546843"/>
                <a:gd name="connsiteX5" fmla="*/ 516299 w 2746125"/>
                <a:gd name="connsiteY5" fmla="*/ 911077 h 1546843"/>
                <a:gd name="connsiteX6" fmla="*/ 219933 w 2746125"/>
                <a:gd name="connsiteY6" fmla="*/ 535197 h 1546843"/>
                <a:gd name="connsiteX7" fmla="*/ 3079 w 2746125"/>
                <a:gd name="connsiteY7" fmla="*/ 618324 h 1546843"/>
                <a:gd name="connsiteX8" fmla="*/ 382573 w 2746125"/>
                <a:gd name="connsiteY8" fmla="*/ 1041189 h 1546843"/>
                <a:gd name="connsiteX9" fmla="*/ 491000 w 2746125"/>
                <a:gd name="connsiteY9" fmla="*/ 1211058 h 1546843"/>
                <a:gd name="connsiteX10" fmla="*/ 743996 w 2746125"/>
                <a:gd name="connsiteY10" fmla="*/ 1189372 h 1546843"/>
                <a:gd name="connsiteX11" fmla="*/ 834352 w 2746125"/>
                <a:gd name="connsiteY11" fmla="*/ 943605 h 1546843"/>
                <a:gd name="connsiteX12" fmla="*/ 917479 w 2746125"/>
                <a:gd name="connsiteY12" fmla="*/ 697837 h 1546843"/>
                <a:gd name="connsiteX13" fmla="*/ 769295 w 2746125"/>
                <a:gd name="connsiteY13" fmla="*/ 1482125 h 1546843"/>
                <a:gd name="connsiteX14" fmla="*/ 1799351 w 2746125"/>
                <a:gd name="connsiteY14" fmla="*/ 1489353 h 1546843"/>
                <a:gd name="connsiteX15" fmla="*/ 1770437 w 2746125"/>
                <a:gd name="connsiteY15" fmla="*/ 1380926 h 1546843"/>
                <a:gd name="connsiteX16" fmla="*/ 1763208 w 2746125"/>
                <a:gd name="connsiteY16" fmla="*/ 1080945 h 1546843"/>
                <a:gd name="connsiteX17" fmla="*/ 1774051 w 2746125"/>
                <a:gd name="connsiteY17" fmla="*/ 925534 h 1546843"/>
                <a:gd name="connsiteX18" fmla="*/ 1846336 w 2746125"/>
                <a:gd name="connsiteY18" fmla="*/ 1142387 h 1546843"/>
                <a:gd name="connsiteX19" fmla="*/ 1961991 w 2746125"/>
                <a:gd name="connsiteY19" fmla="*/ 1276114 h 1546843"/>
                <a:gd name="connsiteX20" fmla="*/ 2095718 w 2746125"/>
                <a:gd name="connsiteY20" fmla="*/ 1250814 h 1546843"/>
                <a:gd name="connsiteX21" fmla="*/ 2337871 w 2746125"/>
                <a:gd name="connsiteY21" fmla="*/ 1048417 h 1546843"/>
                <a:gd name="connsiteX22" fmla="*/ 2723694 w 2746125"/>
                <a:gd name="connsiteY22" fmla="*/ 677868 h 1546843"/>
                <a:gd name="connsiteX23" fmla="*/ 2688588 w 2746125"/>
                <a:gd name="connsiteY23" fmla="*/ 562826 h 1546843"/>
                <a:gd name="connsiteX24" fmla="*/ 2592869 w 2746125"/>
                <a:gd name="connsiteY24" fmla="*/ 563929 h 1546843"/>
                <a:gd name="connsiteX25" fmla="*/ 2214249 w 2746125"/>
                <a:gd name="connsiteY25" fmla="*/ 824096 h 1546843"/>
                <a:gd name="connsiteX26" fmla="*/ 2073294 w 2746125"/>
                <a:gd name="connsiteY26" fmla="*/ 918226 h 1546843"/>
                <a:gd name="connsiteX27" fmla="*/ 1988529 w 2746125"/>
                <a:gd name="connsiteY27" fmla="*/ 765870 h 1546843"/>
                <a:gd name="connsiteX28" fmla="*/ 1858258 w 2746125"/>
                <a:gd name="connsiteY28" fmla="*/ 503111 h 1546843"/>
                <a:gd name="connsiteX29" fmla="*/ 1763287 w 2746125"/>
                <a:gd name="connsiteY29" fmla="*/ 257401 h 1546843"/>
                <a:gd name="connsiteX30" fmla="*/ 1630800 w 2746125"/>
                <a:gd name="connsiteY30" fmla="*/ 140189 h 1546843"/>
                <a:gd name="connsiteX31" fmla="*/ 1525011 w 2746125"/>
                <a:gd name="connsiteY31" fmla="*/ 91726 h 1546843"/>
                <a:gd name="connsiteX32" fmla="*/ 1415685 w 2746125"/>
                <a:gd name="connsiteY32" fmla="*/ 31342 h 1546843"/>
                <a:gd name="connsiteX33" fmla="*/ 1313590 w 2746125"/>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92869 w 2738788"/>
                <a:gd name="connsiteY24" fmla="*/ 563929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38235 w 2738788"/>
                <a:gd name="connsiteY24" fmla="*/ 598435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095718 w 2709125"/>
                <a:gd name="connsiteY20" fmla="*/ 1250814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491675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3393"/>
                <a:gd name="connsiteX1" fmla="*/ 1203265 w 2709125"/>
                <a:gd name="connsiteY1" fmla="*/ 370 h 1543393"/>
                <a:gd name="connsiteX2" fmla="*/ 1083733 w 2709125"/>
                <a:gd name="connsiteY2" fmla="*/ 72575 h 1543393"/>
                <a:gd name="connsiteX3" fmla="*/ 819895 w 2709125"/>
                <a:gd name="connsiteY3" fmla="*/ 188231 h 1543393"/>
                <a:gd name="connsiteX4" fmla="*/ 566899 w 2709125"/>
                <a:gd name="connsiteY4" fmla="*/ 903848 h 1543393"/>
                <a:gd name="connsiteX5" fmla="*/ 516299 w 2709125"/>
                <a:gd name="connsiteY5" fmla="*/ 911077 h 1543393"/>
                <a:gd name="connsiteX6" fmla="*/ 219933 w 2709125"/>
                <a:gd name="connsiteY6" fmla="*/ 535197 h 1543393"/>
                <a:gd name="connsiteX7" fmla="*/ 3079 w 2709125"/>
                <a:gd name="connsiteY7" fmla="*/ 618324 h 1543393"/>
                <a:gd name="connsiteX8" fmla="*/ 382573 w 2709125"/>
                <a:gd name="connsiteY8" fmla="*/ 1041189 h 1543393"/>
                <a:gd name="connsiteX9" fmla="*/ 491000 w 2709125"/>
                <a:gd name="connsiteY9" fmla="*/ 1211058 h 1543393"/>
                <a:gd name="connsiteX10" fmla="*/ 743996 w 2709125"/>
                <a:gd name="connsiteY10" fmla="*/ 1189372 h 1543393"/>
                <a:gd name="connsiteX11" fmla="*/ 834352 w 2709125"/>
                <a:gd name="connsiteY11" fmla="*/ 943605 h 1543393"/>
                <a:gd name="connsiteX12" fmla="*/ 917479 w 2709125"/>
                <a:gd name="connsiteY12" fmla="*/ 697837 h 1543393"/>
                <a:gd name="connsiteX13" fmla="*/ 769295 w 2709125"/>
                <a:gd name="connsiteY13" fmla="*/ 1482125 h 1543393"/>
                <a:gd name="connsiteX14" fmla="*/ 1491675 w 2709125"/>
                <a:gd name="connsiteY14" fmla="*/ 1489353 h 1543393"/>
                <a:gd name="connsiteX15" fmla="*/ 1770437 w 2709125"/>
                <a:gd name="connsiteY15" fmla="*/ 1464315 h 1543393"/>
                <a:gd name="connsiteX16" fmla="*/ 1771834 w 2709125"/>
                <a:gd name="connsiteY16" fmla="*/ 1129828 h 1543393"/>
                <a:gd name="connsiteX17" fmla="*/ 1776926 w 2709125"/>
                <a:gd name="connsiteY17" fmla="*/ 962915 h 1543393"/>
                <a:gd name="connsiteX18" fmla="*/ 1863589 w 2709125"/>
                <a:gd name="connsiteY18" fmla="*/ 1133760 h 1543393"/>
                <a:gd name="connsiteX19" fmla="*/ 1961991 w 2709125"/>
                <a:gd name="connsiteY19" fmla="*/ 1276114 h 1543393"/>
                <a:gd name="connsiteX20" fmla="*/ 2104345 w 2709125"/>
                <a:gd name="connsiteY20" fmla="*/ 1256565 h 1543393"/>
                <a:gd name="connsiteX21" fmla="*/ 2337871 w 2709125"/>
                <a:gd name="connsiteY21" fmla="*/ 1048417 h 1543393"/>
                <a:gd name="connsiteX22" fmla="*/ 2689189 w 2709125"/>
                <a:gd name="connsiteY22" fmla="*/ 712373 h 1543393"/>
                <a:gd name="connsiteX23" fmla="*/ 2654082 w 2709125"/>
                <a:gd name="connsiteY23" fmla="*/ 634713 h 1543393"/>
                <a:gd name="connsiteX24" fmla="*/ 2538235 w 2709125"/>
                <a:gd name="connsiteY24" fmla="*/ 598435 h 1543393"/>
                <a:gd name="connsiteX25" fmla="*/ 2214249 w 2709125"/>
                <a:gd name="connsiteY25" fmla="*/ 824096 h 1543393"/>
                <a:gd name="connsiteX26" fmla="*/ 2073294 w 2709125"/>
                <a:gd name="connsiteY26" fmla="*/ 918226 h 1543393"/>
                <a:gd name="connsiteX27" fmla="*/ 1988529 w 2709125"/>
                <a:gd name="connsiteY27" fmla="*/ 765870 h 1543393"/>
                <a:gd name="connsiteX28" fmla="*/ 1858258 w 2709125"/>
                <a:gd name="connsiteY28" fmla="*/ 503111 h 1543393"/>
                <a:gd name="connsiteX29" fmla="*/ 1763287 w 2709125"/>
                <a:gd name="connsiteY29" fmla="*/ 257401 h 1543393"/>
                <a:gd name="connsiteX30" fmla="*/ 1630800 w 2709125"/>
                <a:gd name="connsiteY30" fmla="*/ 140189 h 1543393"/>
                <a:gd name="connsiteX31" fmla="*/ 1525011 w 2709125"/>
                <a:gd name="connsiteY31" fmla="*/ 91726 h 1543393"/>
                <a:gd name="connsiteX32" fmla="*/ 1415685 w 2709125"/>
                <a:gd name="connsiteY32" fmla="*/ 31342 h 1543393"/>
                <a:gd name="connsiteX33" fmla="*/ 1313590 w 2709125"/>
                <a:gd name="connsiteY33" fmla="*/ 102251 h 1543393"/>
                <a:gd name="connsiteX0" fmla="*/ 1313590 w 2709125"/>
                <a:gd name="connsiteY0" fmla="*/ 102251 h 1600571"/>
                <a:gd name="connsiteX1" fmla="*/ 1203265 w 2709125"/>
                <a:gd name="connsiteY1" fmla="*/ 370 h 1600571"/>
                <a:gd name="connsiteX2" fmla="*/ 1083733 w 2709125"/>
                <a:gd name="connsiteY2" fmla="*/ 72575 h 1600571"/>
                <a:gd name="connsiteX3" fmla="*/ 819895 w 2709125"/>
                <a:gd name="connsiteY3" fmla="*/ 188231 h 1600571"/>
                <a:gd name="connsiteX4" fmla="*/ 566899 w 2709125"/>
                <a:gd name="connsiteY4" fmla="*/ 903848 h 1600571"/>
                <a:gd name="connsiteX5" fmla="*/ 516299 w 2709125"/>
                <a:gd name="connsiteY5" fmla="*/ 911077 h 1600571"/>
                <a:gd name="connsiteX6" fmla="*/ 219933 w 2709125"/>
                <a:gd name="connsiteY6" fmla="*/ 535197 h 1600571"/>
                <a:gd name="connsiteX7" fmla="*/ 3079 w 2709125"/>
                <a:gd name="connsiteY7" fmla="*/ 618324 h 1600571"/>
                <a:gd name="connsiteX8" fmla="*/ 382573 w 2709125"/>
                <a:gd name="connsiteY8" fmla="*/ 1041189 h 1600571"/>
                <a:gd name="connsiteX9" fmla="*/ 491000 w 2709125"/>
                <a:gd name="connsiteY9" fmla="*/ 1211058 h 1600571"/>
                <a:gd name="connsiteX10" fmla="*/ 743996 w 2709125"/>
                <a:gd name="connsiteY10" fmla="*/ 1189372 h 1600571"/>
                <a:gd name="connsiteX11" fmla="*/ 834352 w 2709125"/>
                <a:gd name="connsiteY11" fmla="*/ 943605 h 1600571"/>
                <a:gd name="connsiteX12" fmla="*/ 917479 w 2709125"/>
                <a:gd name="connsiteY12" fmla="*/ 697837 h 1600571"/>
                <a:gd name="connsiteX13" fmla="*/ 769295 w 2709125"/>
                <a:gd name="connsiteY13" fmla="*/ 1482125 h 1600571"/>
                <a:gd name="connsiteX14" fmla="*/ 1491675 w 2709125"/>
                <a:gd name="connsiteY14" fmla="*/ 1489353 h 1600571"/>
                <a:gd name="connsiteX15" fmla="*/ 1770437 w 2709125"/>
                <a:gd name="connsiteY15" fmla="*/ 1464315 h 1600571"/>
                <a:gd name="connsiteX16" fmla="*/ 1771834 w 2709125"/>
                <a:gd name="connsiteY16" fmla="*/ 1129828 h 1600571"/>
                <a:gd name="connsiteX17" fmla="*/ 1776926 w 2709125"/>
                <a:gd name="connsiteY17" fmla="*/ 962915 h 1600571"/>
                <a:gd name="connsiteX18" fmla="*/ 1863589 w 2709125"/>
                <a:gd name="connsiteY18" fmla="*/ 1133760 h 1600571"/>
                <a:gd name="connsiteX19" fmla="*/ 1961991 w 2709125"/>
                <a:gd name="connsiteY19" fmla="*/ 1276114 h 1600571"/>
                <a:gd name="connsiteX20" fmla="*/ 2104345 w 2709125"/>
                <a:gd name="connsiteY20" fmla="*/ 1256565 h 1600571"/>
                <a:gd name="connsiteX21" fmla="*/ 2337871 w 2709125"/>
                <a:gd name="connsiteY21" fmla="*/ 1048417 h 1600571"/>
                <a:gd name="connsiteX22" fmla="*/ 2689189 w 2709125"/>
                <a:gd name="connsiteY22" fmla="*/ 712373 h 1600571"/>
                <a:gd name="connsiteX23" fmla="*/ 2654082 w 2709125"/>
                <a:gd name="connsiteY23" fmla="*/ 634713 h 1600571"/>
                <a:gd name="connsiteX24" fmla="*/ 2538235 w 2709125"/>
                <a:gd name="connsiteY24" fmla="*/ 598435 h 1600571"/>
                <a:gd name="connsiteX25" fmla="*/ 2214249 w 2709125"/>
                <a:gd name="connsiteY25" fmla="*/ 824096 h 1600571"/>
                <a:gd name="connsiteX26" fmla="*/ 2073294 w 2709125"/>
                <a:gd name="connsiteY26" fmla="*/ 918226 h 1600571"/>
                <a:gd name="connsiteX27" fmla="*/ 1988529 w 2709125"/>
                <a:gd name="connsiteY27" fmla="*/ 765870 h 1600571"/>
                <a:gd name="connsiteX28" fmla="*/ 1858258 w 2709125"/>
                <a:gd name="connsiteY28" fmla="*/ 503111 h 1600571"/>
                <a:gd name="connsiteX29" fmla="*/ 1763287 w 2709125"/>
                <a:gd name="connsiteY29" fmla="*/ 257401 h 1600571"/>
                <a:gd name="connsiteX30" fmla="*/ 1630800 w 2709125"/>
                <a:gd name="connsiteY30" fmla="*/ 140189 h 1600571"/>
                <a:gd name="connsiteX31" fmla="*/ 1525011 w 2709125"/>
                <a:gd name="connsiteY31" fmla="*/ 91726 h 1600571"/>
                <a:gd name="connsiteX32" fmla="*/ 1415685 w 2709125"/>
                <a:gd name="connsiteY32" fmla="*/ 31342 h 1600571"/>
                <a:gd name="connsiteX33" fmla="*/ 1313590 w 2709125"/>
                <a:gd name="connsiteY33" fmla="*/ 102251 h 160057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71834 w 2709125"/>
                <a:gd name="connsiteY16" fmla="*/ 1129828 h 1547651"/>
                <a:gd name="connsiteX17" fmla="*/ 1776926 w 2709125"/>
                <a:gd name="connsiteY17" fmla="*/ 962915 h 1547651"/>
                <a:gd name="connsiteX18" fmla="*/ 1863589 w 2709125"/>
                <a:gd name="connsiteY18" fmla="*/ 1133760 h 1547651"/>
                <a:gd name="connsiteX19" fmla="*/ 1961991 w 2709125"/>
                <a:gd name="connsiteY19" fmla="*/ 1276114 h 1547651"/>
                <a:gd name="connsiteX20" fmla="*/ 2104345 w 2709125"/>
                <a:gd name="connsiteY20" fmla="*/ 1256565 h 1547651"/>
                <a:gd name="connsiteX21" fmla="*/ 2337871 w 2709125"/>
                <a:gd name="connsiteY21" fmla="*/ 1048417 h 1547651"/>
                <a:gd name="connsiteX22" fmla="*/ 2689189 w 2709125"/>
                <a:gd name="connsiteY22" fmla="*/ 712373 h 1547651"/>
                <a:gd name="connsiteX23" fmla="*/ 2654082 w 2709125"/>
                <a:gd name="connsiteY23" fmla="*/ 634713 h 1547651"/>
                <a:gd name="connsiteX24" fmla="*/ 2538235 w 2709125"/>
                <a:gd name="connsiteY24" fmla="*/ 598435 h 1547651"/>
                <a:gd name="connsiteX25" fmla="*/ 2214249 w 2709125"/>
                <a:gd name="connsiteY25" fmla="*/ 824096 h 1547651"/>
                <a:gd name="connsiteX26" fmla="*/ 2073294 w 2709125"/>
                <a:gd name="connsiteY26" fmla="*/ 918226 h 1547651"/>
                <a:gd name="connsiteX27" fmla="*/ 1988529 w 2709125"/>
                <a:gd name="connsiteY27" fmla="*/ 765870 h 1547651"/>
                <a:gd name="connsiteX28" fmla="*/ 1858258 w 2709125"/>
                <a:gd name="connsiteY28" fmla="*/ 503111 h 1547651"/>
                <a:gd name="connsiteX29" fmla="*/ 1763287 w 2709125"/>
                <a:gd name="connsiteY29" fmla="*/ 257401 h 1547651"/>
                <a:gd name="connsiteX30" fmla="*/ 1630800 w 2709125"/>
                <a:gd name="connsiteY30" fmla="*/ 140189 h 1547651"/>
                <a:gd name="connsiteX31" fmla="*/ 1525011 w 2709125"/>
                <a:gd name="connsiteY31" fmla="*/ 91726 h 1547651"/>
                <a:gd name="connsiteX32" fmla="*/ 1415685 w 2709125"/>
                <a:gd name="connsiteY32" fmla="*/ 31342 h 1547651"/>
                <a:gd name="connsiteX33" fmla="*/ 1313590 w 2709125"/>
                <a:gd name="connsiteY33"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811570 w 2709125"/>
                <a:gd name="connsiteY16" fmla="*/ 1298947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68438 w 2709125"/>
                <a:gd name="connsiteY16" fmla="*/ 1336328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336328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477226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031"/>
                <a:gd name="connsiteX1" fmla="*/ 1203265 w 2709125"/>
                <a:gd name="connsiteY1" fmla="*/ 370 h 1547031"/>
                <a:gd name="connsiteX2" fmla="*/ 1083733 w 2709125"/>
                <a:gd name="connsiteY2" fmla="*/ 72575 h 1547031"/>
                <a:gd name="connsiteX3" fmla="*/ 819895 w 2709125"/>
                <a:gd name="connsiteY3" fmla="*/ 188231 h 1547031"/>
                <a:gd name="connsiteX4" fmla="*/ 566899 w 2709125"/>
                <a:gd name="connsiteY4" fmla="*/ 903848 h 1547031"/>
                <a:gd name="connsiteX5" fmla="*/ 516299 w 2709125"/>
                <a:gd name="connsiteY5" fmla="*/ 911077 h 1547031"/>
                <a:gd name="connsiteX6" fmla="*/ 219933 w 2709125"/>
                <a:gd name="connsiteY6" fmla="*/ 535197 h 1547031"/>
                <a:gd name="connsiteX7" fmla="*/ 3079 w 2709125"/>
                <a:gd name="connsiteY7" fmla="*/ 618324 h 1547031"/>
                <a:gd name="connsiteX8" fmla="*/ 382573 w 2709125"/>
                <a:gd name="connsiteY8" fmla="*/ 1041189 h 1547031"/>
                <a:gd name="connsiteX9" fmla="*/ 491000 w 2709125"/>
                <a:gd name="connsiteY9" fmla="*/ 1211058 h 1547031"/>
                <a:gd name="connsiteX10" fmla="*/ 743996 w 2709125"/>
                <a:gd name="connsiteY10" fmla="*/ 1189372 h 1547031"/>
                <a:gd name="connsiteX11" fmla="*/ 834352 w 2709125"/>
                <a:gd name="connsiteY11" fmla="*/ 943605 h 1547031"/>
                <a:gd name="connsiteX12" fmla="*/ 917479 w 2709125"/>
                <a:gd name="connsiteY12" fmla="*/ 697837 h 1547031"/>
                <a:gd name="connsiteX13" fmla="*/ 769295 w 2709125"/>
                <a:gd name="connsiteY13" fmla="*/ 1482125 h 1547031"/>
                <a:gd name="connsiteX14" fmla="*/ 1149494 w 2709125"/>
                <a:gd name="connsiteY14" fmla="*/ 1500855 h 1547031"/>
                <a:gd name="connsiteX15" fmla="*/ 1362119 w 2709125"/>
                <a:gd name="connsiteY15" fmla="*/ 1478693 h 1547031"/>
                <a:gd name="connsiteX16" fmla="*/ 1768438 w 2709125"/>
                <a:gd name="connsiteY16" fmla="*/ 1477226 h 1547031"/>
                <a:gd name="connsiteX17" fmla="*/ 1771834 w 2709125"/>
                <a:gd name="connsiteY17" fmla="*/ 1129828 h 1547031"/>
                <a:gd name="connsiteX18" fmla="*/ 1776926 w 2709125"/>
                <a:gd name="connsiteY18" fmla="*/ 962915 h 1547031"/>
                <a:gd name="connsiteX19" fmla="*/ 1863589 w 2709125"/>
                <a:gd name="connsiteY19" fmla="*/ 1133760 h 1547031"/>
                <a:gd name="connsiteX20" fmla="*/ 1961991 w 2709125"/>
                <a:gd name="connsiteY20" fmla="*/ 1276114 h 1547031"/>
                <a:gd name="connsiteX21" fmla="*/ 2104345 w 2709125"/>
                <a:gd name="connsiteY21" fmla="*/ 1256565 h 1547031"/>
                <a:gd name="connsiteX22" fmla="*/ 2337871 w 2709125"/>
                <a:gd name="connsiteY22" fmla="*/ 1048417 h 1547031"/>
                <a:gd name="connsiteX23" fmla="*/ 2689189 w 2709125"/>
                <a:gd name="connsiteY23" fmla="*/ 712373 h 1547031"/>
                <a:gd name="connsiteX24" fmla="*/ 2654082 w 2709125"/>
                <a:gd name="connsiteY24" fmla="*/ 634713 h 1547031"/>
                <a:gd name="connsiteX25" fmla="*/ 2538235 w 2709125"/>
                <a:gd name="connsiteY25" fmla="*/ 598435 h 1547031"/>
                <a:gd name="connsiteX26" fmla="*/ 2214249 w 2709125"/>
                <a:gd name="connsiteY26" fmla="*/ 824096 h 1547031"/>
                <a:gd name="connsiteX27" fmla="*/ 2073294 w 2709125"/>
                <a:gd name="connsiteY27" fmla="*/ 918226 h 1547031"/>
                <a:gd name="connsiteX28" fmla="*/ 1988529 w 2709125"/>
                <a:gd name="connsiteY28" fmla="*/ 765870 h 1547031"/>
                <a:gd name="connsiteX29" fmla="*/ 1858258 w 2709125"/>
                <a:gd name="connsiteY29" fmla="*/ 503111 h 1547031"/>
                <a:gd name="connsiteX30" fmla="*/ 1763287 w 2709125"/>
                <a:gd name="connsiteY30" fmla="*/ 257401 h 1547031"/>
                <a:gd name="connsiteX31" fmla="*/ 1630800 w 2709125"/>
                <a:gd name="connsiteY31" fmla="*/ 140189 h 1547031"/>
                <a:gd name="connsiteX32" fmla="*/ 1525011 w 2709125"/>
                <a:gd name="connsiteY32" fmla="*/ 91726 h 1547031"/>
                <a:gd name="connsiteX33" fmla="*/ 1415685 w 2709125"/>
                <a:gd name="connsiteY33" fmla="*/ 31342 h 1547031"/>
                <a:gd name="connsiteX34" fmla="*/ 1313590 w 2709125"/>
                <a:gd name="connsiteY34" fmla="*/ 102251 h 1547031"/>
                <a:gd name="connsiteX0" fmla="*/ 1313590 w 2709125"/>
                <a:gd name="connsiteY0" fmla="*/ 102251 h 1543845"/>
                <a:gd name="connsiteX1" fmla="*/ 1203265 w 2709125"/>
                <a:gd name="connsiteY1" fmla="*/ 370 h 1543845"/>
                <a:gd name="connsiteX2" fmla="*/ 1083733 w 2709125"/>
                <a:gd name="connsiteY2" fmla="*/ 72575 h 1543845"/>
                <a:gd name="connsiteX3" fmla="*/ 819895 w 2709125"/>
                <a:gd name="connsiteY3" fmla="*/ 188231 h 1543845"/>
                <a:gd name="connsiteX4" fmla="*/ 566899 w 2709125"/>
                <a:gd name="connsiteY4" fmla="*/ 903848 h 1543845"/>
                <a:gd name="connsiteX5" fmla="*/ 516299 w 2709125"/>
                <a:gd name="connsiteY5" fmla="*/ 911077 h 1543845"/>
                <a:gd name="connsiteX6" fmla="*/ 219933 w 2709125"/>
                <a:gd name="connsiteY6" fmla="*/ 535197 h 1543845"/>
                <a:gd name="connsiteX7" fmla="*/ 3079 w 2709125"/>
                <a:gd name="connsiteY7" fmla="*/ 618324 h 1543845"/>
                <a:gd name="connsiteX8" fmla="*/ 382573 w 2709125"/>
                <a:gd name="connsiteY8" fmla="*/ 1041189 h 1543845"/>
                <a:gd name="connsiteX9" fmla="*/ 491000 w 2709125"/>
                <a:gd name="connsiteY9" fmla="*/ 1211058 h 1543845"/>
                <a:gd name="connsiteX10" fmla="*/ 743996 w 2709125"/>
                <a:gd name="connsiteY10" fmla="*/ 1189372 h 1543845"/>
                <a:gd name="connsiteX11" fmla="*/ 834352 w 2709125"/>
                <a:gd name="connsiteY11" fmla="*/ 943605 h 1543845"/>
                <a:gd name="connsiteX12" fmla="*/ 917479 w 2709125"/>
                <a:gd name="connsiteY12" fmla="*/ 697837 h 1543845"/>
                <a:gd name="connsiteX13" fmla="*/ 769295 w 2709125"/>
                <a:gd name="connsiteY13" fmla="*/ 1482125 h 1543845"/>
                <a:gd name="connsiteX14" fmla="*/ 907955 w 2709125"/>
                <a:gd name="connsiteY14" fmla="*/ 1492229 h 1543845"/>
                <a:gd name="connsiteX15" fmla="*/ 1362119 w 2709125"/>
                <a:gd name="connsiteY15" fmla="*/ 1478693 h 1543845"/>
                <a:gd name="connsiteX16" fmla="*/ 1768438 w 2709125"/>
                <a:gd name="connsiteY16" fmla="*/ 1477226 h 1543845"/>
                <a:gd name="connsiteX17" fmla="*/ 1771834 w 2709125"/>
                <a:gd name="connsiteY17" fmla="*/ 1129828 h 1543845"/>
                <a:gd name="connsiteX18" fmla="*/ 1776926 w 2709125"/>
                <a:gd name="connsiteY18" fmla="*/ 962915 h 1543845"/>
                <a:gd name="connsiteX19" fmla="*/ 1863589 w 2709125"/>
                <a:gd name="connsiteY19" fmla="*/ 1133760 h 1543845"/>
                <a:gd name="connsiteX20" fmla="*/ 1961991 w 2709125"/>
                <a:gd name="connsiteY20" fmla="*/ 1276114 h 1543845"/>
                <a:gd name="connsiteX21" fmla="*/ 2104345 w 2709125"/>
                <a:gd name="connsiteY21" fmla="*/ 1256565 h 1543845"/>
                <a:gd name="connsiteX22" fmla="*/ 2337871 w 2709125"/>
                <a:gd name="connsiteY22" fmla="*/ 1048417 h 1543845"/>
                <a:gd name="connsiteX23" fmla="*/ 2689189 w 2709125"/>
                <a:gd name="connsiteY23" fmla="*/ 712373 h 1543845"/>
                <a:gd name="connsiteX24" fmla="*/ 2654082 w 2709125"/>
                <a:gd name="connsiteY24" fmla="*/ 634713 h 1543845"/>
                <a:gd name="connsiteX25" fmla="*/ 2538235 w 2709125"/>
                <a:gd name="connsiteY25" fmla="*/ 598435 h 1543845"/>
                <a:gd name="connsiteX26" fmla="*/ 2214249 w 2709125"/>
                <a:gd name="connsiteY26" fmla="*/ 824096 h 1543845"/>
                <a:gd name="connsiteX27" fmla="*/ 2073294 w 2709125"/>
                <a:gd name="connsiteY27" fmla="*/ 918226 h 1543845"/>
                <a:gd name="connsiteX28" fmla="*/ 1988529 w 2709125"/>
                <a:gd name="connsiteY28" fmla="*/ 765870 h 1543845"/>
                <a:gd name="connsiteX29" fmla="*/ 1858258 w 2709125"/>
                <a:gd name="connsiteY29" fmla="*/ 503111 h 1543845"/>
                <a:gd name="connsiteX30" fmla="*/ 1763287 w 2709125"/>
                <a:gd name="connsiteY30" fmla="*/ 257401 h 1543845"/>
                <a:gd name="connsiteX31" fmla="*/ 1630800 w 2709125"/>
                <a:gd name="connsiteY31" fmla="*/ 140189 h 1543845"/>
                <a:gd name="connsiteX32" fmla="*/ 1525011 w 2709125"/>
                <a:gd name="connsiteY32" fmla="*/ 91726 h 1543845"/>
                <a:gd name="connsiteX33" fmla="*/ 1415685 w 2709125"/>
                <a:gd name="connsiteY33" fmla="*/ 31342 h 1543845"/>
                <a:gd name="connsiteX34" fmla="*/ 1313590 w 2709125"/>
                <a:gd name="connsiteY34" fmla="*/ 102251 h 1543845"/>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00284 w 2709125"/>
                <a:gd name="connsiteY13" fmla="*/ 1329725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62022 w 2709125"/>
                <a:gd name="connsiteY14" fmla="*/ 1462849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508252 w 2709125"/>
                <a:gd name="connsiteY9" fmla="*/ 1167926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5950"/>
                <a:gd name="connsiteX1" fmla="*/ 1203265 w 2709125"/>
                <a:gd name="connsiteY1" fmla="*/ 370 h 1505950"/>
                <a:gd name="connsiteX2" fmla="*/ 1083733 w 2709125"/>
                <a:gd name="connsiteY2" fmla="*/ 72575 h 1505950"/>
                <a:gd name="connsiteX3" fmla="*/ 819895 w 2709125"/>
                <a:gd name="connsiteY3" fmla="*/ 188231 h 1505950"/>
                <a:gd name="connsiteX4" fmla="*/ 566899 w 2709125"/>
                <a:gd name="connsiteY4" fmla="*/ 903848 h 1505950"/>
                <a:gd name="connsiteX5" fmla="*/ 516299 w 2709125"/>
                <a:gd name="connsiteY5" fmla="*/ 911077 h 1505950"/>
                <a:gd name="connsiteX6" fmla="*/ 219933 w 2709125"/>
                <a:gd name="connsiteY6" fmla="*/ 535197 h 1505950"/>
                <a:gd name="connsiteX7" fmla="*/ 3079 w 2709125"/>
                <a:gd name="connsiteY7" fmla="*/ 618324 h 1505950"/>
                <a:gd name="connsiteX8" fmla="*/ 382573 w 2709125"/>
                <a:gd name="connsiteY8" fmla="*/ 1041189 h 1505950"/>
                <a:gd name="connsiteX9" fmla="*/ 508252 w 2709125"/>
                <a:gd name="connsiteY9" fmla="*/ 1167926 h 1505950"/>
                <a:gd name="connsiteX10" fmla="*/ 646230 w 2709125"/>
                <a:gd name="connsiteY10" fmla="*/ 1140489 h 1505950"/>
                <a:gd name="connsiteX11" fmla="*/ 713583 w 2709125"/>
                <a:gd name="connsiteY11" fmla="*/ 940729 h 1505950"/>
                <a:gd name="connsiteX12" fmla="*/ 721947 w 2709125"/>
                <a:gd name="connsiteY12" fmla="*/ 1109029 h 1505950"/>
                <a:gd name="connsiteX13" fmla="*/ 711786 w 2709125"/>
                <a:gd name="connsiteY13" fmla="*/ 1390110 h 1505950"/>
                <a:gd name="connsiteX14" fmla="*/ 739018 w 2709125"/>
                <a:gd name="connsiteY14" fmla="*/ 1485853 h 1505950"/>
                <a:gd name="connsiteX15" fmla="*/ 907955 w 2709125"/>
                <a:gd name="connsiteY15" fmla="*/ 1492229 h 1505950"/>
                <a:gd name="connsiteX16" fmla="*/ 1362119 w 2709125"/>
                <a:gd name="connsiteY16" fmla="*/ 1478693 h 1505950"/>
                <a:gd name="connsiteX17" fmla="*/ 1231374 w 2709125"/>
                <a:gd name="connsiteY17" fmla="*/ 1485791 h 1505950"/>
                <a:gd name="connsiteX18" fmla="*/ 1768438 w 2709125"/>
                <a:gd name="connsiteY18" fmla="*/ 1477226 h 1505950"/>
                <a:gd name="connsiteX19" fmla="*/ 1771834 w 2709125"/>
                <a:gd name="connsiteY19" fmla="*/ 1129828 h 1505950"/>
                <a:gd name="connsiteX20" fmla="*/ 1776926 w 2709125"/>
                <a:gd name="connsiteY20" fmla="*/ 962915 h 1505950"/>
                <a:gd name="connsiteX21" fmla="*/ 1863589 w 2709125"/>
                <a:gd name="connsiteY21" fmla="*/ 1133760 h 1505950"/>
                <a:gd name="connsiteX22" fmla="*/ 1961991 w 2709125"/>
                <a:gd name="connsiteY22" fmla="*/ 1276114 h 1505950"/>
                <a:gd name="connsiteX23" fmla="*/ 2104345 w 2709125"/>
                <a:gd name="connsiteY23" fmla="*/ 1256565 h 1505950"/>
                <a:gd name="connsiteX24" fmla="*/ 2337871 w 2709125"/>
                <a:gd name="connsiteY24" fmla="*/ 1048417 h 1505950"/>
                <a:gd name="connsiteX25" fmla="*/ 2689189 w 2709125"/>
                <a:gd name="connsiteY25" fmla="*/ 712373 h 1505950"/>
                <a:gd name="connsiteX26" fmla="*/ 2654082 w 2709125"/>
                <a:gd name="connsiteY26" fmla="*/ 634713 h 1505950"/>
                <a:gd name="connsiteX27" fmla="*/ 2538235 w 2709125"/>
                <a:gd name="connsiteY27" fmla="*/ 598435 h 1505950"/>
                <a:gd name="connsiteX28" fmla="*/ 2214249 w 2709125"/>
                <a:gd name="connsiteY28" fmla="*/ 824096 h 1505950"/>
                <a:gd name="connsiteX29" fmla="*/ 2073294 w 2709125"/>
                <a:gd name="connsiteY29" fmla="*/ 918226 h 1505950"/>
                <a:gd name="connsiteX30" fmla="*/ 1988529 w 2709125"/>
                <a:gd name="connsiteY30" fmla="*/ 765870 h 1505950"/>
                <a:gd name="connsiteX31" fmla="*/ 1858258 w 2709125"/>
                <a:gd name="connsiteY31" fmla="*/ 503111 h 1505950"/>
                <a:gd name="connsiteX32" fmla="*/ 1748909 w 2709125"/>
                <a:gd name="connsiteY32" fmla="*/ 237272 h 1505950"/>
                <a:gd name="connsiteX33" fmla="*/ 1630800 w 2709125"/>
                <a:gd name="connsiteY33" fmla="*/ 140189 h 1505950"/>
                <a:gd name="connsiteX34" fmla="*/ 1525011 w 2709125"/>
                <a:gd name="connsiteY34" fmla="*/ 91726 h 1505950"/>
                <a:gd name="connsiteX35" fmla="*/ 1415685 w 2709125"/>
                <a:gd name="connsiteY35" fmla="*/ 31342 h 1505950"/>
                <a:gd name="connsiteX36" fmla="*/ 1313590 w 2709125"/>
                <a:gd name="connsiteY36" fmla="*/ 102251 h 1505950"/>
                <a:gd name="connsiteX0" fmla="*/ 1313590 w 2709125"/>
                <a:gd name="connsiteY0" fmla="*/ 102251 h 1520445"/>
                <a:gd name="connsiteX1" fmla="*/ 1203265 w 2709125"/>
                <a:gd name="connsiteY1" fmla="*/ 370 h 1520445"/>
                <a:gd name="connsiteX2" fmla="*/ 1083733 w 2709125"/>
                <a:gd name="connsiteY2" fmla="*/ 72575 h 1520445"/>
                <a:gd name="connsiteX3" fmla="*/ 819895 w 2709125"/>
                <a:gd name="connsiteY3" fmla="*/ 188231 h 1520445"/>
                <a:gd name="connsiteX4" fmla="*/ 566899 w 2709125"/>
                <a:gd name="connsiteY4" fmla="*/ 903848 h 1520445"/>
                <a:gd name="connsiteX5" fmla="*/ 516299 w 2709125"/>
                <a:gd name="connsiteY5" fmla="*/ 911077 h 1520445"/>
                <a:gd name="connsiteX6" fmla="*/ 219933 w 2709125"/>
                <a:gd name="connsiteY6" fmla="*/ 535197 h 1520445"/>
                <a:gd name="connsiteX7" fmla="*/ 3079 w 2709125"/>
                <a:gd name="connsiteY7" fmla="*/ 618324 h 1520445"/>
                <a:gd name="connsiteX8" fmla="*/ 382573 w 2709125"/>
                <a:gd name="connsiteY8" fmla="*/ 1041189 h 1520445"/>
                <a:gd name="connsiteX9" fmla="*/ 508252 w 2709125"/>
                <a:gd name="connsiteY9" fmla="*/ 1167926 h 1520445"/>
                <a:gd name="connsiteX10" fmla="*/ 646230 w 2709125"/>
                <a:gd name="connsiteY10" fmla="*/ 1140489 h 1520445"/>
                <a:gd name="connsiteX11" fmla="*/ 713583 w 2709125"/>
                <a:gd name="connsiteY11" fmla="*/ 940729 h 1520445"/>
                <a:gd name="connsiteX12" fmla="*/ 721947 w 2709125"/>
                <a:gd name="connsiteY12" fmla="*/ 1109029 h 1520445"/>
                <a:gd name="connsiteX13" fmla="*/ 711786 w 2709125"/>
                <a:gd name="connsiteY13" fmla="*/ 1390110 h 1520445"/>
                <a:gd name="connsiteX14" fmla="*/ 739018 w 2709125"/>
                <a:gd name="connsiteY14" fmla="*/ 1485853 h 1520445"/>
                <a:gd name="connsiteX15" fmla="*/ 907955 w 2709125"/>
                <a:gd name="connsiteY15" fmla="*/ 1492229 h 1520445"/>
                <a:gd name="connsiteX16" fmla="*/ 1362119 w 2709125"/>
                <a:gd name="connsiteY16" fmla="*/ 1478693 h 1520445"/>
                <a:gd name="connsiteX17" fmla="*/ 1231374 w 2709125"/>
                <a:gd name="connsiteY17" fmla="*/ 1485791 h 1520445"/>
                <a:gd name="connsiteX18" fmla="*/ 1768438 w 2709125"/>
                <a:gd name="connsiteY18" fmla="*/ 1477226 h 1520445"/>
                <a:gd name="connsiteX19" fmla="*/ 1771834 w 2709125"/>
                <a:gd name="connsiteY19" fmla="*/ 1129828 h 1520445"/>
                <a:gd name="connsiteX20" fmla="*/ 1776926 w 2709125"/>
                <a:gd name="connsiteY20" fmla="*/ 962915 h 1520445"/>
                <a:gd name="connsiteX21" fmla="*/ 1863589 w 2709125"/>
                <a:gd name="connsiteY21" fmla="*/ 1133760 h 1520445"/>
                <a:gd name="connsiteX22" fmla="*/ 1961991 w 2709125"/>
                <a:gd name="connsiteY22" fmla="*/ 1276114 h 1520445"/>
                <a:gd name="connsiteX23" fmla="*/ 2104345 w 2709125"/>
                <a:gd name="connsiteY23" fmla="*/ 1256565 h 1520445"/>
                <a:gd name="connsiteX24" fmla="*/ 2337871 w 2709125"/>
                <a:gd name="connsiteY24" fmla="*/ 1048417 h 1520445"/>
                <a:gd name="connsiteX25" fmla="*/ 2689189 w 2709125"/>
                <a:gd name="connsiteY25" fmla="*/ 712373 h 1520445"/>
                <a:gd name="connsiteX26" fmla="*/ 2654082 w 2709125"/>
                <a:gd name="connsiteY26" fmla="*/ 634713 h 1520445"/>
                <a:gd name="connsiteX27" fmla="*/ 2538235 w 2709125"/>
                <a:gd name="connsiteY27" fmla="*/ 598435 h 1520445"/>
                <a:gd name="connsiteX28" fmla="*/ 2214249 w 2709125"/>
                <a:gd name="connsiteY28" fmla="*/ 824096 h 1520445"/>
                <a:gd name="connsiteX29" fmla="*/ 2073294 w 2709125"/>
                <a:gd name="connsiteY29" fmla="*/ 918226 h 1520445"/>
                <a:gd name="connsiteX30" fmla="*/ 1988529 w 2709125"/>
                <a:gd name="connsiteY30" fmla="*/ 765870 h 1520445"/>
                <a:gd name="connsiteX31" fmla="*/ 1858258 w 2709125"/>
                <a:gd name="connsiteY31" fmla="*/ 503111 h 1520445"/>
                <a:gd name="connsiteX32" fmla="*/ 1748909 w 2709125"/>
                <a:gd name="connsiteY32" fmla="*/ 237272 h 1520445"/>
                <a:gd name="connsiteX33" fmla="*/ 1630800 w 2709125"/>
                <a:gd name="connsiteY33" fmla="*/ 140189 h 1520445"/>
                <a:gd name="connsiteX34" fmla="*/ 1525011 w 2709125"/>
                <a:gd name="connsiteY34" fmla="*/ 91726 h 1520445"/>
                <a:gd name="connsiteX35" fmla="*/ 1415685 w 2709125"/>
                <a:gd name="connsiteY35" fmla="*/ 31342 h 1520445"/>
                <a:gd name="connsiteX36" fmla="*/ 1313590 w 2709125"/>
                <a:gd name="connsiteY36" fmla="*/ 102251 h 1520445"/>
                <a:gd name="connsiteX0" fmla="*/ 1313590 w 2709125"/>
                <a:gd name="connsiteY0" fmla="*/ 102251 h 1539342"/>
                <a:gd name="connsiteX1" fmla="*/ 1203265 w 2709125"/>
                <a:gd name="connsiteY1" fmla="*/ 370 h 1539342"/>
                <a:gd name="connsiteX2" fmla="*/ 1083733 w 2709125"/>
                <a:gd name="connsiteY2" fmla="*/ 72575 h 1539342"/>
                <a:gd name="connsiteX3" fmla="*/ 819895 w 2709125"/>
                <a:gd name="connsiteY3" fmla="*/ 188231 h 1539342"/>
                <a:gd name="connsiteX4" fmla="*/ 566899 w 2709125"/>
                <a:gd name="connsiteY4" fmla="*/ 903848 h 1539342"/>
                <a:gd name="connsiteX5" fmla="*/ 516299 w 2709125"/>
                <a:gd name="connsiteY5" fmla="*/ 911077 h 1539342"/>
                <a:gd name="connsiteX6" fmla="*/ 219933 w 2709125"/>
                <a:gd name="connsiteY6" fmla="*/ 535197 h 1539342"/>
                <a:gd name="connsiteX7" fmla="*/ 3079 w 2709125"/>
                <a:gd name="connsiteY7" fmla="*/ 618324 h 1539342"/>
                <a:gd name="connsiteX8" fmla="*/ 382573 w 2709125"/>
                <a:gd name="connsiteY8" fmla="*/ 1041189 h 1539342"/>
                <a:gd name="connsiteX9" fmla="*/ 508252 w 2709125"/>
                <a:gd name="connsiteY9" fmla="*/ 1167926 h 1539342"/>
                <a:gd name="connsiteX10" fmla="*/ 646230 w 2709125"/>
                <a:gd name="connsiteY10" fmla="*/ 1140489 h 1539342"/>
                <a:gd name="connsiteX11" fmla="*/ 713583 w 2709125"/>
                <a:gd name="connsiteY11" fmla="*/ 940729 h 1539342"/>
                <a:gd name="connsiteX12" fmla="*/ 721947 w 2709125"/>
                <a:gd name="connsiteY12" fmla="*/ 1109029 h 1539342"/>
                <a:gd name="connsiteX13" fmla="*/ 711786 w 2709125"/>
                <a:gd name="connsiteY13" fmla="*/ 1390110 h 1539342"/>
                <a:gd name="connsiteX14" fmla="*/ 739018 w 2709125"/>
                <a:gd name="connsiteY14" fmla="*/ 1485853 h 1539342"/>
                <a:gd name="connsiteX15" fmla="*/ 907955 w 2709125"/>
                <a:gd name="connsiteY15" fmla="*/ 1492229 h 1539342"/>
                <a:gd name="connsiteX16" fmla="*/ 1362119 w 2709125"/>
                <a:gd name="connsiteY16" fmla="*/ 1478693 h 1539342"/>
                <a:gd name="connsiteX17" fmla="*/ 1231374 w 2709125"/>
                <a:gd name="connsiteY17" fmla="*/ 1485791 h 1539342"/>
                <a:gd name="connsiteX18" fmla="*/ 1768438 w 2709125"/>
                <a:gd name="connsiteY18" fmla="*/ 1477226 h 1539342"/>
                <a:gd name="connsiteX19" fmla="*/ 1771834 w 2709125"/>
                <a:gd name="connsiteY19" fmla="*/ 1129828 h 1539342"/>
                <a:gd name="connsiteX20" fmla="*/ 1776926 w 2709125"/>
                <a:gd name="connsiteY20" fmla="*/ 962915 h 1539342"/>
                <a:gd name="connsiteX21" fmla="*/ 1863589 w 2709125"/>
                <a:gd name="connsiteY21" fmla="*/ 1133760 h 1539342"/>
                <a:gd name="connsiteX22" fmla="*/ 1961991 w 2709125"/>
                <a:gd name="connsiteY22" fmla="*/ 1276114 h 1539342"/>
                <a:gd name="connsiteX23" fmla="*/ 2104345 w 2709125"/>
                <a:gd name="connsiteY23" fmla="*/ 1256565 h 1539342"/>
                <a:gd name="connsiteX24" fmla="*/ 2337871 w 2709125"/>
                <a:gd name="connsiteY24" fmla="*/ 1048417 h 1539342"/>
                <a:gd name="connsiteX25" fmla="*/ 2689189 w 2709125"/>
                <a:gd name="connsiteY25" fmla="*/ 712373 h 1539342"/>
                <a:gd name="connsiteX26" fmla="*/ 2654082 w 2709125"/>
                <a:gd name="connsiteY26" fmla="*/ 634713 h 1539342"/>
                <a:gd name="connsiteX27" fmla="*/ 2538235 w 2709125"/>
                <a:gd name="connsiteY27" fmla="*/ 598435 h 1539342"/>
                <a:gd name="connsiteX28" fmla="*/ 2214249 w 2709125"/>
                <a:gd name="connsiteY28" fmla="*/ 824096 h 1539342"/>
                <a:gd name="connsiteX29" fmla="*/ 2073294 w 2709125"/>
                <a:gd name="connsiteY29" fmla="*/ 918226 h 1539342"/>
                <a:gd name="connsiteX30" fmla="*/ 1988529 w 2709125"/>
                <a:gd name="connsiteY30" fmla="*/ 765870 h 1539342"/>
                <a:gd name="connsiteX31" fmla="*/ 1858258 w 2709125"/>
                <a:gd name="connsiteY31" fmla="*/ 503111 h 1539342"/>
                <a:gd name="connsiteX32" fmla="*/ 1748909 w 2709125"/>
                <a:gd name="connsiteY32" fmla="*/ 237272 h 1539342"/>
                <a:gd name="connsiteX33" fmla="*/ 1630800 w 2709125"/>
                <a:gd name="connsiteY33" fmla="*/ 140189 h 1539342"/>
                <a:gd name="connsiteX34" fmla="*/ 1525011 w 2709125"/>
                <a:gd name="connsiteY34" fmla="*/ 91726 h 1539342"/>
                <a:gd name="connsiteX35" fmla="*/ 1415685 w 2709125"/>
                <a:gd name="connsiteY35" fmla="*/ 31342 h 1539342"/>
                <a:gd name="connsiteX36" fmla="*/ 1313590 w 2709125"/>
                <a:gd name="connsiteY36" fmla="*/ 102251 h 1539342"/>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362119 w 2709125"/>
                <a:gd name="connsiteY16" fmla="*/ 147869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49180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12315"/>
                <a:gd name="connsiteX1" fmla="*/ 1203265 w 2709125"/>
                <a:gd name="connsiteY1" fmla="*/ 370 h 1512315"/>
                <a:gd name="connsiteX2" fmla="*/ 1083733 w 2709125"/>
                <a:gd name="connsiteY2" fmla="*/ 72575 h 1512315"/>
                <a:gd name="connsiteX3" fmla="*/ 819895 w 2709125"/>
                <a:gd name="connsiteY3" fmla="*/ 188231 h 1512315"/>
                <a:gd name="connsiteX4" fmla="*/ 566899 w 2709125"/>
                <a:gd name="connsiteY4" fmla="*/ 903848 h 1512315"/>
                <a:gd name="connsiteX5" fmla="*/ 516299 w 2709125"/>
                <a:gd name="connsiteY5" fmla="*/ 911077 h 1512315"/>
                <a:gd name="connsiteX6" fmla="*/ 219933 w 2709125"/>
                <a:gd name="connsiteY6" fmla="*/ 535197 h 1512315"/>
                <a:gd name="connsiteX7" fmla="*/ 3079 w 2709125"/>
                <a:gd name="connsiteY7" fmla="*/ 618324 h 1512315"/>
                <a:gd name="connsiteX8" fmla="*/ 382573 w 2709125"/>
                <a:gd name="connsiteY8" fmla="*/ 1041189 h 1512315"/>
                <a:gd name="connsiteX9" fmla="*/ 508252 w 2709125"/>
                <a:gd name="connsiteY9" fmla="*/ 1167926 h 1512315"/>
                <a:gd name="connsiteX10" fmla="*/ 646230 w 2709125"/>
                <a:gd name="connsiteY10" fmla="*/ 1140489 h 1512315"/>
                <a:gd name="connsiteX11" fmla="*/ 713583 w 2709125"/>
                <a:gd name="connsiteY11" fmla="*/ 940729 h 1512315"/>
                <a:gd name="connsiteX12" fmla="*/ 721947 w 2709125"/>
                <a:gd name="connsiteY12" fmla="*/ 1109029 h 1512315"/>
                <a:gd name="connsiteX13" fmla="*/ 711786 w 2709125"/>
                <a:gd name="connsiteY13" fmla="*/ 1390110 h 1512315"/>
                <a:gd name="connsiteX14" fmla="*/ 739018 w 2709125"/>
                <a:gd name="connsiteY14" fmla="*/ 1485853 h 1512315"/>
                <a:gd name="connsiteX15" fmla="*/ 907955 w 2709125"/>
                <a:gd name="connsiteY15" fmla="*/ 1492229 h 1512315"/>
                <a:gd name="connsiteX16" fmla="*/ 1234299 w 2709125"/>
                <a:gd name="connsiteY16" fmla="*/ 1504913 h 1512315"/>
                <a:gd name="connsiteX17" fmla="*/ 1546006 w 2709125"/>
                <a:gd name="connsiteY17" fmla="*/ 1498900 h 1512315"/>
                <a:gd name="connsiteX18" fmla="*/ 1768438 w 2709125"/>
                <a:gd name="connsiteY18" fmla="*/ 1477226 h 1512315"/>
                <a:gd name="connsiteX19" fmla="*/ 1771834 w 2709125"/>
                <a:gd name="connsiteY19" fmla="*/ 1129828 h 1512315"/>
                <a:gd name="connsiteX20" fmla="*/ 1776926 w 2709125"/>
                <a:gd name="connsiteY20" fmla="*/ 962915 h 1512315"/>
                <a:gd name="connsiteX21" fmla="*/ 1863589 w 2709125"/>
                <a:gd name="connsiteY21" fmla="*/ 1133760 h 1512315"/>
                <a:gd name="connsiteX22" fmla="*/ 1961991 w 2709125"/>
                <a:gd name="connsiteY22" fmla="*/ 1276114 h 1512315"/>
                <a:gd name="connsiteX23" fmla="*/ 2104345 w 2709125"/>
                <a:gd name="connsiteY23" fmla="*/ 1256565 h 1512315"/>
                <a:gd name="connsiteX24" fmla="*/ 2337871 w 2709125"/>
                <a:gd name="connsiteY24" fmla="*/ 1048417 h 1512315"/>
                <a:gd name="connsiteX25" fmla="*/ 2689189 w 2709125"/>
                <a:gd name="connsiteY25" fmla="*/ 712373 h 1512315"/>
                <a:gd name="connsiteX26" fmla="*/ 2654082 w 2709125"/>
                <a:gd name="connsiteY26" fmla="*/ 634713 h 1512315"/>
                <a:gd name="connsiteX27" fmla="*/ 2538235 w 2709125"/>
                <a:gd name="connsiteY27" fmla="*/ 598435 h 1512315"/>
                <a:gd name="connsiteX28" fmla="*/ 2214249 w 2709125"/>
                <a:gd name="connsiteY28" fmla="*/ 824096 h 1512315"/>
                <a:gd name="connsiteX29" fmla="*/ 2073294 w 2709125"/>
                <a:gd name="connsiteY29" fmla="*/ 918226 h 1512315"/>
                <a:gd name="connsiteX30" fmla="*/ 1988529 w 2709125"/>
                <a:gd name="connsiteY30" fmla="*/ 765870 h 1512315"/>
                <a:gd name="connsiteX31" fmla="*/ 1858258 w 2709125"/>
                <a:gd name="connsiteY31" fmla="*/ 503111 h 1512315"/>
                <a:gd name="connsiteX32" fmla="*/ 1748909 w 2709125"/>
                <a:gd name="connsiteY32" fmla="*/ 237272 h 1512315"/>
                <a:gd name="connsiteX33" fmla="*/ 1630800 w 2709125"/>
                <a:gd name="connsiteY33" fmla="*/ 140189 h 1512315"/>
                <a:gd name="connsiteX34" fmla="*/ 1525011 w 2709125"/>
                <a:gd name="connsiteY34" fmla="*/ 91726 h 1512315"/>
                <a:gd name="connsiteX35" fmla="*/ 1415685 w 2709125"/>
                <a:gd name="connsiteY35" fmla="*/ 31342 h 1512315"/>
                <a:gd name="connsiteX36" fmla="*/ 1313590 w 2709125"/>
                <a:gd name="connsiteY36" fmla="*/ 102251 h 1512315"/>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903848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880907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83933 w 2709013"/>
                <a:gd name="connsiteY4" fmla="*/ 555004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24180 w 2709013"/>
                <a:gd name="connsiteY5" fmla="*/ 887462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32418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33995 w 2708996"/>
                <a:gd name="connsiteY5" fmla="*/ 795695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595426 w 2708996"/>
                <a:gd name="connsiteY4" fmla="*/ 600887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8646 w 2714181"/>
                <a:gd name="connsiteY0" fmla="*/ 102251 h 1504913"/>
                <a:gd name="connsiteX1" fmla="*/ 1208321 w 2714181"/>
                <a:gd name="connsiteY1" fmla="*/ 370 h 1504913"/>
                <a:gd name="connsiteX2" fmla="*/ 1088789 w 2714181"/>
                <a:gd name="connsiteY2" fmla="*/ 72575 h 1504913"/>
                <a:gd name="connsiteX3" fmla="*/ 824951 w 2714181"/>
                <a:gd name="connsiteY3" fmla="*/ 188231 h 1504913"/>
                <a:gd name="connsiteX4" fmla="*/ 600611 w 2714181"/>
                <a:gd name="connsiteY4" fmla="*/ 600887 h 1504913"/>
                <a:gd name="connsiteX5" fmla="*/ 512961 w 2714181"/>
                <a:gd name="connsiteY5" fmla="*/ 844856 h 1504913"/>
                <a:gd name="connsiteX6" fmla="*/ 472194 w 2714181"/>
                <a:gd name="connsiteY6" fmla="*/ 802922 h 1504913"/>
                <a:gd name="connsiteX7" fmla="*/ 224989 w 2714181"/>
                <a:gd name="connsiteY7" fmla="*/ 535197 h 1504913"/>
                <a:gd name="connsiteX8" fmla="*/ 135216 w 2714181"/>
                <a:gd name="connsiteY8" fmla="*/ 525507 h 1504913"/>
                <a:gd name="connsiteX9" fmla="*/ 8135 w 2714181"/>
                <a:gd name="connsiteY9" fmla="*/ 618324 h 1504913"/>
                <a:gd name="connsiteX10" fmla="*/ 387629 w 2714181"/>
                <a:gd name="connsiteY10" fmla="*/ 1041189 h 1504913"/>
                <a:gd name="connsiteX11" fmla="*/ 513308 w 2714181"/>
                <a:gd name="connsiteY11" fmla="*/ 1167926 h 1504913"/>
                <a:gd name="connsiteX12" fmla="*/ 651286 w 2714181"/>
                <a:gd name="connsiteY12" fmla="*/ 1140489 h 1504913"/>
                <a:gd name="connsiteX13" fmla="*/ 718639 w 2714181"/>
                <a:gd name="connsiteY13" fmla="*/ 940729 h 1504913"/>
                <a:gd name="connsiteX14" fmla="*/ 727003 w 2714181"/>
                <a:gd name="connsiteY14" fmla="*/ 1109029 h 1504913"/>
                <a:gd name="connsiteX15" fmla="*/ 716842 w 2714181"/>
                <a:gd name="connsiteY15" fmla="*/ 1390110 h 1504913"/>
                <a:gd name="connsiteX16" fmla="*/ 744074 w 2714181"/>
                <a:gd name="connsiteY16" fmla="*/ 1485853 h 1504913"/>
                <a:gd name="connsiteX17" fmla="*/ 913011 w 2714181"/>
                <a:gd name="connsiteY17" fmla="*/ 1492229 h 1504913"/>
                <a:gd name="connsiteX18" fmla="*/ 1239355 w 2714181"/>
                <a:gd name="connsiteY18" fmla="*/ 1504913 h 1504913"/>
                <a:gd name="connsiteX19" fmla="*/ 1551062 w 2714181"/>
                <a:gd name="connsiteY19" fmla="*/ 1498900 h 1504913"/>
                <a:gd name="connsiteX20" fmla="*/ 1773494 w 2714181"/>
                <a:gd name="connsiteY20" fmla="*/ 1483781 h 1504913"/>
                <a:gd name="connsiteX21" fmla="*/ 1776890 w 2714181"/>
                <a:gd name="connsiteY21" fmla="*/ 1129828 h 1504913"/>
                <a:gd name="connsiteX22" fmla="*/ 1781982 w 2714181"/>
                <a:gd name="connsiteY22" fmla="*/ 962915 h 1504913"/>
                <a:gd name="connsiteX23" fmla="*/ 1868645 w 2714181"/>
                <a:gd name="connsiteY23" fmla="*/ 1133760 h 1504913"/>
                <a:gd name="connsiteX24" fmla="*/ 1967047 w 2714181"/>
                <a:gd name="connsiteY24" fmla="*/ 1276114 h 1504913"/>
                <a:gd name="connsiteX25" fmla="*/ 2109401 w 2714181"/>
                <a:gd name="connsiteY25" fmla="*/ 1256565 h 1504913"/>
                <a:gd name="connsiteX26" fmla="*/ 2342927 w 2714181"/>
                <a:gd name="connsiteY26" fmla="*/ 1048417 h 1504913"/>
                <a:gd name="connsiteX27" fmla="*/ 2694245 w 2714181"/>
                <a:gd name="connsiteY27" fmla="*/ 712373 h 1504913"/>
                <a:gd name="connsiteX28" fmla="*/ 2659138 w 2714181"/>
                <a:gd name="connsiteY28" fmla="*/ 634713 h 1504913"/>
                <a:gd name="connsiteX29" fmla="*/ 2543291 w 2714181"/>
                <a:gd name="connsiteY29" fmla="*/ 598435 h 1504913"/>
                <a:gd name="connsiteX30" fmla="*/ 2219305 w 2714181"/>
                <a:gd name="connsiteY30" fmla="*/ 824096 h 1504913"/>
                <a:gd name="connsiteX31" fmla="*/ 2078350 w 2714181"/>
                <a:gd name="connsiteY31" fmla="*/ 918226 h 1504913"/>
                <a:gd name="connsiteX32" fmla="*/ 1993585 w 2714181"/>
                <a:gd name="connsiteY32" fmla="*/ 765870 h 1504913"/>
                <a:gd name="connsiteX33" fmla="*/ 1863314 w 2714181"/>
                <a:gd name="connsiteY33" fmla="*/ 503111 h 1504913"/>
                <a:gd name="connsiteX34" fmla="*/ 1753965 w 2714181"/>
                <a:gd name="connsiteY34" fmla="*/ 237272 h 1504913"/>
                <a:gd name="connsiteX35" fmla="*/ 1635856 w 2714181"/>
                <a:gd name="connsiteY35" fmla="*/ 140189 h 1504913"/>
                <a:gd name="connsiteX36" fmla="*/ 1530067 w 2714181"/>
                <a:gd name="connsiteY36" fmla="*/ 91726 h 1504913"/>
                <a:gd name="connsiteX37" fmla="*/ 1420741 w 2714181"/>
                <a:gd name="connsiteY37" fmla="*/ 31342 h 1504913"/>
                <a:gd name="connsiteX38" fmla="*/ 1318646 w 271418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99121 w 2712691"/>
                <a:gd name="connsiteY5" fmla="*/ 600887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684333 w 2712691"/>
                <a:gd name="connsiteY4" fmla="*/ 348527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12 h 1504874"/>
                <a:gd name="connsiteX1" fmla="*/ 1206831 w 2712691"/>
                <a:gd name="connsiteY1" fmla="*/ 331 h 1504874"/>
                <a:gd name="connsiteX2" fmla="*/ 1087299 w 2712691"/>
                <a:gd name="connsiteY2" fmla="*/ 72536 h 1504874"/>
                <a:gd name="connsiteX3" fmla="*/ 803796 w 2712691"/>
                <a:gd name="connsiteY3" fmla="*/ 152140 h 1504874"/>
                <a:gd name="connsiteX4" fmla="*/ 684333 w 2712691"/>
                <a:gd name="connsiteY4" fmla="*/ 348488 h 1504874"/>
                <a:gd name="connsiteX5" fmla="*/ 586011 w 2712691"/>
                <a:gd name="connsiteY5" fmla="*/ 584461 h 1504874"/>
                <a:gd name="connsiteX6" fmla="*/ 511471 w 2712691"/>
                <a:gd name="connsiteY6" fmla="*/ 844817 h 1504874"/>
                <a:gd name="connsiteX7" fmla="*/ 470704 w 2712691"/>
                <a:gd name="connsiteY7" fmla="*/ 802883 h 1504874"/>
                <a:gd name="connsiteX8" fmla="*/ 223499 w 2712691"/>
                <a:gd name="connsiteY8" fmla="*/ 535158 h 1504874"/>
                <a:gd name="connsiteX9" fmla="*/ 150113 w 2712691"/>
                <a:gd name="connsiteY9" fmla="*/ 499249 h 1504874"/>
                <a:gd name="connsiteX10" fmla="*/ 6645 w 2712691"/>
                <a:gd name="connsiteY10" fmla="*/ 618285 h 1504874"/>
                <a:gd name="connsiteX11" fmla="*/ 386139 w 2712691"/>
                <a:gd name="connsiteY11" fmla="*/ 1041150 h 1504874"/>
                <a:gd name="connsiteX12" fmla="*/ 511818 w 2712691"/>
                <a:gd name="connsiteY12" fmla="*/ 1167887 h 1504874"/>
                <a:gd name="connsiteX13" fmla="*/ 649796 w 2712691"/>
                <a:gd name="connsiteY13" fmla="*/ 1140450 h 1504874"/>
                <a:gd name="connsiteX14" fmla="*/ 717149 w 2712691"/>
                <a:gd name="connsiteY14" fmla="*/ 940690 h 1504874"/>
                <a:gd name="connsiteX15" fmla="*/ 725513 w 2712691"/>
                <a:gd name="connsiteY15" fmla="*/ 1108990 h 1504874"/>
                <a:gd name="connsiteX16" fmla="*/ 715352 w 2712691"/>
                <a:gd name="connsiteY16" fmla="*/ 1390071 h 1504874"/>
                <a:gd name="connsiteX17" fmla="*/ 742584 w 2712691"/>
                <a:gd name="connsiteY17" fmla="*/ 1485814 h 1504874"/>
                <a:gd name="connsiteX18" fmla="*/ 911521 w 2712691"/>
                <a:gd name="connsiteY18" fmla="*/ 1492190 h 1504874"/>
                <a:gd name="connsiteX19" fmla="*/ 1237865 w 2712691"/>
                <a:gd name="connsiteY19" fmla="*/ 1504874 h 1504874"/>
                <a:gd name="connsiteX20" fmla="*/ 1549572 w 2712691"/>
                <a:gd name="connsiteY20" fmla="*/ 1498861 h 1504874"/>
                <a:gd name="connsiteX21" fmla="*/ 1772004 w 2712691"/>
                <a:gd name="connsiteY21" fmla="*/ 1483742 h 1504874"/>
                <a:gd name="connsiteX22" fmla="*/ 1775400 w 2712691"/>
                <a:gd name="connsiteY22" fmla="*/ 1129789 h 1504874"/>
                <a:gd name="connsiteX23" fmla="*/ 1780492 w 2712691"/>
                <a:gd name="connsiteY23" fmla="*/ 962876 h 1504874"/>
                <a:gd name="connsiteX24" fmla="*/ 1867155 w 2712691"/>
                <a:gd name="connsiteY24" fmla="*/ 1133721 h 1504874"/>
                <a:gd name="connsiteX25" fmla="*/ 1965557 w 2712691"/>
                <a:gd name="connsiteY25" fmla="*/ 1276075 h 1504874"/>
                <a:gd name="connsiteX26" fmla="*/ 2107911 w 2712691"/>
                <a:gd name="connsiteY26" fmla="*/ 1256526 h 1504874"/>
                <a:gd name="connsiteX27" fmla="*/ 2341437 w 2712691"/>
                <a:gd name="connsiteY27" fmla="*/ 1048378 h 1504874"/>
                <a:gd name="connsiteX28" fmla="*/ 2692755 w 2712691"/>
                <a:gd name="connsiteY28" fmla="*/ 712334 h 1504874"/>
                <a:gd name="connsiteX29" fmla="*/ 2657648 w 2712691"/>
                <a:gd name="connsiteY29" fmla="*/ 634674 h 1504874"/>
                <a:gd name="connsiteX30" fmla="*/ 2541801 w 2712691"/>
                <a:gd name="connsiteY30" fmla="*/ 598396 h 1504874"/>
                <a:gd name="connsiteX31" fmla="*/ 2217815 w 2712691"/>
                <a:gd name="connsiteY31" fmla="*/ 824057 h 1504874"/>
                <a:gd name="connsiteX32" fmla="*/ 2076860 w 2712691"/>
                <a:gd name="connsiteY32" fmla="*/ 918187 h 1504874"/>
                <a:gd name="connsiteX33" fmla="*/ 1992095 w 2712691"/>
                <a:gd name="connsiteY33" fmla="*/ 765831 h 1504874"/>
                <a:gd name="connsiteX34" fmla="*/ 1861824 w 2712691"/>
                <a:gd name="connsiteY34" fmla="*/ 503072 h 1504874"/>
                <a:gd name="connsiteX35" fmla="*/ 1752475 w 2712691"/>
                <a:gd name="connsiteY35" fmla="*/ 237233 h 1504874"/>
                <a:gd name="connsiteX36" fmla="*/ 1634366 w 2712691"/>
                <a:gd name="connsiteY36" fmla="*/ 140150 h 1504874"/>
                <a:gd name="connsiteX37" fmla="*/ 1528577 w 2712691"/>
                <a:gd name="connsiteY37" fmla="*/ 91687 h 1504874"/>
                <a:gd name="connsiteX38" fmla="*/ 1419251 w 2712691"/>
                <a:gd name="connsiteY38" fmla="*/ 31303 h 1504874"/>
                <a:gd name="connsiteX39" fmla="*/ 1317156 w 2712691"/>
                <a:gd name="connsiteY39" fmla="*/ 102212 h 1504874"/>
                <a:gd name="connsiteX0" fmla="*/ 1317156 w 2712266"/>
                <a:gd name="connsiteY0" fmla="*/ 102212 h 1504874"/>
                <a:gd name="connsiteX1" fmla="*/ 1206831 w 2712266"/>
                <a:gd name="connsiteY1" fmla="*/ 331 h 1504874"/>
                <a:gd name="connsiteX2" fmla="*/ 1087299 w 2712266"/>
                <a:gd name="connsiteY2" fmla="*/ 72536 h 1504874"/>
                <a:gd name="connsiteX3" fmla="*/ 803796 w 2712266"/>
                <a:gd name="connsiteY3" fmla="*/ 152140 h 1504874"/>
                <a:gd name="connsiteX4" fmla="*/ 684333 w 2712266"/>
                <a:gd name="connsiteY4" fmla="*/ 348488 h 1504874"/>
                <a:gd name="connsiteX5" fmla="*/ 586011 w 2712266"/>
                <a:gd name="connsiteY5" fmla="*/ 584461 h 1504874"/>
                <a:gd name="connsiteX6" fmla="*/ 511471 w 2712266"/>
                <a:gd name="connsiteY6" fmla="*/ 844817 h 1504874"/>
                <a:gd name="connsiteX7" fmla="*/ 470704 w 2712266"/>
                <a:gd name="connsiteY7" fmla="*/ 802883 h 1504874"/>
                <a:gd name="connsiteX8" fmla="*/ 223499 w 2712266"/>
                <a:gd name="connsiteY8" fmla="*/ 535158 h 1504874"/>
                <a:gd name="connsiteX9" fmla="*/ 150113 w 2712266"/>
                <a:gd name="connsiteY9" fmla="*/ 499249 h 1504874"/>
                <a:gd name="connsiteX10" fmla="*/ 6645 w 2712266"/>
                <a:gd name="connsiteY10" fmla="*/ 618285 h 1504874"/>
                <a:gd name="connsiteX11" fmla="*/ 386139 w 2712266"/>
                <a:gd name="connsiteY11" fmla="*/ 1041150 h 1504874"/>
                <a:gd name="connsiteX12" fmla="*/ 511818 w 2712266"/>
                <a:gd name="connsiteY12" fmla="*/ 1167887 h 1504874"/>
                <a:gd name="connsiteX13" fmla="*/ 649796 w 2712266"/>
                <a:gd name="connsiteY13" fmla="*/ 1140450 h 1504874"/>
                <a:gd name="connsiteX14" fmla="*/ 717149 w 2712266"/>
                <a:gd name="connsiteY14" fmla="*/ 940690 h 1504874"/>
                <a:gd name="connsiteX15" fmla="*/ 725513 w 2712266"/>
                <a:gd name="connsiteY15" fmla="*/ 1108990 h 1504874"/>
                <a:gd name="connsiteX16" fmla="*/ 715352 w 2712266"/>
                <a:gd name="connsiteY16" fmla="*/ 1390071 h 1504874"/>
                <a:gd name="connsiteX17" fmla="*/ 742584 w 2712266"/>
                <a:gd name="connsiteY17" fmla="*/ 1485814 h 1504874"/>
                <a:gd name="connsiteX18" fmla="*/ 911521 w 2712266"/>
                <a:gd name="connsiteY18" fmla="*/ 1492190 h 1504874"/>
                <a:gd name="connsiteX19" fmla="*/ 1237865 w 2712266"/>
                <a:gd name="connsiteY19" fmla="*/ 1504874 h 1504874"/>
                <a:gd name="connsiteX20" fmla="*/ 1549572 w 2712266"/>
                <a:gd name="connsiteY20" fmla="*/ 1498861 h 1504874"/>
                <a:gd name="connsiteX21" fmla="*/ 1772004 w 2712266"/>
                <a:gd name="connsiteY21" fmla="*/ 1483742 h 1504874"/>
                <a:gd name="connsiteX22" fmla="*/ 1775400 w 2712266"/>
                <a:gd name="connsiteY22" fmla="*/ 1129789 h 1504874"/>
                <a:gd name="connsiteX23" fmla="*/ 1780492 w 2712266"/>
                <a:gd name="connsiteY23" fmla="*/ 962876 h 1504874"/>
                <a:gd name="connsiteX24" fmla="*/ 1867155 w 2712266"/>
                <a:gd name="connsiteY24" fmla="*/ 1133721 h 1504874"/>
                <a:gd name="connsiteX25" fmla="*/ 1965557 w 2712266"/>
                <a:gd name="connsiteY25" fmla="*/ 1276075 h 1504874"/>
                <a:gd name="connsiteX26" fmla="*/ 2107911 w 2712266"/>
                <a:gd name="connsiteY26" fmla="*/ 1256526 h 1504874"/>
                <a:gd name="connsiteX27" fmla="*/ 2341437 w 2712266"/>
                <a:gd name="connsiteY27" fmla="*/ 1048378 h 1504874"/>
                <a:gd name="connsiteX28" fmla="*/ 2692755 w 2712266"/>
                <a:gd name="connsiteY28" fmla="*/ 712334 h 1504874"/>
                <a:gd name="connsiteX29" fmla="*/ 2657648 w 2712266"/>
                <a:gd name="connsiteY29" fmla="*/ 634674 h 1504874"/>
                <a:gd name="connsiteX30" fmla="*/ 2577853 w 2712266"/>
                <a:gd name="connsiteY30" fmla="*/ 572176 h 1504874"/>
                <a:gd name="connsiteX31" fmla="*/ 2217815 w 2712266"/>
                <a:gd name="connsiteY31" fmla="*/ 824057 h 1504874"/>
                <a:gd name="connsiteX32" fmla="*/ 2076860 w 2712266"/>
                <a:gd name="connsiteY32" fmla="*/ 918187 h 1504874"/>
                <a:gd name="connsiteX33" fmla="*/ 1992095 w 2712266"/>
                <a:gd name="connsiteY33" fmla="*/ 765831 h 1504874"/>
                <a:gd name="connsiteX34" fmla="*/ 1861824 w 2712266"/>
                <a:gd name="connsiteY34" fmla="*/ 503072 h 1504874"/>
                <a:gd name="connsiteX35" fmla="*/ 1752475 w 2712266"/>
                <a:gd name="connsiteY35" fmla="*/ 237233 h 1504874"/>
                <a:gd name="connsiteX36" fmla="*/ 1634366 w 2712266"/>
                <a:gd name="connsiteY36" fmla="*/ 140150 h 1504874"/>
                <a:gd name="connsiteX37" fmla="*/ 1528577 w 2712266"/>
                <a:gd name="connsiteY37" fmla="*/ 91687 h 1504874"/>
                <a:gd name="connsiteX38" fmla="*/ 1419251 w 2712266"/>
                <a:gd name="connsiteY38" fmla="*/ 31303 h 1504874"/>
                <a:gd name="connsiteX39" fmla="*/ 1317156 w 2712266"/>
                <a:gd name="connsiteY39" fmla="*/ 102212 h 1504874"/>
                <a:gd name="connsiteX0" fmla="*/ 1317156 w 2710710"/>
                <a:gd name="connsiteY0" fmla="*/ 102212 h 1504874"/>
                <a:gd name="connsiteX1" fmla="*/ 1206831 w 2710710"/>
                <a:gd name="connsiteY1" fmla="*/ 331 h 1504874"/>
                <a:gd name="connsiteX2" fmla="*/ 1087299 w 2710710"/>
                <a:gd name="connsiteY2" fmla="*/ 72536 h 1504874"/>
                <a:gd name="connsiteX3" fmla="*/ 803796 w 2710710"/>
                <a:gd name="connsiteY3" fmla="*/ 152140 h 1504874"/>
                <a:gd name="connsiteX4" fmla="*/ 684333 w 2710710"/>
                <a:gd name="connsiteY4" fmla="*/ 348488 h 1504874"/>
                <a:gd name="connsiteX5" fmla="*/ 586011 w 2710710"/>
                <a:gd name="connsiteY5" fmla="*/ 584461 h 1504874"/>
                <a:gd name="connsiteX6" fmla="*/ 511471 w 2710710"/>
                <a:gd name="connsiteY6" fmla="*/ 844817 h 1504874"/>
                <a:gd name="connsiteX7" fmla="*/ 470704 w 2710710"/>
                <a:gd name="connsiteY7" fmla="*/ 802883 h 1504874"/>
                <a:gd name="connsiteX8" fmla="*/ 223499 w 2710710"/>
                <a:gd name="connsiteY8" fmla="*/ 535158 h 1504874"/>
                <a:gd name="connsiteX9" fmla="*/ 150113 w 2710710"/>
                <a:gd name="connsiteY9" fmla="*/ 499249 h 1504874"/>
                <a:gd name="connsiteX10" fmla="*/ 6645 w 2710710"/>
                <a:gd name="connsiteY10" fmla="*/ 618285 h 1504874"/>
                <a:gd name="connsiteX11" fmla="*/ 386139 w 2710710"/>
                <a:gd name="connsiteY11" fmla="*/ 1041150 h 1504874"/>
                <a:gd name="connsiteX12" fmla="*/ 511818 w 2710710"/>
                <a:gd name="connsiteY12" fmla="*/ 1167887 h 1504874"/>
                <a:gd name="connsiteX13" fmla="*/ 649796 w 2710710"/>
                <a:gd name="connsiteY13" fmla="*/ 1140450 h 1504874"/>
                <a:gd name="connsiteX14" fmla="*/ 717149 w 2710710"/>
                <a:gd name="connsiteY14" fmla="*/ 940690 h 1504874"/>
                <a:gd name="connsiteX15" fmla="*/ 725513 w 2710710"/>
                <a:gd name="connsiteY15" fmla="*/ 1108990 h 1504874"/>
                <a:gd name="connsiteX16" fmla="*/ 715352 w 2710710"/>
                <a:gd name="connsiteY16" fmla="*/ 1390071 h 1504874"/>
                <a:gd name="connsiteX17" fmla="*/ 742584 w 2710710"/>
                <a:gd name="connsiteY17" fmla="*/ 1485814 h 1504874"/>
                <a:gd name="connsiteX18" fmla="*/ 911521 w 2710710"/>
                <a:gd name="connsiteY18" fmla="*/ 1492190 h 1504874"/>
                <a:gd name="connsiteX19" fmla="*/ 1237865 w 2710710"/>
                <a:gd name="connsiteY19" fmla="*/ 1504874 h 1504874"/>
                <a:gd name="connsiteX20" fmla="*/ 1549572 w 2710710"/>
                <a:gd name="connsiteY20" fmla="*/ 1498861 h 1504874"/>
                <a:gd name="connsiteX21" fmla="*/ 1772004 w 2710710"/>
                <a:gd name="connsiteY21" fmla="*/ 1483742 h 1504874"/>
                <a:gd name="connsiteX22" fmla="*/ 1775400 w 2710710"/>
                <a:gd name="connsiteY22" fmla="*/ 1129789 h 1504874"/>
                <a:gd name="connsiteX23" fmla="*/ 1780492 w 2710710"/>
                <a:gd name="connsiteY23" fmla="*/ 962876 h 1504874"/>
                <a:gd name="connsiteX24" fmla="*/ 1867155 w 2710710"/>
                <a:gd name="connsiteY24" fmla="*/ 1133721 h 1504874"/>
                <a:gd name="connsiteX25" fmla="*/ 1965557 w 2710710"/>
                <a:gd name="connsiteY25" fmla="*/ 1276075 h 1504874"/>
                <a:gd name="connsiteX26" fmla="*/ 2107911 w 2710710"/>
                <a:gd name="connsiteY26" fmla="*/ 1256526 h 1504874"/>
                <a:gd name="connsiteX27" fmla="*/ 2341437 w 2710710"/>
                <a:gd name="connsiteY27" fmla="*/ 1048378 h 1504874"/>
                <a:gd name="connsiteX28" fmla="*/ 2692755 w 2710710"/>
                <a:gd name="connsiteY28" fmla="*/ 712334 h 1504874"/>
                <a:gd name="connsiteX29" fmla="*/ 2651093 w 2710710"/>
                <a:gd name="connsiteY29" fmla="*/ 618287 h 1504874"/>
                <a:gd name="connsiteX30" fmla="*/ 2577853 w 2710710"/>
                <a:gd name="connsiteY30" fmla="*/ 572176 h 1504874"/>
                <a:gd name="connsiteX31" fmla="*/ 2217815 w 2710710"/>
                <a:gd name="connsiteY31" fmla="*/ 824057 h 1504874"/>
                <a:gd name="connsiteX32" fmla="*/ 2076860 w 2710710"/>
                <a:gd name="connsiteY32" fmla="*/ 918187 h 1504874"/>
                <a:gd name="connsiteX33" fmla="*/ 1992095 w 2710710"/>
                <a:gd name="connsiteY33" fmla="*/ 765831 h 1504874"/>
                <a:gd name="connsiteX34" fmla="*/ 1861824 w 2710710"/>
                <a:gd name="connsiteY34" fmla="*/ 503072 h 1504874"/>
                <a:gd name="connsiteX35" fmla="*/ 1752475 w 2710710"/>
                <a:gd name="connsiteY35" fmla="*/ 237233 h 1504874"/>
                <a:gd name="connsiteX36" fmla="*/ 1634366 w 2710710"/>
                <a:gd name="connsiteY36" fmla="*/ 140150 h 1504874"/>
                <a:gd name="connsiteX37" fmla="*/ 1528577 w 2710710"/>
                <a:gd name="connsiteY37" fmla="*/ 91687 h 1504874"/>
                <a:gd name="connsiteX38" fmla="*/ 1419251 w 2710710"/>
                <a:gd name="connsiteY38" fmla="*/ 31303 h 1504874"/>
                <a:gd name="connsiteX39" fmla="*/ 1317156 w 2710710"/>
                <a:gd name="connsiteY39" fmla="*/ 102212 h 1504874"/>
                <a:gd name="connsiteX0" fmla="*/ 1317156 w 2713969"/>
                <a:gd name="connsiteY0" fmla="*/ 102212 h 1504874"/>
                <a:gd name="connsiteX1" fmla="*/ 1206831 w 2713969"/>
                <a:gd name="connsiteY1" fmla="*/ 331 h 1504874"/>
                <a:gd name="connsiteX2" fmla="*/ 1087299 w 2713969"/>
                <a:gd name="connsiteY2" fmla="*/ 72536 h 1504874"/>
                <a:gd name="connsiteX3" fmla="*/ 803796 w 2713969"/>
                <a:gd name="connsiteY3" fmla="*/ 152140 h 1504874"/>
                <a:gd name="connsiteX4" fmla="*/ 684333 w 2713969"/>
                <a:gd name="connsiteY4" fmla="*/ 348488 h 1504874"/>
                <a:gd name="connsiteX5" fmla="*/ 586011 w 2713969"/>
                <a:gd name="connsiteY5" fmla="*/ 584461 h 1504874"/>
                <a:gd name="connsiteX6" fmla="*/ 511471 w 2713969"/>
                <a:gd name="connsiteY6" fmla="*/ 844817 h 1504874"/>
                <a:gd name="connsiteX7" fmla="*/ 470704 w 2713969"/>
                <a:gd name="connsiteY7" fmla="*/ 802883 h 1504874"/>
                <a:gd name="connsiteX8" fmla="*/ 223499 w 2713969"/>
                <a:gd name="connsiteY8" fmla="*/ 535158 h 1504874"/>
                <a:gd name="connsiteX9" fmla="*/ 150113 w 2713969"/>
                <a:gd name="connsiteY9" fmla="*/ 499249 h 1504874"/>
                <a:gd name="connsiteX10" fmla="*/ 6645 w 2713969"/>
                <a:gd name="connsiteY10" fmla="*/ 618285 h 1504874"/>
                <a:gd name="connsiteX11" fmla="*/ 386139 w 2713969"/>
                <a:gd name="connsiteY11" fmla="*/ 1041150 h 1504874"/>
                <a:gd name="connsiteX12" fmla="*/ 511818 w 2713969"/>
                <a:gd name="connsiteY12" fmla="*/ 1167887 h 1504874"/>
                <a:gd name="connsiteX13" fmla="*/ 649796 w 2713969"/>
                <a:gd name="connsiteY13" fmla="*/ 1140450 h 1504874"/>
                <a:gd name="connsiteX14" fmla="*/ 717149 w 2713969"/>
                <a:gd name="connsiteY14" fmla="*/ 940690 h 1504874"/>
                <a:gd name="connsiteX15" fmla="*/ 725513 w 2713969"/>
                <a:gd name="connsiteY15" fmla="*/ 1108990 h 1504874"/>
                <a:gd name="connsiteX16" fmla="*/ 715352 w 2713969"/>
                <a:gd name="connsiteY16" fmla="*/ 1390071 h 1504874"/>
                <a:gd name="connsiteX17" fmla="*/ 742584 w 2713969"/>
                <a:gd name="connsiteY17" fmla="*/ 1485814 h 1504874"/>
                <a:gd name="connsiteX18" fmla="*/ 911521 w 2713969"/>
                <a:gd name="connsiteY18" fmla="*/ 1492190 h 1504874"/>
                <a:gd name="connsiteX19" fmla="*/ 1237865 w 2713969"/>
                <a:gd name="connsiteY19" fmla="*/ 1504874 h 1504874"/>
                <a:gd name="connsiteX20" fmla="*/ 1549572 w 2713969"/>
                <a:gd name="connsiteY20" fmla="*/ 1498861 h 1504874"/>
                <a:gd name="connsiteX21" fmla="*/ 1772004 w 2713969"/>
                <a:gd name="connsiteY21" fmla="*/ 1483742 h 1504874"/>
                <a:gd name="connsiteX22" fmla="*/ 1775400 w 2713969"/>
                <a:gd name="connsiteY22" fmla="*/ 1129789 h 1504874"/>
                <a:gd name="connsiteX23" fmla="*/ 1780492 w 2713969"/>
                <a:gd name="connsiteY23" fmla="*/ 962876 h 1504874"/>
                <a:gd name="connsiteX24" fmla="*/ 1867155 w 2713969"/>
                <a:gd name="connsiteY24" fmla="*/ 1133721 h 1504874"/>
                <a:gd name="connsiteX25" fmla="*/ 1965557 w 2713969"/>
                <a:gd name="connsiteY25" fmla="*/ 1276075 h 1504874"/>
                <a:gd name="connsiteX26" fmla="*/ 2107911 w 2713969"/>
                <a:gd name="connsiteY26" fmla="*/ 1256526 h 1504874"/>
                <a:gd name="connsiteX27" fmla="*/ 2341437 w 2713969"/>
                <a:gd name="connsiteY27" fmla="*/ 1048378 h 1504874"/>
                <a:gd name="connsiteX28" fmla="*/ 2692755 w 2713969"/>
                <a:gd name="connsiteY28" fmla="*/ 712334 h 1504874"/>
                <a:gd name="connsiteX29" fmla="*/ 2664202 w 2713969"/>
                <a:gd name="connsiteY29" fmla="*/ 628119 h 1504874"/>
                <a:gd name="connsiteX30" fmla="*/ 2577853 w 2713969"/>
                <a:gd name="connsiteY30" fmla="*/ 572176 h 1504874"/>
                <a:gd name="connsiteX31" fmla="*/ 2217815 w 2713969"/>
                <a:gd name="connsiteY31" fmla="*/ 824057 h 1504874"/>
                <a:gd name="connsiteX32" fmla="*/ 2076860 w 2713969"/>
                <a:gd name="connsiteY32" fmla="*/ 918187 h 1504874"/>
                <a:gd name="connsiteX33" fmla="*/ 1992095 w 2713969"/>
                <a:gd name="connsiteY33" fmla="*/ 765831 h 1504874"/>
                <a:gd name="connsiteX34" fmla="*/ 1861824 w 2713969"/>
                <a:gd name="connsiteY34" fmla="*/ 503072 h 1504874"/>
                <a:gd name="connsiteX35" fmla="*/ 1752475 w 2713969"/>
                <a:gd name="connsiteY35" fmla="*/ 237233 h 1504874"/>
                <a:gd name="connsiteX36" fmla="*/ 1634366 w 2713969"/>
                <a:gd name="connsiteY36" fmla="*/ 140150 h 1504874"/>
                <a:gd name="connsiteX37" fmla="*/ 1528577 w 2713969"/>
                <a:gd name="connsiteY37" fmla="*/ 91687 h 1504874"/>
                <a:gd name="connsiteX38" fmla="*/ 1419251 w 2713969"/>
                <a:gd name="connsiteY38" fmla="*/ 31303 h 1504874"/>
                <a:gd name="connsiteX39" fmla="*/ 1317156 w 2713969"/>
                <a:gd name="connsiteY39" fmla="*/ 102212 h 1504874"/>
                <a:gd name="connsiteX0" fmla="*/ 1317156 w 2713969"/>
                <a:gd name="connsiteY0" fmla="*/ 70952 h 1473614"/>
                <a:gd name="connsiteX1" fmla="*/ 1194131 w 2713969"/>
                <a:gd name="connsiteY1" fmla="*/ 3996 h 1473614"/>
                <a:gd name="connsiteX2" fmla="*/ 1087299 w 2713969"/>
                <a:gd name="connsiteY2" fmla="*/ 41276 h 1473614"/>
                <a:gd name="connsiteX3" fmla="*/ 803796 w 2713969"/>
                <a:gd name="connsiteY3" fmla="*/ 120880 h 1473614"/>
                <a:gd name="connsiteX4" fmla="*/ 684333 w 2713969"/>
                <a:gd name="connsiteY4" fmla="*/ 317228 h 1473614"/>
                <a:gd name="connsiteX5" fmla="*/ 586011 w 2713969"/>
                <a:gd name="connsiteY5" fmla="*/ 553201 h 1473614"/>
                <a:gd name="connsiteX6" fmla="*/ 511471 w 2713969"/>
                <a:gd name="connsiteY6" fmla="*/ 813557 h 1473614"/>
                <a:gd name="connsiteX7" fmla="*/ 470704 w 2713969"/>
                <a:gd name="connsiteY7" fmla="*/ 771623 h 1473614"/>
                <a:gd name="connsiteX8" fmla="*/ 223499 w 2713969"/>
                <a:gd name="connsiteY8" fmla="*/ 503898 h 1473614"/>
                <a:gd name="connsiteX9" fmla="*/ 150113 w 2713969"/>
                <a:gd name="connsiteY9" fmla="*/ 467989 h 1473614"/>
                <a:gd name="connsiteX10" fmla="*/ 6645 w 2713969"/>
                <a:gd name="connsiteY10" fmla="*/ 587025 h 1473614"/>
                <a:gd name="connsiteX11" fmla="*/ 386139 w 2713969"/>
                <a:gd name="connsiteY11" fmla="*/ 1009890 h 1473614"/>
                <a:gd name="connsiteX12" fmla="*/ 511818 w 2713969"/>
                <a:gd name="connsiteY12" fmla="*/ 1136627 h 1473614"/>
                <a:gd name="connsiteX13" fmla="*/ 649796 w 2713969"/>
                <a:gd name="connsiteY13" fmla="*/ 1109190 h 1473614"/>
                <a:gd name="connsiteX14" fmla="*/ 717149 w 2713969"/>
                <a:gd name="connsiteY14" fmla="*/ 909430 h 1473614"/>
                <a:gd name="connsiteX15" fmla="*/ 725513 w 2713969"/>
                <a:gd name="connsiteY15" fmla="*/ 1077730 h 1473614"/>
                <a:gd name="connsiteX16" fmla="*/ 715352 w 2713969"/>
                <a:gd name="connsiteY16" fmla="*/ 1358811 h 1473614"/>
                <a:gd name="connsiteX17" fmla="*/ 742584 w 2713969"/>
                <a:gd name="connsiteY17" fmla="*/ 1454554 h 1473614"/>
                <a:gd name="connsiteX18" fmla="*/ 911521 w 2713969"/>
                <a:gd name="connsiteY18" fmla="*/ 1460930 h 1473614"/>
                <a:gd name="connsiteX19" fmla="*/ 1237865 w 2713969"/>
                <a:gd name="connsiteY19" fmla="*/ 1473614 h 1473614"/>
                <a:gd name="connsiteX20" fmla="*/ 1549572 w 2713969"/>
                <a:gd name="connsiteY20" fmla="*/ 1467601 h 1473614"/>
                <a:gd name="connsiteX21" fmla="*/ 1772004 w 2713969"/>
                <a:gd name="connsiteY21" fmla="*/ 1452482 h 1473614"/>
                <a:gd name="connsiteX22" fmla="*/ 1775400 w 2713969"/>
                <a:gd name="connsiteY22" fmla="*/ 1098529 h 1473614"/>
                <a:gd name="connsiteX23" fmla="*/ 1780492 w 2713969"/>
                <a:gd name="connsiteY23" fmla="*/ 931616 h 1473614"/>
                <a:gd name="connsiteX24" fmla="*/ 1867155 w 2713969"/>
                <a:gd name="connsiteY24" fmla="*/ 1102461 h 1473614"/>
                <a:gd name="connsiteX25" fmla="*/ 1965557 w 2713969"/>
                <a:gd name="connsiteY25" fmla="*/ 1244815 h 1473614"/>
                <a:gd name="connsiteX26" fmla="*/ 2107911 w 2713969"/>
                <a:gd name="connsiteY26" fmla="*/ 1225266 h 1473614"/>
                <a:gd name="connsiteX27" fmla="*/ 2341437 w 2713969"/>
                <a:gd name="connsiteY27" fmla="*/ 1017118 h 1473614"/>
                <a:gd name="connsiteX28" fmla="*/ 2692755 w 2713969"/>
                <a:gd name="connsiteY28" fmla="*/ 681074 h 1473614"/>
                <a:gd name="connsiteX29" fmla="*/ 2664202 w 2713969"/>
                <a:gd name="connsiteY29" fmla="*/ 596859 h 1473614"/>
                <a:gd name="connsiteX30" fmla="*/ 2577853 w 2713969"/>
                <a:gd name="connsiteY30" fmla="*/ 540916 h 1473614"/>
                <a:gd name="connsiteX31" fmla="*/ 2217815 w 2713969"/>
                <a:gd name="connsiteY31" fmla="*/ 792797 h 1473614"/>
                <a:gd name="connsiteX32" fmla="*/ 2076860 w 2713969"/>
                <a:gd name="connsiteY32" fmla="*/ 886927 h 1473614"/>
                <a:gd name="connsiteX33" fmla="*/ 1992095 w 2713969"/>
                <a:gd name="connsiteY33" fmla="*/ 734571 h 1473614"/>
                <a:gd name="connsiteX34" fmla="*/ 1861824 w 2713969"/>
                <a:gd name="connsiteY34" fmla="*/ 471812 h 1473614"/>
                <a:gd name="connsiteX35" fmla="*/ 1752475 w 2713969"/>
                <a:gd name="connsiteY35" fmla="*/ 205973 h 1473614"/>
                <a:gd name="connsiteX36" fmla="*/ 1634366 w 2713969"/>
                <a:gd name="connsiteY36" fmla="*/ 108890 h 1473614"/>
                <a:gd name="connsiteX37" fmla="*/ 1528577 w 2713969"/>
                <a:gd name="connsiteY37" fmla="*/ 60427 h 1473614"/>
                <a:gd name="connsiteX38" fmla="*/ 1419251 w 2713969"/>
                <a:gd name="connsiteY38" fmla="*/ 43 h 1473614"/>
                <a:gd name="connsiteX39" fmla="*/ 1317156 w 2713969"/>
                <a:gd name="connsiteY39" fmla="*/ 70952 h 14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13969" h="1473614">
                  <a:moveTo>
                    <a:pt x="1317156" y="70952"/>
                  </a:moveTo>
                  <a:cubicBezTo>
                    <a:pt x="1279636" y="71611"/>
                    <a:pt x="1232441" y="8942"/>
                    <a:pt x="1194131" y="3996"/>
                  </a:cubicBezTo>
                  <a:cubicBezTo>
                    <a:pt x="1155822" y="-950"/>
                    <a:pt x="1152355" y="21795"/>
                    <a:pt x="1087299" y="41276"/>
                  </a:cubicBezTo>
                  <a:cubicBezTo>
                    <a:pt x="1022243" y="60757"/>
                    <a:pt x="870957" y="74888"/>
                    <a:pt x="803796" y="120880"/>
                  </a:cubicBezTo>
                  <a:cubicBezTo>
                    <a:pt x="736635" y="166872"/>
                    <a:pt x="721723" y="248452"/>
                    <a:pt x="684333" y="317228"/>
                  </a:cubicBezTo>
                  <a:cubicBezTo>
                    <a:pt x="646943" y="386004"/>
                    <a:pt x="618099" y="473211"/>
                    <a:pt x="586011" y="553201"/>
                  </a:cubicBezTo>
                  <a:cubicBezTo>
                    <a:pt x="553923" y="633191"/>
                    <a:pt x="530689" y="777153"/>
                    <a:pt x="511471" y="813557"/>
                  </a:cubicBezTo>
                  <a:cubicBezTo>
                    <a:pt x="492253" y="849961"/>
                    <a:pt x="518699" y="823233"/>
                    <a:pt x="470704" y="771623"/>
                  </a:cubicBezTo>
                  <a:cubicBezTo>
                    <a:pt x="422709" y="720013"/>
                    <a:pt x="276931" y="554504"/>
                    <a:pt x="223499" y="503898"/>
                  </a:cubicBezTo>
                  <a:cubicBezTo>
                    <a:pt x="170067" y="453292"/>
                    <a:pt x="150203" y="463967"/>
                    <a:pt x="150113" y="467989"/>
                  </a:cubicBezTo>
                  <a:cubicBezTo>
                    <a:pt x="113971" y="481844"/>
                    <a:pt x="-32693" y="496708"/>
                    <a:pt x="6645" y="587025"/>
                  </a:cubicBezTo>
                  <a:cubicBezTo>
                    <a:pt x="45983" y="677342"/>
                    <a:pt x="301944" y="918290"/>
                    <a:pt x="386139" y="1009890"/>
                  </a:cubicBezTo>
                  <a:cubicBezTo>
                    <a:pt x="470335" y="1101490"/>
                    <a:pt x="467875" y="1120077"/>
                    <a:pt x="511818" y="1136627"/>
                  </a:cubicBezTo>
                  <a:cubicBezTo>
                    <a:pt x="555761" y="1153177"/>
                    <a:pt x="615574" y="1147056"/>
                    <a:pt x="649796" y="1109190"/>
                  </a:cubicBezTo>
                  <a:cubicBezTo>
                    <a:pt x="684018" y="1071324"/>
                    <a:pt x="704530" y="914673"/>
                    <a:pt x="717149" y="909430"/>
                  </a:cubicBezTo>
                  <a:cubicBezTo>
                    <a:pt x="729768" y="904187"/>
                    <a:pt x="725812" y="1002833"/>
                    <a:pt x="725513" y="1077730"/>
                  </a:cubicBezTo>
                  <a:cubicBezTo>
                    <a:pt x="725214" y="1152627"/>
                    <a:pt x="712507" y="1296007"/>
                    <a:pt x="715352" y="1358811"/>
                  </a:cubicBezTo>
                  <a:cubicBezTo>
                    <a:pt x="718197" y="1421615"/>
                    <a:pt x="709889" y="1437534"/>
                    <a:pt x="742584" y="1454554"/>
                  </a:cubicBezTo>
                  <a:cubicBezTo>
                    <a:pt x="775279" y="1471574"/>
                    <a:pt x="828974" y="1457753"/>
                    <a:pt x="911521" y="1460930"/>
                  </a:cubicBezTo>
                  <a:cubicBezTo>
                    <a:pt x="994068" y="1464107"/>
                    <a:pt x="1131523" y="1472502"/>
                    <a:pt x="1237865" y="1473614"/>
                  </a:cubicBezTo>
                  <a:lnTo>
                    <a:pt x="1549572" y="1467601"/>
                  </a:lnTo>
                  <a:cubicBezTo>
                    <a:pt x="1561576" y="1457525"/>
                    <a:pt x="1760585" y="1471388"/>
                    <a:pt x="1772004" y="1452482"/>
                  </a:cubicBezTo>
                  <a:cubicBezTo>
                    <a:pt x="1783423" y="1433576"/>
                    <a:pt x="1773985" y="1185340"/>
                    <a:pt x="1775400" y="1098529"/>
                  </a:cubicBezTo>
                  <a:cubicBezTo>
                    <a:pt x="1776815" y="1011718"/>
                    <a:pt x="1765200" y="930961"/>
                    <a:pt x="1780492" y="931616"/>
                  </a:cubicBezTo>
                  <a:cubicBezTo>
                    <a:pt x="1795784" y="932271"/>
                    <a:pt x="1836311" y="1050261"/>
                    <a:pt x="1867155" y="1102461"/>
                  </a:cubicBezTo>
                  <a:cubicBezTo>
                    <a:pt x="1897999" y="1154661"/>
                    <a:pt x="1925431" y="1224348"/>
                    <a:pt x="1965557" y="1244815"/>
                  </a:cubicBezTo>
                  <a:cubicBezTo>
                    <a:pt x="2005683" y="1265283"/>
                    <a:pt x="2045264" y="1263216"/>
                    <a:pt x="2107911" y="1225266"/>
                  </a:cubicBezTo>
                  <a:cubicBezTo>
                    <a:pt x="2170558" y="1187317"/>
                    <a:pt x="2243963" y="1107817"/>
                    <a:pt x="2341437" y="1017118"/>
                  </a:cubicBezTo>
                  <a:cubicBezTo>
                    <a:pt x="2438911" y="926419"/>
                    <a:pt x="2638961" y="751117"/>
                    <a:pt x="2692755" y="681074"/>
                  </a:cubicBezTo>
                  <a:cubicBezTo>
                    <a:pt x="2746549" y="611031"/>
                    <a:pt x="2683352" y="620219"/>
                    <a:pt x="2664202" y="596859"/>
                  </a:cubicBezTo>
                  <a:cubicBezTo>
                    <a:pt x="2645052" y="573499"/>
                    <a:pt x="2652251" y="508260"/>
                    <a:pt x="2577853" y="540916"/>
                  </a:cubicBezTo>
                  <a:cubicBezTo>
                    <a:pt x="2503455" y="573572"/>
                    <a:pt x="2301314" y="735129"/>
                    <a:pt x="2217815" y="792797"/>
                  </a:cubicBezTo>
                  <a:cubicBezTo>
                    <a:pt x="2134316" y="850466"/>
                    <a:pt x="2114480" y="896631"/>
                    <a:pt x="2076860" y="886927"/>
                  </a:cubicBezTo>
                  <a:cubicBezTo>
                    <a:pt x="2039240" y="877223"/>
                    <a:pt x="2027934" y="803757"/>
                    <a:pt x="1992095" y="734571"/>
                  </a:cubicBezTo>
                  <a:cubicBezTo>
                    <a:pt x="1956256" y="665385"/>
                    <a:pt x="1901761" y="559912"/>
                    <a:pt x="1861824" y="471812"/>
                  </a:cubicBezTo>
                  <a:cubicBezTo>
                    <a:pt x="1821887" y="383712"/>
                    <a:pt x="1790385" y="266460"/>
                    <a:pt x="1752475" y="205973"/>
                  </a:cubicBezTo>
                  <a:cubicBezTo>
                    <a:pt x="1714565" y="145486"/>
                    <a:pt x="1671682" y="133148"/>
                    <a:pt x="1634366" y="108890"/>
                  </a:cubicBezTo>
                  <a:cubicBezTo>
                    <a:pt x="1597050" y="84632"/>
                    <a:pt x="1577369" y="69463"/>
                    <a:pt x="1528577" y="60427"/>
                  </a:cubicBezTo>
                  <a:cubicBezTo>
                    <a:pt x="1479785" y="51392"/>
                    <a:pt x="1454488" y="-1711"/>
                    <a:pt x="1419251" y="43"/>
                  </a:cubicBezTo>
                  <a:cubicBezTo>
                    <a:pt x="1384014" y="1797"/>
                    <a:pt x="1354676" y="70293"/>
                    <a:pt x="1317156" y="70952"/>
                  </a:cubicBezTo>
                  <a:close/>
                </a:path>
              </a:pathLst>
            </a:custGeom>
            <a:solidFill>
              <a:srgbClr val="005F87"/>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grpSp>
          <p:nvGrpSpPr>
            <p:cNvPr id="357" name="Group 521"/>
            <p:cNvGrpSpPr/>
            <p:nvPr/>
          </p:nvGrpSpPr>
          <p:grpSpPr>
            <a:xfrm>
              <a:off x="7959273" y="1994835"/>
              <a:ext cx="400935" cy="150210"/>
              <a:chOff x="6510943" y="2827088"/>
              <a:chExt cx="400935" cy="150210"/>
            </a:xfrm>
            <a:solidFill>
              <a:srgbClr val="004669"/>
            </a:solidFill>
          </p:grpSpPr>
          <p:sp>
            <p:nvSpPr>
              <p:cNvPr id="369" name="Freeform 522"/>
              <p:cNvSpPr/>
              <p:nvPr/>
            </p:nvSpPr>
            <p:spPr bwMode="auto">
              <a:xfrm>
                <a:off x="6510943" y="2828353"/>
                <a:ext cx="400935" cy="148945"/>
              </a:xfrm>
              <a:custGeom>
                <a:avLst/>
                <a:gdLst>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66497 w 383896"/>
                  <a:gd name="connsiteY8" fmla="*/ 9492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4953"/>
                  <a:gd name="connsiteX1" fmla="*/ 89972 w 383896"/>
                  <a:gd name="connsiteY1" fmla="*/ 10188 h 154953"/>
                  <a:gd name="connsiteX2" fmla="*/ 167643 w 383896"/>
                  <a:gd name="connsiteY2" fmla="*/ 27840 h 154953"/>
                  <a:gd name="connsiteX3" fmla="*/ 238253 w 383896"/>
                  <a:gd name="connsiteY3" fmla="*/ 17249 h 154953"/>
                  <a:gd name="connsiteX4" fmla="*/ 344168 w 383896"/>
                  <a:gd name="connsiteY4" fmla="*/ 3127 h 154953"/>
                  <a:gd name="connsiteX5" fmla="*/ 372412 w 383896"/>
                  <a:gd name="connsiteY5" fmla="*/ 6657 h 154953"/>
                  <a:gd name="connsiteX6" fmla="*/ 383004 w 383896"/>
                  <a:gd name="connsiteY6" fmla="*/ 70206 h 154953"/>
                  <a:gd name="connsiteX7" fmla="*/ 351229 w 383896"/>
                  <a:gd name="connsiteY7" fmla="*/ 137286 h 154953"/>
                  <a:gd name="connsiteX8" fmla="*/ 285547 w 383896"/>
                  <a:gd name="connsiteY8" fmla="*/ 113970 h 154953"/>
                  <a:gd name="connsiteX9" fmla="*/ 231192 w 383896"/>
                  <a:gd name="connsiteY9" fmla="*/ 80798 h 154953"/>
                  <a:gd name="connsiteX10" fmla="*/ 150346 w 383896"/>
                  <a:gd name="connsiteY10" fmla="*/ 97028 h 154953"/>
                  <a:gd name="connsiteX11" fmla="*/ 107625 w 383896"/>
                  <a:gd name="connsiteY11" fmla="*/ 137286 h 154953"/>
                  <a:gd name="connsiteX12" fmla="*/ 40545 w 383896"/>
                  <a:gd name="connsiteY12" fmla="*/ 151408 h 154953"/>
                  <a:gd name="connsiteX13" fmla="*/ 1710 w 383896"/>
                  <a:gd name="connsiteY13" fmla="*/ 73737 h 154953"/>
                  <a:gd name="connsiteX14" fmla="*/ 22893 w 383896"/>
                  <a:gd name="connsiteY14" fmla="*/ 6657 h 154953"/>
                  <a:gd name="connsiteX0" fmla="*/ 22893 w 388079"/>
                  <a:gd name="connsiteY0" fmla="*/ 4586 h 152882"/>
                  <a:gd name="connsiteX1" fmla="*/ 89972 w 388079"/>
                  <a:gd name="connsiteY1" fmla="*/ 8117 h 152882"/>
                  <a:gd name="connsiteX2" fmla="*/ 167643 w 388079"/>
                  <a:gd name="connsiteY2" fmla="*/ 25769 h 152882"/>
                  <a:gd name="connsiteX3" fmla="*/ 238253 w 388079"/>
                  <a:gd name="connsiteY3" fmla="*/ 15178 h 152882"/>
                  <a:gd name="connsiteX4" fmla="*/ 372412 w 388079"/>
                  <a:gd name="connsiteY4" fmla="*/ 4586 h 152882"/>
                  <a:gd name="connsiteX5" fmla="*/ 383004 w 388079"/>
                  <a:gd name="connsiteY5" fmla="*/ 68135 h 152882"/>
                  <a:gd name="connsiteX6" fmla="*/ 351229 w 388079"/>
                  <a:gd name="connsiteY6" fmla="*/ 135215 h 152882"/>
                  <a:gd name="connsiteX7" fmla="*/ 285547 w 388079"/>
                  <a:gd name="connsiteY7" fmla="*/ 111899 h 152882"/>
                  <a:gd name="connsiteX8" fmla="*/ 231192 w 388079"/>
                  <a:gd name="connsiteY8" fmla="*/ 78727 h 152882"/>
                  <a:gd name="connsiteX9" fmla="*/ 150346 w 388079"/>
                  <a:gd name="connsiteY9" fmla="*/ 94957 h 152882"/>
                  <a:gd name="connsiteX10" fmla="*/ 107625 w 388079"/>
                  <a:gd name="connsiteY10" fmla="*/ 135215 h 152882"/>
                  <a:gd name="connsiteX11" fmla="*/ 40545 w 388079"/>
                  <a:gd name="connsiteY11" fmla="*/ 149337 h 152882"/>
                  <a:gd name="connsiteX12" fmla="*/ 1710 w 388079"/>
                  <a:gd name="connsiteY12" fmla="*/ 71666 h 152882"/>
                  <a:gd name="connsiteX13" fmla="*/ 22893 w 388079"/>
                  <a:gd name="connsiteY13" fmla="*/ 4586 h 152882"/>
                  <a:gd name="connsiteX0" fmla="*/ 22893 w 390960"/>
                  <a:gd name="connsiteY0" fmla="*/ 4586 h 152882"/>
                  <a:gd name="connsiteX1" fmla="*/ 89972 w 390960"/>
                  <a:gd name="connsiteY1" fmla="*/ 8117 h 152882"/>
                  <a:gd name="connsiteX2" fmla="*/ 167643 w 390960"/>
                  <a:gd name="connsiteY2" fmla="*/ 25769 h 152882"/>
                  <a:gd name="connsiteX3" fmla="*/ 238253 w 390960"/>
                  <a:gd name="connsiteY3" fmla="*/ 15178 h 152882"/>
                  <a:gd name="connsiteX4" fmla="*/ 377174 w 390960"/>
                  <a:gd name="connsiteY4" fmla="*/ 6174 h 152882"/>
                  <a:gd name="connsiteX5" fmla="*/ 383004 w 390960"/>
                  <a:gd name="connsiteY5" fmla="*/ 68135 h 152882"/>
                  <a:gd name="connsiteX6" fmla="*/ 351229 w 390960"/>
                  <a:gd name="connsiteY6" fmla="*/ 135215 h 152882"/>
                  <a:gd name="connsiteX7" fmla="*/ 285547 w 390960"/>
                  <a:gd name="connsiteY7" fmla="*/ 111899 h 152882"/>
                  <a:gd name="connsiteX8" fmla="*/ 231192 w 390960"/>
                  <a:gd name="connsiteY8" fmla="*/ 78727 h 152882"/>
                  <a:gd name="connsiteX9" fmla="*/ 150346 w 390960"/>
                  <a:gd name="connsiteY9" fmla="*/ 94957 h 152882"/>
                  <a:gd name="connsiteX10" fmla="*/ 107625 w 390960"/>
                  <a:gd name="connsiteY10" fmla="*/ 135215 h 152882"/>
                  <a:gd name="connsiteX11" fmla="*/ 40545 w 390960"/>
                  <a:gd name="connsiteY11" fmla="*/ 149337 h 152882"/>
                  <a:gd name="connsiteX12" fmla="*/ 1710 w 390960"/>
                  <a:gd name="connsiteY12" fmla="*/ 71666 h 152882"/>
                  <a:gd name="connsiteX13" fmla="*/ 22893 w 390960"/>
                  <a:gd name="connsiteY13" fmla="*/ 4586 h 152882"/>
                  <a:gd name="connsiteX0" fmla="*/ 6686 w 401740"/>
                  <a:gd name="connsiteY0" fmla="*/ 9150 h 149509"/>
                  <a:gd name="connsiteX1" fmla="*/ 100752 w 401740"/>
                  <a:gd name="connsiteY1" fmla="*/ 4744 h 149509"/>
                  <a:gd name="connsiteX2" fmla="*/ 178423 w 401740"/>
                  <a:gd name="connsiteY2" fmla="*/ 22396 h 149509"/>
                  <a:gd name="connsiteX3" fmla="*/ 249033 w 401740"/>
                  <a:gd name="connsiteY3" fmla="*/ 11805 h 149509"/>
                  <a:gd name="connsiteX4" fmla="*/ 387954 w 401740"/>
                  <a:gd name="connsiteY4" fmla="*/ 2801 h 149509"/>
                  <a:gd name="connsiteX5" fmla="*/ 393784 w 401740"/>
                  <a:gd name="connsiteY5" fmla="*/ 64762 h 149509"/>
                  <a:gd name="connsiteX6" fmla="*/ 362009 w 401740"/>
                  <a:gd name="connsiteY6" fmla="*/ 131842 h 149509"/>
                  <a:gd name="connsiteX7" fmla="*/ 296327 w 401740"/>
                  <a:gd name="connsiteY7" fmla="*/ 108526 h 149509"/>
                  <a:gd name="connsiteX8" fmla="*/ 241972 w 401740"/>
                  <a:gd name="connsiteY8" fmla="*/ 75354 h 149509"/>
                  <a:gd name="connsiteX9" fmla="*/ 161126 w 401740"/>
                  <a:gd name="connsiteY9" fmla="*/ 91584 h 149509"/>
                  <a:gd name="connsiteX10" fmla="*/ 118405 w 401740"/>
                  <a:gd name="connsiteY10" fmla="*/ 131842 h 149509"/>
                  <a:gd name="connsiteX11" fmla="*/ 51325 w 401740"/>
                  <a:gd name="connsiteY11" fmla="*/ 145964 h 149509"/>
                  <a:gd name="connsiteX12" fmla="*/ 12490 w 401740"/>
                  <a:gd name="connsiteY12" fmla="*/ 68293 h 149509"/>
                  <a:gd name="connsiteX13" fmla="*/ 6686 w 401740"/>
                  <a:gd name="connsiteY13" fmla="*/ 9150 h 149509"/>
                  <a:gd name="connsiteX0" fmla="*/ 6686 w 401192"/>
                  <a:gd name="connsiteY0" fmla="*/ 7947 h 148306"/>
                  <a:gd name="connsiteX1" fmla="*/ 100752 w 401192"/>
                  <a:gd name="connsiteY1" fmla="*/ 3541 h 148306"/>
                  <a:gd name="connsiteX2" fmla="*/ 178423 w 401192"/>
                  <a:gd name="connsiteY2" fmla="*/ 21193 h 148306"/>
                  <a:gd name="connsiteX3" fmla="*/ 256970 w 401192"/>
                  <a:gd name="connsiteY3" fmla="*/ 18539 h 148306"/>
                  <a:gd name="connsiteX4" fmla="*/ 387954 w 401192"/>
                  <a:gd name="connsiteY4" fmla="*/ 1598 h 148306"/>
                  <a:gd name="connsiteX5" fmla="*/ 393784 w 401192"/>
                  <a:gd name="connsiteY5" fmla="*/ 63559 h 148306"/>
                  <a:gd name="connsiteX6" fmla="*/ 362009 w 401192"/>
                  <a:gd name="connsiteY6" fmla="*/ 130639 h 148306"/>
                  <a:gd name="connsiteX7" fmla="*/ 296327 w 401192"/>
                  <a:gd name="connsiteY7" fmla="*/ 107323 h 148306"/>
                  <a:gd name="connsiteX8" fmla="*/ 241972 w 401192"/>
                  <a:gd name="connsiteY8" fmla="*/ 74151 h 148306"/>
                  <a:gd name="connsiteX9" fmla="*/ 161126 w 401192"/>
                  <a:gd name="connsiteY9" fmla="*/ 90381 h 148306"/>
                  <a:gd name="connsiteX10" fmla="*/ 118405 w 401192"/>
                  <a:gd name="connsiteY10" fmla="*/ 130639 h 148306"/>
                  <a:gd name="connsiteX11" fmla="*/ 51325 w 401192"/>
                  <a:gd name="connsiteY11" fmla="*/ 144761 h 148306"/>
                  <a:gd name="connsiteX12" fmla="*/ 12490 w 401192"/>
                  <a:gd name="connsiteY12" fmla="*/ 67090 h 148306"/>
                  <a:gd name="connsiteX13" fmla="*/ 6686 w 401192"/>
                  <a:gd name="connsiteY13" fmla="*/ 7947 h 148306"/>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96327 w 401192"/>
                  <a:gd name="connsiteY7" fmla="*/ 107962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85215 w 401192"/>
                  <a:gd name="connsiteY7" fmla="*/ 109550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74790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7440 w 400935"/>
                  <a:gd name="connsiteY7" fmla="*/ 127012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1090 w 400935"/>
                  <a:gd name="connsiteY7" fmla="*/ 130187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935" h="148945">
                    <a:moveTo>
                      <a:pt x="6686" y="8586"/>
                    </a:moveTo>
                    <a:cubicBezTo>
                      <a:pt x="21396" y="-2005"/>
                      <a:pt x="72129" y="1972"/>
                      <a:pt x="100752" y="4180"/>
                    </a:cubicBezTo>
                    <a:cubicBezTo>
                      <a:pt x="129375" y="6388"/>
                      <a:pt x="152387" y="20126"/>
                      <a:pt x="178423" y="21832"/>
                    </a:cubicBezTo>
                    <a:cubicBezTo>
                      <a:pt x="204459" y="23538"/>
                      <a:pt x="222048" y="17681"/>
                      <a:pt x="256970" y="14415"/>
                    </a:cubicBezTo>
                    <a:cubicBezTo>
                      <a:pt x="291892" y="11149"/>
                      <a:pt x="365152" y="-6060"/>
                      <a:pt x="387954" y="2237"/>
                    </a:cubicBezTo>
                    <a:cubicBezTo>
                      <a:pt x="410756" y="10534"/>
                      <a:pt x="397315" y="42956"/>
                      <a:pt x="393784" y="64198"/>
                    </a:cubicBezTo>
                    <a:cubicBezTo>
                      <a:pt x="390254" y="85440"/>
                      <a:pt x="382220" y="118692"/>
                      <a:pt x="366771" y="129690"/>
                    </a:cubicBezTo>
                    <a:cubicBezTo>
                      <a:pt x="351322" y="140688"/>
                      <a:pt x="321890" y="137749"/>
                      <a:pt x="301090" y="130187"/>
                    </a:cubicBezTo>
                    <a:cubicBezTo>
                      <a:pt x="280290" y="122625"/>
                      <a:pt x="265299" y="90843"/>
                      <a:pt x="241972" y="84315"/>
                    </a:cubicBezTo>
                    <a:cubicBezTo>
                      <a:pt x="218645" y="77787"/>
                      <a:pt x="181721" y="83193"/>
                      <a:pt x="161126" y="91020"/>
                    </a:cubicBezTo>
                    <a:cubicBezTo>
                      <a:pt x="140532" y="98847"/>
                      <a:pt x="136705" y="122215"/>
                      <a:pt x="118405" y="131278"/>
                    </a:cubicBezTo>
                    <a:cubicBezTo>
                      <a:pt x="100105" y="140341"/>
                      <a:pt x="68978" y="155992"/>
                      <a:pt x="51325" y="145400"/>
                    </a:cubicBezTo>
                    <a:cubicBezTo>
                      <a:pt x="33672" y="134809"/>
                      <a:pt x="19930" y="90531"/>
                      <a:pt x="12490" y="67729"/>
                    </a:cubicBezTo>
                    <a:cubicBezTo>
                      <a:pt x="5050" y="44927"/>
                      <a:pt x="-8024" y="19177"/>
                      <a:pt x="6686" y="8586"/>
                    </a:cubicBezTo>
                    <a:close/>
                  </a:path>
                </a:pathLst>
              </a:cu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70" name="Oval 523"/>
              <p:cNvSpPr/>
              <p:nvPr/>
            </p:nvSpPr>
            <p:spPr bwMode="auto">
              <a:xfrm>
                <a:off x="6663848" y="2827088"/>
                <a:ext cx="108000" cy="108000"/>
              </a:xfrm>
              <a:prstGeom prst="ellipse">
                <a:avLst/>
              </a:pr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sp>
          <p:nvSpPr>
            <p:cNvPr id="358" name="Oval 524"/>
            <p:cNvSpPr/>
            <p:nvPr/>
          </p:nvSpPr>
          <p:spPr bwMode="auto">
            <a:xfrm>
              <a:off x="8129960" y="2397999"/>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9" name="Oval 525"/>
            <p:cNvSpPr/>
            <p:nvPr/>
          </p:nvSpPr>
          <p:spPr bwMode="auto">
            <a:xfrm>
              <a:off x="8135199" y="2664782"/>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0" name="Oval 526"/>
            <p:cNvSpPr/>
            <p:nvPr/>
          </p:nvSpPr>
          <p:spPr bwMode="auto">
            <a:xfrm>
              <a:off x="8127341" y="2931565"/>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1" name="Oval 527"/>
            <p:cNvSpPr/>
            <p:nvPr/>
          </p:nvSpPr>
          <p:spPr bwMode="auto">
            <a:xfrm>
              <a:off x="8132579" y="3198347"/>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2" name="Oval 528"/>
            <p:cNvSpPr/>
            <p:nvPr/>
          </p:nvSpPr>
          <p:spPr bwMode="auto">
            <a:xfrm>
              <a:off x="8374555" y="1280735"/>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3" name="Oval 529"/>
            <p:cNvSpPr/>
            <p:nvPr/>
          </p:nvSpPr>
          <p:spPr bwMode="auto">
            <a:xfrm>
              <a:off x="8392348" y="1298055"/>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4" name="Oval 530"/>
            <p:cNvSpPr/>
            <p:nvPr/>
          </p:nvSpPr>
          <p:spPr bwMode="auto">
            <a:xfrm>
              <a:off x="8392240" y="1292483"/>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5" name="Oval 531"/>
            <p:cNvSpPr/>
            <p:nvPr/>
          </p:nvSpPr>
          <p:spPr bwMode="auto">
            <a:xfrm>
              <a:off x="8414132" y="1319496"/>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6" name="Rectangle 36"/>
            <p:cNvSpPr/>
            <p:nvPr/>
          </p:nvSpPr>
          <p:spPr bwMode="auto">
            <a:xfrm>
              <a:off x="7554386" y="2717287"/>
              <a:ext cx="154412" cy="75254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18522 w 318705"/>
                <a:gd name="connsiteY0" fmla="*/ 88760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18522 w 318705"/>
                <a:gd name="connsiteY8" fmla="*/ 88760 h 578608"/>
                <a:gd name="connsiteX0" fmla="*/ 18522 w 318705"/>
                <a:gd name="connsiteY0" fmla="*/ 243504 h 733352"/>
                <a:gd name="connsiteX1" fmla="*/ 63193 w 318705"/>
                <a:gd name="connsiteY1" fmla="*/ 0 h 733352"/>
                <a:gd name="connsiteX2" fmla="*/ 318705 w 318705"/>
                <a:gd name="connsiteY2" fmla="*/ 154744 h 733352"/>
                <a:gd name="connsiteX3" fmla="*/ 194816 w 318705"/>
                <a:gd name="connsiteY3" fmla="*/ 260249 h 733352"/>
                <a:gd name="connsiteX4" fmla="*/ 139316 w 318705"/>
                <a:gd name="connsiteY4" fmla="*/ 400212 h 733352"/>
                <a:gd name="connsiteX5" fmla="*/ 23837 w 318705"/>
                <a:gd name="connsiteY5" fmla="*/ 733352 h 733352"/>
                <a:gd name="connsiteX6" fmla="*/ 4454 w 318705"/>
                <a:gd name="connsiteY6" fmla="*/ 617700 h 733352"/>
                <a:gd name="connsiteX7" fmla="*/ 0 w 318705"/>
                <a:gd name="connsiteY7" fmla="*/ 460760 h 733352"/>
                <a:gd name="connsiteX8" fmla="*/ 18522 w 318705"/>
                <a:gd name="connsiteY8" fmla="*/ 243504 h 733352"/>
                <a:gd name="connsiteX0" fmla="*/ 18522 w 194816"/>
                <a:gd name="connsiteY0" fmla="*/ 243504 h 733352"/>
                <a:gd name="connsiteX1" fmla="*/ 63193 w 194816"/>
                <a:gd name="connsiteY1" fmla="*/ 0 h 733352"/>
                <a:gd name="connsiteX2" fmla="*/ 151991 w 194816"/>
                <a:gd name="connsiteY2" fmla="*/ 124432 h 733352"/>
                <a:gd name="connsiteX3" fmla="*/ 194816 w 194816"/>
                <a:gd name="connsiteY3" fmla="*/ 260249 h 733352"/>
                <a:gd name="connsiteX4" fmla="*/ 139316 w 194816"/>
                <a:gd name="connsiteY4" fmla="*/ 400212 h 733352"/>
                <a:gd name="connsiteX5" fmla="*/ 23837 w 194816"/>
                <a:gd name="connsiteY5" fmla="*/ 733352 h 733352"/>
                <a:gd name="connsiteX6" fmla="*/ 4454 w 194816"/>
                <a:gd name="connsiteY6" fmla="*/ 617700 h 733352"/>
                <a:gd name="connsiteX7" fmla="*/ 0 w 194816"/>
                <a:gd name="connsiteY7" fmla="*/ 460760 h 733352"/>
                <a:gd name="connsiteX8" fmla="*/ 18522 w 194816"/>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139316 w 151991"/>
                <a:gd name="connsiteY4" fmla="*/ 400212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98901 w 151991"/>
                <a:gd name="connsiteY4" fmla="*/ 561874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4454 w 151991"/>
                <a:gd name="connsiteY6" fmla="*/ 617700 h 733640"/>
                <a:gd name="connsiteX7" fmla="*/ 0 w 151991"/>
                <a:gd name="connsiteY7" fmla="*/ 460760 h 733640"/>
                <a:gd name="connsiteX8" fmla="*/ 18522 w 151991"/>
                <a:gd name="connsiteY8"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693212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8463 w 154412"/>
                <a:gd name="connsiteY6" fmla="*/ 711409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5026 w 154412"/>
                <a:gd name="connsiteY6" fmla="*/ 726878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1322 w 154412"/>
                <a:gd name="connsiteY4" fmla="*/ 733640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4760 w 154412"/>
                <a:gd name="connsiteY4" fmla="*/ 752547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5026 w 154412"/>
                <a:gd name="connsiteY6" fmla="*/ 726878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2421 w 154412"/>
                <a:gd name="connsiteY9" fmla="*/ 460760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8694 w 154412"/>
                <a:gd name="connsiteY7" fmla="*/ 666576 h 752547"/>
                <a:gd name="connsiteX8" fmla="*/ 0 w 154412"/>
                <a:gd name="connsiteY8" fmla="*/ 629732 h 752547"/>
                <a:gd name="connsiteX9" fmla="*/ 9296 w 154412"/>
                <a:gd name="connsiteY9" fmla="*/ 467635 h 752547"/>
                <a:gd name="connsiteX10" fmla="*/ 20943 w 154412"/>
                <a:gd name="connsiteY10" fmla="*/ 243504 h 75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12" h="752547">
                  <a:moveTo>
                    <a:pt x="20943" y="243504"/>
                  </a:moveTo>
                  <a:lnTo>
                    <a:pt x="65614" y="0"/>
                  </a:lnTo>
                  <a:lnTo>
                    <a:pt x="154412" y="124432"/>
                  </a:lnTo>
                  <a:lnTo>
                    <a:pt x="103777" y="288035"/>
                  </a:lnTo>
                  <a:cubicBezTo>
                    <a:pt x="102959" y="379315"/>
                    <a:pt x="105578" y="661267"/>
                    <a:pt x="104760" y="752547"/>
                  </a:cubicBezTo>
                  <a:lnTo>
                    <a:pt x="43445" y="748821"/>
                  </a:lnTo>
                  <a:lnTo>
                    <a:pt x="13620" y="732034"/>
                  </a:lnTo>
                  <a:cubicBezTo>
                    <a:pt x="6969" y="714602"/>
                    <a:pt x="10964" y="682481"/>
                    <a:pt x="8694" y="666576"/>
                  </a:cubicBezTo>
                  <a:cubicBezTo>
                    <a:pt x="6424" y="650672"/>
                    <a:pt x="186" y="660310"/>
                    <a:pt x="0" y="629732"/>
                  </a:cubicBezTo>
                  <a:lnTo>
                    <a:pt x="9296" y="467635"/>
                  </a:lnTo>
                  <a:lnTo>
                    <a:pt x="20943" y="243504"/>
                  </a:lnTo>
                  <a:close/>
                </a:path>
              </a:pathLst>
            </a:custGeom>
            <a:solidFill>
              <a:srgbClr val="00466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7" name="Rectangle 36"/>
            <p:cNvSpPr/>
            <p:nvPr/>
          </p:nvSpPr>
          <p:spPr bwMode="auto">
            <a:xfrm>
              <a:off x="7775593" y="968818"/>
              <a:ext cx="318705" cy="486465"/>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554385"/>
                <a:gd name="connsiteY0" fmla="*/ 63501 h 578608"/>
                <a:gd name="connsiteX1" fmla="*/ 179388 w 554385"/>
                <a:gd name="connsiteY1" fmla="*/ 4391 h 578608"/>
                <a:gd name="connsiteX2" fmla="*/ 318705 w 554385"/>
                <a:gd name="connsiteY2" fmla="*/ 0 h 578608"/>
                <a:gd name="connsiteX3" fmla="*/ 194816 w 554385"/>
                <a:gd name="connsiteY3" fmla="*/ 105505 h 578608"/>
                <a:gd name="connsiteX4" fmla="*/ 139316 w 554385"/>
                <a:gd name="connsiteY4" fmla="*/ 245468 h 578608"/>
                <a:gd name="connsiteX5" fmla="*/ 554385 w 554385"/>
                <a:gd name="connsiteY5" fmla="*/ 578608 h 578608"/>
                <a:gd name="connsiteX6" fmla="*/ 4454 w 554385"/>
                <a:gd name="connsiteY6" fmla="*/ 462956 h 578608"/>
                <a:gd name="connsiteX7" fmla="*/ 0 w 554385"/>
                <a:gd name="connsiteY7" fmla="*/ 306016 h 578608"/>
                <a:gd name="connsiteX8" fmla="*/ 36203 w 554385"/>
                <a:gd name="connsiteY8" fmla="*/ 63501 h 578608"/>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866"/>
                <a:gd name="connsiteX1" fmla="*/ 179388 w 318705"/>
                <a:gd name="connsiteY1" fmla="*/ 4391 h 554866"/>
                <a:gd name="connsiteX2" fmla="*/ 318705 w 318705"/>
                <a:gd name="connsiteY2" fmla="*/ 0 h 554866"/>
                <a:gd name="connsiteX3" fmla="*/ 194816 w 318705"/>
                <a:gd name="connsiteY3" fmla="*/ 105505 h 554866"/>
                <a:gd name="connsiteX4" fmla="*/ 139316 w 318705"/>
                <a:gd name="connsiteY4" fmla="*/ 245468 h 554866"/>
                <a:gd name="connsiteX5" fmla="*/ 51410 w 318705"/>
                <a:gd name="connsiteY5" fmla="*/ 490283 h 554866"/>
                <a:gd name="connsiteX6" fmla="*/ 16503 w 318705"/>
                <a:gd name="connsiteY6" fmla="*/ 554159 h 554866"/>
                <a:gd name="connsiteX7" fmla="*/ 4454 w 318705"/>
                <a:gd name="connsiteY7" fmla="*/ 462956 h 554866"/>
                <a:gd name="connsiteX8" fmla="*/ 0 w 318705"/>
                <a:gd name="connsiteY8" fmla="*/ 306016 h 554866"/>
                <a:gd name="connsiteX9" fmla="*/ 36203 w 318705"/>
                <a:gd name="connsiteY9" fmla="*/ 63501 h 554866"/>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39316 w 318705"/>
                <a:gd name="connsiteY4" fmla="*/ 245468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21646 w 318705"/>
                <a:gd name="connsiteY4" fmla="*/ 254303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54382"/>
                <a:gd name="connsiteX1" fmla="*/ 179388 w 318705"/>
                <a:gd name="connsiteY1" fmla="*/ 4391 h 554382"/>
                <a:gd name="connsiteX2" fmla="*/ 318705 w 318705"/>
                <a:gd name="connsiteY2" fmla="*/ 0 h 554382"/>
                <a:gd name="connsiteX3" fmla="*/ 194816 w 318705"/>
                <a:gd name="connsiteY3" fmla="*/ 105505 h 554382"/>
                <a:gd name="connsiteX4" fmla="*/ 121646 w 318705"/>
                <a:gd name="connsiteY4" fmla="*/ 254303 h 554382"/>
                <a:gd name="connsiteX5" fmla="*/ 47505 w 318705"/>
                <a:gd name="connsiteY5" fmla="*/ 441257 h 554382"/>
                <a:gd name="connsiteX6" fmla="*/ 16503 w 318705"/>
                <a:gd name="connsiteY6" fmla="*/ 554159 h 554382"/>
                <a:gd name="connsiteX7" fmla="*/ 4454 w 318705"/>
                <a:gd name="connsiteY7" fmla="*/ 462956 h 554382"/>
                <a:gd name="connsiteX8" fmla="*/ 0 w 318705"/>
                <a:gd name="connsiteY8" fmla="*/ 306016 h 554382"/>
                <a:gd name="connsiteX9" fmla="*/ 36203 w 318705"/>
                <a:gd name="connsiteY9" fmla="*/ 63501 h 554382"/>
                <a:gd name="connsiteX0" fmla="*/ 36203 w 318705"/>
                <a:gd name="connsiteY0" fmla="*/ 63501 h 554296"/>
                <a:gd name="connsiteX1" fmla="*/ 179388 w 318705"/>
                <a:gd name="connsiteY1" fmla="*/ 4391 h 554296"/>
                <a:gd name="connsiteX2" fmla="*/ 318705 w 318705"/>
                <a:gd name="connsiteY2" fmla="*/ 0 h 554296"/>
                <a:gd name="connsiteX3" fmla="*/ 194816 w 318705"/>
                <a:gd name="connsiteY3" fmla="*/ 105505 h 554296"/>
                <a:gd name="connsiteX4" fmla="*/ 121646 w 318705"/>
                <a:gd name="connsiteY4" fmla="*/ 254303 h 554296"/>
                <a:gd name="connsiteX5" fmla="*/ 58391 w 318705"/>
                <a:gd name="connsiteY5" fmla="*/ 397714 h 554296"/>
                <a:gd name="connsiteX6" fmla="*/ 16503 w 318705"/>
                <a:gd name="connsiteY6" fmla="*/ 554159 h 554296"/>
                <a:gd name="connsiteX7" fmla="*/ 4454 w 318705"/>
                <a:gd name="connsiteY7" fmla="*/ 462956 h 554296"/>
                <a:gd name="connsiteX8" fmla="*/ 0 w 318705"/>
                <a:gd name="connsiteY8" fmla="*/ 306016 h 554296"/>
                <a:gd name="connsiteX9" fmla="*/ 36203 w 318705"/>
                <a:gd name="connsiteY9" fmla="*/ 63501 h 554296"/>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62956 h 486465"/>
                <a:gd name="connsiteX8" fmla="*/ 0 w 318705"/>
                <a:gd name="connsiteY8" fmla="*/ 306016 h 486465"/>
                <a:gd name="connsiteX9" fmla="*/ 36203 w 318705"/>
                <a:gd name="connsiteY9" fmla="*/ 63501 h 486465"/>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41185 h 486465"/>
                <a:gd name="connsiteX8" fmla="*/ 0 w 318705"/>
                <a:gd name="connsiteY8" fmla="*/ 306016 h 486465"/>
                <a:gd name="connsiteX9" fmla="*/ 36203 w 318705"/>
                <a:gd name="connsiteY9" fmla="*/ 63501 h 4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705" h="486465">
                  <a:moveTo>
                    <a:pt x="36203" y="63501"/>
                  </a:moveTo>
                  <a:lnTo>
                    <a:pt x="179388" y="4391"/>
                  </a:lnTo>
                  <a:lnTo>
                    <a:pt x="318705" y="0"/>
                  </a:lnTo>
                  <a:lnTo>
                    <a:pt x="194816" y="105505"/>
                  </a:lnTo>
                  <a:lnTo>
                    <a:pt x="121646" y="254303"/>
                  </a:lnTo>
                  <a:cubicBezTo>
                    <a:pt x="97745" y="318433"/>
                    <a:pt x="78860" y="346266"/>
                    <a:pt x="58391" y="397714"/>
                  </a:cubicBezTo>
                  <a:cubicBezTo>
                    <a:pt x="37922" y="449162"/>
                    <a:pt x="29772" y="490678"/>
                    <a:pt x="21946" y="486123"/>
                  </a:cubicBezTo>
                  <a:cubicBezTo>
                    <a:pt x="11304" y="455722"/>
                    <a:pt x="8470" y="471586"/>
                    <a:pt x="4454" y="441185"/>
                  </a:cubicBezTo>
                  <a:lnTo>
                    <a:pt x="0" y="306016"/>
                  </a:lnTo>
                  <a:lnTo>
                    <a:pt x="36203" y="63501"/>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8" name="Freeform 534"/>
            <p:cNvSpPr/>
            <p:nvPr/>
          </p:nvSpPr>
          <p:spPr bwMode="auto">
            <a:xfrm flipH="1">
              <a:off x="7674689" y="575869"/>
              <a:ext cx="933009" cy="819127"/>
            </a:xfrm>
            <a:custGeom>
              <a:avLst/>
              <a:gdLst>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7417 w 933009"/>
                <a:gd name="connsiteY4" fmla="*/ 133888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8984 w 933009"/>
                <a:gd name="connsiteY21" fmla="*/ 62072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1900 w 933009"/>
                <a:gd name="connsiteY19" fmla="*/ 747722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3009" h="819127">
                  <a:moveTo>
                    <a:pt x="34134" y="749838"/>
                  </a:moveTo>
                  <a:cubicBezTo>
                    <a:pt x="22492" y="743488"/>
                    <a:pt x="8733" y="631658"/>
                    <a:pt x="4500" y="576272"/>
                  </a:cubicBezTo>
                  <a:cubicBezTo>
                    <a:pt x="267" y="520886"/>
                    <a:pt x="-4672" y="475025"/>
                    <a:pt x="8734" y="417522"/>
                  </a:cubicBezTo>
                  <a:cubicBezTo>
                    <a:pt x="22140" y="360019"/>
                    <a:pt x="77879" y="275705"/>
                    <a:pt x="84934" y="231255"/>
                  </a:cubicBezTo>
                  <a:cubicBezTo>
                    <a:pt x="91989" y="186805"/>
                    <a:pt x="57417" y="174457"/>
                    <a:pt x="51067" y="150821"/>
                  </a:cubicBezTo>
                  <a:cubicBezTo>
                    <a:pt x="44717" y="127185"/>
                    <a:pt x="39426" y="107429"/>
                    <a:pt x="46834" y="89438"/>
                  </a:cubicBezTo>
                  <a:cubicBezTo>
                    <a:pt x="54242" y="71447"/>
                    <a:pt x="75408" y="51339"/>
                    <a:pt x="95516" y="42872"/>
                  </a:cubicBezTo>
                  <a:cubicBezTo>
                    <a:pt x="115624" y="34405"/>
                    <a:pt x="119859" y="43224"/>
                    <a:pt x="167484" y="38638"/>
                  </a:cubicBezTo>
                  <a:cubicBezTo>
                    <a:pt x="215109" y="34052"/>
                    <a:pt x="317414" y="21705"/>
                    <a:pt x="381267" y="15355"/>
                  </a:cubicBezTo>
                  <a:cubicBezTo>
                    <a:pt x="445120" y="9005"/>
                    <a:pt x="502270" y="-2637"/>
                    <a:pt x="550600" y="538"/>
                  </a:cubicBezTo>
                  <a:cubicBezTo>
                    <a:pt x="598930" y="3713"/>
                    <a:pt x="626094" y="14649"/>
                    <a:pt x="671250" y="34405"/>
                  </a:cubicBezTo>
                  <a:cubicBezTo>
                    <a:pt x="716406" y="54161"/>
                    <a:pt x="778495" y="65450"/>
                    <a:pt x="821534" y="119072"/>
                  </a:cubicBezTo>
                  <a:cubicBezTo>
                    <a:pt x="864573" y="172694"/>
                    <a:pt x="915726" y="252069"/>
                    <a:pt x="929484" y="356138"/>
                  </a:cubicBezTo>
                  <a:cubicBezTo>
                    <a:pt x="943242" y="460207"/>
                    <a:pt x="912904" y="680693"/>
                    <a:pt x="904084" y="743488"/>
                  </a:cubicBezTo>
                  <a:cubicBezTo>
                    <a:pt x="895264" y="806283"/>
                    <a:pt x="885034" y="732199"/>
                    <a:pt x="876567" y="732905"/>
                  </a:cubicBezTo>
                  <a:cubicBezTo>
                    <a:pt x="868100" y="733611"/>
                    <a:pt x="859987" y="739255"/>
                    <a:pt x="853284" y="747722"/>
                  </a:cubicBezTo>
                  <a:cubicBezTo>
                    <a:pt x="846581" y="756189"/>
                    <a:pt x="839878" y="772063"/>
                    <a:pt x="836350" y="783705"/>
                  </a:cubicBezTo>
                  <a:cubicBezTo>
                    <a:pt x="832822" y="795347"/>
                    <a:pt x="838114" y="826392"/>
                    <a:pt x="832117" y="817572"/>
                  </a:cubicBezTo>
                  <a:cubicBezTo>
                    <a:pt x="826120" y="808753"/>
                    <a:pt x="807070" y="742430"/>
                    <a:pt x="800367" y="730788"/>
                  </a:cubicBezTo>
                  <a:cubicBezTo>
                    <a:pt x="793664" y="719146"/>
                    <a:pt x="800014" y="759011"/>
                    <a:pt x="791900" y="747722"/>
                  </a:cubicBezTo>
                  <a:cubicBezTo>
                    <a:pt x="783786" y="736433"/>
                    <a:pt x="761209" y="683516"/>
                    <a:pt x="751684" y="663055"/>
                  </a:cubicBezTo>
                  <a:cubicBezTo>
                    <a:pt x="742159" y="642594"/>
                    <a:pt x="737573" y="640125"/>
                    <a:pt x="734751" y="624956"/>
                  </a:cubicBezTo>
                  <a:cubicBezTo>
                    <a:pt x="731929" y="609787"/>
                    <a:pt x="742864" y="596734"/>
                    <a:pt x="734750" y="572039"/>
                  </a:cubicBezTo>
                  <a:cubicBezTo>
                    <a:pt x="726636" y="547344"/>
                    <a:pt x="701942" y="503247"/>
                    <a:pt x="686067" y="476788"/>
                  </a:cubicBezTo>
                  <a:cubicBezTo>
                    <a:pt x="670192" y="450330"/>
                    <a:pt x="686067" y="423871"/>
                    <a:pt x="639500" y="413288"/>
                  </a:cubicBezTo>
                  <a:cubicBezTo>
                    <a:pt x="592933" y="402705"/>
                    <a:pt x="463464" y="417521"/>
                    <a:pt x="406667" y="413288"/>
                  </a:cubicBezTo>
                  <a:cubicBezTo>
                    <a:pt x="349870" y="409055"/>
                    <a:pt x="336112" y="395649"/>
                    <a:pt x="298717" y="387888"/>
                  </a:cubicBezTo>
                  <a:cubicBezTo>
                    <a:pt x="261323" y="380127"/>
                    <a:pt x="206289" y="370602"/>
                    <a:pt x="182300" y="366722"/>
                  </a:cubicBezTo>
                  <a:cubicBezTo>
                    <a:pt x="158311" y="362842"/>
                    <a:pt x="168542" y="343791"/>
                    <a:pt x="154784" y="364605"/>
                  </a:cubicBezTo>
                  <a:cubicBezTo>
                    <a:pt x="141026" y="385419"/>
                    <a:pt x="110333" y="453858"/>
                    <a:pt x="99750" y="491605"/>
                  </a:cubicBezTo>
                  <a:cubicBezTo>
                    <a:pt x="89167" y="529352"/>
                    <a:pt x="95517" y="570627"/>
                    <a:pt x="91284" y="591088"/>
                  </a:cubicBezTo>
                  <a:cubicBezTo>
                    <a:pt x="87051" y="611549"/>
                    <a:pt x="81053" y="586855"/>
                    <a:pt x="74350" y="614372"/>
                  </a:cubicBezTo>
                  <a:cubicBezTo>
                    <a:pt x="67647" y="641889"/>
                    <a:pt x="45776" y="756188"/>
                    <a:pt x="34134" y="749838"/>
                  </a:cubicBezTo>
                  <a:close/>
                </a:path>
              </a:pathLst>
            </a:custGeom>
            <a:solidFill>
              <a:srgbClr val="E9D8A9"/>
            </a:solidFill>
            <a:ln w="9525" cap="flat" cmpd="sng" algn="ctr">
              <a:solidFill>
                <a:srgbClr val="EFE3C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pic>
        <p:nvPicPr>
          <p:cNvPr id="375" name="software_tia-portal_step7.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590368" y="1793743"/>
            <a:ext cx="1274639" cy="1274639"/>
          </a:xfrm>
          <a:prstGeom prst="rect">
            <a:avLst/>
          </a:prstGeom>
        </p:spPr>
      </p:pic>
      <p:sp>
        <p:nvSpPr>
          <p:cNvPr id="376" name="Textfeld 375"/>
          <p:cNvSpPr txBox="1"/>
          <p:nvPr/>
        </p:nvSpPr>
        <p:spPr>
          <a:xfrm>
            <a:off x="1188505" y="2885212"/>
            <a:ext cx="2078364" cy="585684"/>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STEP7 TIA Portal V14</a:t>
            </a:r>
          </a:p>
          <a:p>
            <a:pPr algn="ctr" rtl="0" eaLnBrk="1" fontAlgn="base" hangingPunct="1">
              <a:lnSpc>
                <a:spcPct val="110000"/>
              </a:lnSpc>
              <a:spcBef>
                <a:spcPts val="0"/>
              </a:spcBef>
              <a:spcAft>
                <a:spcPct val="0"/>
              </a:spcAft>
            </a:pPr>
            <a:r>
              <a:rPr lang="en-US" sz="1400" dirty="0" smtClean="0">
                <a:solidFill>
                  <a:srgbClr val="000000"/>
                </a:solidFill>
                <a:latin typeface="Arial"/>
                <a:ea typeface="Arial Unicode MS" panose="020B0604020202020204" pitchFamily="34" charset="-128"/>
                <a:cs typeface="Arial Unicode MS" panose="020B0604020202020204" pitchFamily="34" charset="-128"/>
              </a:rPr>
              <a:t>MindConnect FB</a:t>
            </a:r>
            <a:endParaRPr lang="en-US" sz="1400" i="0" u="none" baseline="0" dirty="0" smtClean="0">
              <a:solidFill>
                <a:srgbClr val="000000"/>
              </a:solidFill>
              <a:latin typeface="Arial"/>
              <a:ea typeface="Arial Unicode MS" panose="020B0604020202020204" pitchFamily="34" charset="-128"/>
              <a:cs typeface="Arial Unicode MS" panose="020B0604020202020204" pitchFamily="34" charset="-128"/>
            </a:endParaRPr>
          </a:p>
        </p:txBody>
      </p:sp>
      <p:pic>
        <p:nvPicPr>
          <p:cNvPr id="378" name="G_SY02_XX_01648P.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95749" y="4571527"/>
            <a:ext cx="1274067" cy="1072898"/>
          </a:xfrm>
          <a:prstGeom prst="rect">
            <a:avLst/>
          </a:prstGeom>
        </p:spPr>
      </p:pic>
      <p:pic>
        <p:nvPicPr>
          <p:cNvPr id="380" name="G_SY02_XX_02035P.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864145" y="4787579"/>
            <a:ext cx="2017953" cy="1008976"/>
          </a:xfrm>
          <a:prstGeom prst="rect">
            <a:avLst/>
          </a:prstGeom>
        </p:spPr>
      </p:pic>
      <p:sp>
        <p:nvSpPr>
          <p:cNvPr id="381" name="Textfeld 380"/>
          <p:cNvSpPr txBox="1"/>
          <p:nvPr/>
        </p:nvSpPr>
        <p:spPr>
          <a:xfrm>
            <a:off x="6342797" y="5919038"/>
            <a:ext cx="1220349" cy="28803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Asset</a:t>
            </a:r>
          </a:p>
        </p:txBody>
      </p:sp>
      <p:sp>
        <p:nvSpPr>
          <p:cNvPr id="382" name="Textfeld 381"/>
          <p:cNvSpPr txBox="1"/>
          <p:nvPr/>
        </p:nvSpPr>
        <p:spPr>
          <a:xfrm>
            <a:off x="1622607" y="5702986"/>
            <a:ext cx="1220349" cy="28803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S7 1500</a:t>
            </a:r>
          </a:p>
        </p:txBody>
      </p:sp>
      <p:grpSp>
        <p:nvGrpSpPr>
          <p:cNvPr id="383" name="Group 457"/>
          <p:cNvGrpSpPr/>
          <p:nvPr/>
        </p:nvGrpSpPr>
        <p:grpSpPr>
          <a:xfrm>
            <a:off x="4720172" y="1879559"/>
            <a:ext cx="4180385" cy="1030249"/>
            <a:chOff x="4900768" y="2555464"/>
            <a:chExt cx="5726325" cy="1563001"/>
          </a:xfrm>
        </p:grpSpPr>
        <p:grpSp>
          <p:nvGrpSpPr>
            <p:cNvPr id="384" name="Group 412"/>
            <p:cNvGrpSpPr/>
            <p:nvPr/>
          </p:nvGrpSpPr>
          <p:grpSpPr>
            <a:xfrm>
              <a:off x="4900768" y="2555464"/>
              <a:ext cx="5726325" cy="1563001"/>
              <a:chOff x="4656557" y="2637307"/>
              <a:chExt cx="6269058" cy="1711140"/>
            </a:xfrm>
          </p:grpSpPr>
          <p:sp>
            <p:nvSpPr>
              <p:cNvPr id="386" name="Textfeld 273"/>
              <p:cNvSpPr txBox="1"/>
              <p:nvPr/>
            </p:nvSpPr>
            <p:spPr bwMode="gray">
              <a:xfrm>
                <a:off x="6824268" y="3343252"/>
                <a:ext cx="1879646" cy="394281"/>
              </a:xfrm>
              <a:prstGeom prst="rect">
                <a:avLst/>
              </a:prstGeom>
              <a:noFill/>
            </p:spPr>
            <p:txBody>
              <a:bodyPr wrap="none" lIns="0" tIns="0" rIns="0" bIns="0" rtlCol="0">
                <a:spAutoFit/>
              </a:bodyPr>
              <a:lstStyle/>
              <a:p>
                <a:pPr algn="ctr">
                  <a:spcBef>
                    <a:spcPct val="0"/>
                  </a:spcBef>
                  <a:buFont typeface="Wingdings" charset="0"/>
                  <a:buNone/>
                </a:pPr>
                <a:r>
                  <a:rPr lang="en-US" sz="2399" b="1" dirty="0" err="1">
                    <a:solidFill>
                      <a:srgbClr val="004669"/>
                    </a:solidFill>
                    <a:latin typeface="+mj-lt"/>
                  </a:rPr>
                  <a:t>MindSphere</a:t>
                </a:r>
                <a:endParaRPr lang="en-US" sz="2399" b="1" dirty="0">
                  <a:solidFill>
                    <a:srgbClr val="004669"/>
                  </a:solidFill>
                  <a:latin typeface="+mj-lt"/>
                </a:endParaRPr>
              </a:p>
            </p:txBody>
          </p:sp>
          <p:grpSp>
            <p:nvGrpSpPr>
              <p:cNvPr id="387" name="Gruppieren 383"/>
              <p:cNvGrpSpPr/>
              <p:nvPr/>
            </p:nvGrpSpPr>
            <p:grpSpPr>
              <a:xfrm>
                <a:off x="4656557" y="2637307"/>
                <a:ext cx="6269058" cy="1711140"/>
                <a:chOff x="5414379" y="2883694"/>
                <a:chExt cx="6272323" cy="1712031"/>
              </a:xfrm>
            </p:grpSpPr>
            <p:grpSp>
              <p:nvGrpSpPr>
                <p:cNvPr id="388" name="Gruppieren 384"/>
                <p:cNvGrpSpPr/>
                <p:nvPr/>
              </p:nvGrpSpPr>
              <p:grpSpPr>
                <a:xfrm>
                  <a:off x="5427516" y="2972295"/>
                  <a:ext cx="6230431" cy="1603267"/>
                  <a:chOff x="5427516" y="2972295"/>
                  <a:chExt cx="6230431" cy="1603267"/>
                </a:xfrm>
              </p:grpSpPr>
              <p:sp>
                <p:nvSpPr>
                  <p:cNvPr id="639" name="Freihandform 635"/>
                  <p:cNvSpPr/>
                  <p:nvPr/>
                </p:nvSpPr>
                <p:spPr bwMode="gray">
                  <a:xfrm>
                    <a:off x="6224226" y="4079768"/>
                    <a:ext cx="1617707" cy="492263"/>
                  </a:xfrm>
                  <a:custGeom>
                    <a:avLst/>
                    <a:gdLst>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50119 w 1362075"/>
                      <a:gd name="connsiteY5" fmla="*/ 407194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73895 w 1362075"/>
                      <a:gd name="connsiteY3" fmla="*/ 409575 h 414338"/>
                      <a:gd name="connsiteX4" fmla="*/ 821532 w 1362075"/>
                      <a:gd name="connsiteY4" fmla="*/ 273844 h 414338"/>
                      <a:gd name="connsiteX5" fmla="*/ 950119 w 1362075"/>
                      <a:gd name="connsiteY5" fmla="*/ 407194 h 414338"/>
                      <a:gd name="connsiteX6" fmla="*/ 1362075 w 1362075"/>
                      <a:gd name="connsiteY6" fmla="*/ 0 h 4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075" h="414338">
                        <a:moveTo>
                          <a:pt x="0" y="414338"/>
                        </a:moveTo>
                        <a:lnTo>
                          <a:pt x="138113" y="276225"/>
                        </a:lnTo>
                        <a:lnTo>
                          <a:pt x="538163" y="276225"/>
                        </a:lnTo>
                        <a:lnTo>
                          <a:pt x="673895" y="409575"/>
                        </a:lnTo>
                        <a:lnTo>
                          <a:pt x="821532" y="273844"/>
                        </a:lnTo>
                        <a:lnTo>
                          <a:pt x="950119" y="407194"/>
                        </a:lnTo>
                        <a:lnTo>
                          <a:pt x="1362075"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0" name="Freihandform 636"/>
                  <p:cNvSpPr/>
                  <p:nvPr/>
                </p:nvSpPr>
                <p:spPr bwMode="gray">
                  <a:xfrm>
                    <a:off x="5427516" y="3934888"/>
                    <a:ext cx="656133" cy="314030"/>
                  </a:xfrm>
                  <a:custGeom>
                    <a:avLst/>
                    <a:gdLst>
                      <a:gd name="connsiteX0" fmla="*/ 0 w 552450"/>
                      <a:gd name="connsiteY0" fmla="*/ 0 h 264319"/>
                      <a:gd name="connsiteX1" fmla="*/ 138113 w 552450"/>
                      <a:gd name="connsiteY1" fmla="*/ 135732 h 264319"/>
                      <a:gd name="connsiteX2" fmla="*/ 278607 w 552450"/>
                      <a:gd name="connsiteY2" fmla="*/ 135732 h 264319"/>
                      <a:gd name="connsiteX3" fmla="*/ 278607 w 552450"/>
                      <a:gd name="connsiteY3" fmla="*/ 264319 h 264319"/>
                      <a:gd name="connsiteX4" fmla="*/ 552450 w 552450"/>
                      <a:gd name="connsiteY4" fmla="*/ 264319 h 26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264319">
                        <a:moveTo>
                          <a:pt x="0" y="0"/>
                        </a:moveTo>
                        <a:lnTo>
                          <a:pt x="138113" y="135732"/>
                        </a:lnTo>
                        <a:lnTo>
                          <a:pt x="278607" y="135732"/>
                        </a:lnTo>
                        <a:lnTo>
                          <a:pt x="278607" y="264319"/>
                        </a:lnTo>
                        <a:lnTo>
                          <a:pt x="552450" y="264319"/>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1" name="Freihandform 637"/>
                  <p:cNvSpPr/>
                  <p:nvPr/>
                </p:nvSpPr>
                <p:spPr bwMode="gray">
                  <a:xfrm>
                    <a:off x="5428938" y="3450412"/>
                    <a:ext cx="325239" cy="319687"/>
                  </a:xfrm>
                  <a:custGeom>
                    <a:avLst/>
                    <a:gdLst>
                      <a:gd name="connsiteX0" fmla="*/ 0 w 273844"/>
                      <a:gd name="connsiteY0" fmla="*/ 269081 h 269081"/>
                      <a:gd name="connsiteX1" fmla="*/ 142875 w 273844"/>
                      <a:gd name="connsiteY1" fmla="*/ 269081 h 269081"/>
                      <a:gd name="connsiteX2" fmla="*/ 142875 w 273844"/>
                      <a:gd name="connsiteY2" fmla="*/ 133350 h 269081"/>
                      <a:gd name="connsiteX3" fmla="*/ 273844 w 273844"/>
                      <a:gd name="connsiteY3" fmla="*/ 0 h 269081"/>
                    </a:gdLst>
                    <a:ahLst/>
                    <a:cxnLst>
                      <a:cxn ang="0">
                        <a:pos x="connsiteX0" y="connsiteY0"/>
                      </a:cxn>
                      <a:cxn ang="0">
                        <a:pos x="connsiteX1" y="connsiteY1"/>
                      </a:cxn>
                      <a:cxn ang="0">
                        <a:pos x="connsiteX2" y="connsiteY2"/>
                      </a:cxn>
                      <a:cxn ang="0">
                        <a:pos x="connsiteX3" y="connsiteY3"/>
                      </a:cxn>
                    </a:cxnLst>
                    <a:rect l="l" t="t" r="r" b="b"/>
                    <a:pathLst>
                      <a:path w="273844" h="269081">
                        <a:moveTo>
                          <a:pt x="0" y="269081"/>
                        </a:moveTo>
                        <a:lnTo>
                          <a:pt x="142875" y="269081"/>
                        </a:lnTo>
                        <a:lnTo>
                          <a:pt x="142875" y="133350"/>
                        </a:lnTo>
                        <a:lnTo>
                          <a:pt x="273844"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2" name="Freihandform 638"/>
                  <p:cNvSpPr/>
                  <p:nvPr/>
                </p:nvSpPr>
                <p:spPr bwMode="gray">
                  <a:xfrm>
                    <a:off x="5739781" y="3148273"/>
                    <a:ext cx="656133" cy="472459"/>
                  </a:xfrm>
                  <a:custGeom>
                    <a:avLst/>
                    <a:gdLst>
                      <a:gd name="connsiteX0" fmla="*/ 0 w 552450"/>
                      <a:gd name="connsiteY0" fmla="*/ 397669 h 397669"/>
                      <a:gd name="connsiteX1" fmla="*/ 290512 w 552450"/>
                      <a:gd name="connsiteY1" fmla="*/ 116681 h 397669"/>
                      <a:gd name="connsiteX2" fmla="*/ 416718 w 552450"/>
                      <a:gd name="connsiteY2" fmla="*/ 116681 h 397669"/>
                      <a:gd name="connsiteX3" fmla="*/ 552450 w 552450"/>
                      <a:gd name="connsiteY3" fmla="*/ 0 h 397669"/>
                    </a:gdLst>
                    <a:ahLst/>
                    <a:cxnLst>
                      <a:cxn ang="0">
                        <a:pos x="connsiteX0" y="connsiteY0"/>
                      </a:cxn>
                      <a:cxn ang="0">
                        <a:pos x="connsiteX1" y="connsiteY1"/>
                      </a:cxn>
                      <a:cxn ang="0">
                        <a:pos x="connsiteX2" y="connsiteY2"/>
                      </a:cxn>
                      <a:cxn ang="0">
                        <a:pos x="connsiteX3" y="connsiteY3"/>
                      </a:cxn>
                    </a:cxnLst>
                    <a:rect l="l" t="t" r="r" b="b"/>
                    <a:pathLst>
                      <a:path w="552450" h="397669">
                        <a:moveTo>
                          <a:pt x="0" y="397669"/>
                        </a:moveTo>
                        <a:lnTo>
                          <a:pt x="290512" y="116681"/>
                        </a:lnTo>
                        <a:lnTo>
                          <a:pt x="416718" y="116681"/>
                        </a:lnTo>
                        <a:lnTo>
                          <a:pt x="552450"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3" name="Freihandform 639"/>
                  <p:cNvSpPr/>
                  <p:nvPr/>
                </p:nvSpPr>
                <p:spPr bwMode="gray">
                  <a:xfrm>
                    <a:off x="6400401" y="3456069"/>
                    <a:ext cx="469475" cy="158429"/>
                  </a:xfrm>
                  <a:custGeom>
                    <a:avLst/>
                    <a:gdLst>
                      <a:gd name="connsiteX0" fmla="*/ 0 w 395288"/>
                      <a:gd name="connsiteY0" fmla="*/ 133350 h 133350"/>
                      <a:gd name="connsiteX1" fmla="*/ 135732 w 395288"/>
                      <a:gd name="connsiteY1" fmla="*/ 133350 h 133350"/>
                      <a:gd name="connsiteX2" fmla="*/ 269082 w 395288"/>
                      <a:gd name="connsiteY2" fmla="*/ 0 h 133350"/>
                      <a:gd name="connsiteX3" fmla="*/ 395288 w 395288"/>
                      <a:gd name="connsiteY3" fmla="*/ 0 h 133350"/>
                    </a:gdLst>
                    <a:ahLst/>
                    <a:cxnLst>
                      <a:cxn ang="0">
                        <a:pos x="connsiteX0" y="connsiteY0"/>
                      </a:cxn>
                      <a:cxn ang="0">
                        <a:pos x="connsiteX1" y="connsiteY1"/>
                      </a:cxn>
                      <a:cxn ang="0">
                        <a:pos x="connsiteX2" y="connsiteY2"/>
                      </a:cxn>
                      <a:cxn ang="0">
                        <a:pos x="connsiteX3" y="connsiteY3"/>
                      </a:cxn>
                    </a:cxnLst>
                    <a:rect l="l" t="t" r="r" b="b"/>
                    <a:pathLst>
                      <a:path w="395288" h="133350">
                        <a:moveTo>
                          <a:pt x="0" y="133350"/>
                        </a:moveTo>
                        <a:lnTo>
                          <a:pt x="135732" y="133350"/>
                        </a:lnTo>
                        <a:lnTo>
                          <a:pt x="269082" y="0"/>
                        </a:lnTo>
                        <a:lnTo>
                          <a:pt x="395288"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4" name="Freihandform 640"/>
                  <p:cNvSpPr/>
                  <p:nvPr/>
                </p:nvSpPr>
                <p:spPr bwMode="gray">
                  <a:xfrm>
                    <a:off x="5913959" y="3772927"/>
                    <a:ext cx="964403" cy="319689"/>
                  </a:xfrm>
                  <a:custGeom>
                    <a:avLst/>
                    <a:gdLst>
                      <a:gd name="connsiteX0" fmla="*/ 0 w 812007"/>
                      <a:gd name="connsiteY0" fmla="*/ 0 h 269082"/>
                      <a:gd name="connsiteX1" fmla="*/ 150019 w 812007"/>
                      <a:gd name="connsiteY1" fmla="*/ 0 h 269082"/>
                      <a:gd name="connsiteX2" fmla="*/ 273844 w 812007"/>
                      <a:gd name="connsiteY2" fmla="*/ 140494 h 269082"/>
                      <a:gd name="connsiteX3" fmla="*/ 411957 w 812007"/>
                      <a:gd name="connsiteY3" fmla="*/ 140494 h 269082"/>
                      <a:gd name="connsiteX4" fmla="*/ 538163 w 812007"/>
                      <a:gd name="connsiteY4" fmla="*/ 269082 h 269082"/>
                      <a:gd name="connsiteX5" fmla="*/ 812007 w 812007"/>
                      <a:gd name="connsiteY5" fmla="*/ 269082 h 26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007" h="269082">
                        <a:moveTo>
                          <a:pt x="0" y="0"/>
                        </a:moveTo>
                        <a:lnTo>
                          <a:pt x="150019" y="0"/>
                        </a:lnTo>
                        <a:lnTo>
                          <a:pt x="273844" y="140494"/>
                        </a:lnTo>
                        <a:lnTo>
                          <a:pt x="411957" y="140494"/>
                        </a:lnTo>
                        <a:lnTo>
                          <a:pt x="538163" y="269082"/>
                        </a:lnTo>
                        <a:lnTo>
                          <a:pt x="812007" y="269082"/>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5" name="Freihandform 641"/>
                  <p:cNvSpPr/>
                  <p:nvPr/>
                </p:nvSpPr>
                <p:spPr bwMode="gray">
                  <a:xfrm>
                    <a:off x="9415219" y="2972295"/>
                    <a:ext cx="1111465" cy="322516"/>
                  </a:xfrm>
                  <a:custGeom>
                    <a:avLst/>
                    <a:gdLst>
                      <a:gd name="connsiteX0" fmla="*/ 0 w 935831"/>
                      <a:gd name="connsiteY0" fmla="*/ 271462 h 271462"/>
                      <a:gd name="connsiteX1" fmla="*/ 133350 w 935831"/>
                      <a:gd name="connsiteY1" fmla="*/ 130968 h 271462"/>
                      <a:gd name="connsiteX2" fmla="*/ 411956 w 935831"/>
                      <a:gd name="connsiteY2" fmla="*/ 130968 h 271462"/>
                      <a:gd name="connsiteX3" fmla="*/ 535781 w 935831"/>
                      <a:gd name="connsiteY3" fmla="*/ 0 h 271462"/>
                      <a:gd name="connsiteX4" fmla="*/ 671512 w 935831"/>
                      <a:gd name="connsiteY4" fmla="*/ 0 h 271462"/>
                      <a:gd name="connsiteX5" fmla="*/ 807244 w 935831"/>
                      <a:gd name="connsiteY5" fmla="*/ 145256 h 271462"/>
                      <a:gd name="connsiteX6" fmla="*/ 935831 w 935831"/>
                      <a:gd name="connsiteY6" fmla="*/ 4762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5831" h="271462">
                        <a:moveTo>
                          <a:pt x="0" y="271462"/>
                        </a:moveTo>
                        <a:lnTo>
                          <a:pt x="133350" y="130968"/>
                        </a:lnTo>
                        <a:lnTo>
                          <a:pt x="411956" y="130968"/>
                        </a:lnTo>
                        <a:lnTo>
                          <a:pt x="535781" y="0"/>
                        </a:lnTo>
                        <a:lnTo>
                          <a:pt x="671512" y="0"/>
                        </a:lnTo>
                        <a:lnTo>
                          <a:pt x="807244" y="145256"/>
                        </a:lnTo>
                        <a:lnTo>
                          <a:pt x="935831" y="4762"/>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6" name="Freihandform 642"/>
                  <p:cNvSpPr/>
                  <p:nvPr/>
                </p:nvSpPr>
                <p:spPr bwMode="gray">
                  <a:xfrm>
                    <a:off x="9727484" y="3288324"/>
                    <a:ext cx="486443" cy="164087"/>
                  </a:xfrm>
                  <a:custGeom>
                    <a:avLst/>
                    <a:gdLst>
                      <a:gd name="connsiteX0" fmla="*/ 0 w 409575"/>
                      <a:gd name="connsiteY0" fmla="*/ 138112 h 138112"/>
                      <a:gd name="connsiteX1" fmla="*/ 140494 w 409575"/>
                      <a:gd name="connsiteY1" fmla="*/ 0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138112"/>
                        </a:moveTo>
                        <a:lnTo>
                          <a:pt x="140494" y="0"/>
                        </a:lnTo>
                        <a:lnTo>
                          <a:pt x="409575"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7" name="Freihandform 643"/>
                  <p:cNvSpPr/>
                  <p:nvPr/>
                </p:nvSpPr>
                <p:spPr bwMode="gray">
                  <a:xfrm>
                    <a:off x="7982409" y="4086128"/>
                    <a:ext cx="2081524" cy="489434"/>
                  </a:xfrm>
                  <a:custGeom>
                    <a:avLst/>
                    <a:gdLst>
                      <a:gd name="connsiteX0" fmla="*/ 0 w 1752600"/>
                      <a:gd name="connsiteY0" fmla="*/ 138113 h 411957"/>
                      <a:gd name="connsiteX1" fmla="*/ 145256 w 1752600"/>
                      <a:gd name="connsiteY1" fmla="*/ 271463 h 411957"/>
                      <a:gd name="connsiteX2" fmla="*/ 400050 w 1752600"/>
                      <a:gd name="connsiteY2" fmla="*/ 0 h 411957"/>
                      <a:gd name="connsiteX3" fmla="*/ 804862 w 1752600"/>
                      <a:gd name="connsiteY3" fmla="*/ 0 h 411957"/>
                      <a:gd name="connsiteX4" fmla="*/ 938212 w 1752600"/>
                      <a:gd name="connsiteY4" fmla="*/ 140494 h 411957"/>
                      <a:gd name="connsiteX5" fmla="*/ 1202531 w 1752600"/>
                      <a:gd name="connsiteY5" fmla="*/ 140494 h 411957"/>
                      <a:gd name="connsiteX6" fmla="*/ 1335881 w 1752600"/>
                      <a:gd name="connsiteY6" fmla="*/ 273844 h 411957"/>
                      <a:gd name="connsiteX7" fmla="*/ 1469231 w 1752600"/>
                      <a:gd name="connsiteY7" fmla="*/ 130969 h 411957"/>
                      <a:gd name="connsiteX8" fmla="*/ 1752600 w 1752600"/>
                      <a:gd name="connsiteY8" fmla="*/ 411957 h 41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411957">
                        <a:moveTo>
                          <a:pt x="0" y="138113"/>
                        </a:moveTo>
                        <a:lnTo>
                          <a:pt x="145256" y="271463"/>
                        </a:lnTo>
                        <a:lnTo>
                          <a:pt x="400050" y="0"/>
                        </a:lnTo>
                        <a:lnTo>
                          <a:pt x="804862" y="0"/>
                        </a:lnTo>
                        <a:lnTo>
                          <a:pt x="938212" y="140494"/>
                        </a:lnTo>
                        <a:lnTo>
                          <a:pt x="1202531" y="140494"/>
                        </a:lnTo>
                        <a:lnTo>
                          <a:pt x="1335881" y="273844"/>
                        </a:lnTo>
                        <a:lnTo>
                          <a:pt x="1469231" y="130969"/>
                        </a:lnTo>
                        <a:lnTo>
                          <a:pt x="1752600" y="411957"/>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8" name="Freihandform 644"/>
                  <p:cNvSpPr/>
                  <p:nvPr/>
                </p:nvSpPr>
                <p:spPr bwMode="gray">
                  <a:xfrm>
                    <a:off x="9729145" y="4086957"/>
                    <a:ext cx="653303" cy="169745"/>
                  </a:xfrm>
                  <a:custGeom>
                    <a:avLst/>
                    <a:gdLst>
                      <a:gd name="connsiteX0" fmla="*/ 0 w 550068"/>
                      <a:gd name="connsiteY0" fmla="*/ 0 h 142875"/>
                      <a:gd name="connsiteX1" fmla="*/ 278606 w 550068"/>
                      <a:gd name="connsiteY1" fmla="*/ 0 h 142875"/>
                      <a:gd name="connsiteX2" fmla="*/ 402431 w 550068"/>
                      <a:gd name="connsiteY2" fmla="*/ 142875 h 142875"/>
                      <a:gd name="connsiteX3" fmla="*/ 550068 w 55006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550068" h="142875">
                        <a:moveTo>
                          <a:pt x="0" y="0"/>
                        </a:moveTo>
                        <a:lnTo>
                          <a:pt x="278606" y="0"/>
                        </a:lnTo>
                        <a:lnTo>
                          <a:pt x="402431" y="142875"/>
                        </a:lnTo>
                        <a:lnTo>
                          <a:pt x="550068" y="142875"/>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9" name="Freihandform 645"/>
                  <p:cNvSpPr/>
                  <p:nvPr/>
                </p:nvSpPr>
                <p:spPr bwMode="gray">
                  <a:xfrm>
                    <a:off x="10685061" y="3142041"/>
                    <a:ext cx="967231" cy="469629"/>
                  </a:xfrm>
                  <a:custGeom>
                    <a:avLst/>
                    <a:gdLst>
                      <a:gd name="connsiteX0" fmla="*/ 0 w 814388"/>
                      <a:gd name="connsiteY0" fmla="*/ 0 h 395287"/>
                      <a:gd name="connsiteX1" fmla="*/ 135731 w 814388"/>
                      <a:gd name="connsiteY1" fmla="*/ 130968 h 395287"/>
                      <a:gd name="connsiteX2" fmla="*/ 273844 w 814388"/>
                      <a:gd name="connsiteY2" fmla="*/ 130968 h 395287"/>
                      <a:gd name="connsiteX3" fmla="*/ 538163 w 814388"/>
                      <a:gd name="connsiteY3" fmla="*/ 395287 h 395287"/>
                      <a:gd name="connsiteX4" fmla="*/ 814388 w 814388"/>
                      <a:gd name="connsiteY4" fmla="*/ 395287 h 39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88" h="395287">
                        <a:moveTo>
                          <a:pt x="0" y="0"/>
                        </a:moveTo>
                        <a:lnTo>
                          <a:pt x="135731" y="130968"/>
                        </a:lnTo>
                        <a:lnTo>
                          <a:pt x="273844" y="130968"/>
                        </a:lnTo>
                        <a:lnTo>
                          <a:pt x="538163" y="395287"/>
                        </a:lnTo>
                        <a:lnTo>
                          <a:pt x="814388" y="395287"/>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50" name="Freihandform 646"/>
                  <p:cNvSpPr/>
                  <p:nvPr/>
                </p:nvSpPr>
                <p:spPr bwMode="gray">
                  <a:xfrm>
                    <a:off x="10834953" y="3934187"/>
                    <a:ext cx="822994" cy="472458"/>
                  </a:xfrm>
                  <a:custGeom>
                    <a:avLst/>
                    <a:gdLst>
                      <a:gd name="connsiteX0" fmla="*/ 0 w 692944"/>
                      <a:gd name="connsiteY0" fmla="*/ 397668 h 397668"/>
                      <a:gd name="connsiteX1" fmla="*/ 145257 w 692944"/>
                      <a:gd name="connsiteY1" fmla="*/ 397668 h 397668"/>
                      <a:gd name="connsiteX2" fmla="*/ 542925 w 692944"/>
                      <a:gd name="connsiteY2" fmla="*/ 0 h 397668"/>
                      <a:gd name="connsiteX3" fmla="*/ 692944 w 692944"/>
                      <a:gd name="connsiteY3" fmla="*/ 0 h 397668"/>
                    </a:gdLst>
                    <a:ahLst/>
                    <a:cxnLst>
                      <a:cxn ang="0">
                        <a:pos x="connsiteX0" y="connsiteY0"/>
                      </a:cxn>
                      <a:cxn ang="0">
                        <a:pos x="connsiteX1" y="connsiteY1"/>
                      </a:cxn>
                      <a:cxn ang="0">
                        <a:pos x="connsiteX2" y="connsiteY2"/>
                      </a:cxn>
                      <a:cxn ang="0">
                        <a:pos x="connsiteX3" y="connsiteY3"/>
                      </a:cxn>
                    </a:cxnLst>
                    <a:rect l="l" t="t" r="r" b="b"/>
                    <a:pathLst>
                      <a:path w="692944" h="397668">
                        <a:moveTo>
                          <a:pt x="0" y="397668"/>
                        </a:moveTo>
                        <a:lnTo>
                          <a:pt x="145257" y="397668"/>
                        </a:lnTo>
                        <a:lnTo>
                          <a:pt x="542925" y="0"/>
                        </a:lnTo>
                        <a:lnTo>
                          <a:pt x="692944"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51" name="Freihandform 647"/>
                  <p:cNvSpPr/>
                  <p:nvPr/>
                </p:nvSpPr>
                <p:spPr bwMode="gray">
                  <a:xfrm>
                    <a:off x="10843438" y="3614498"/>
                    <a:ext cx="483615" cy="164088"/>
                  </a:xfrm>
                  <a:custGeom>
                    <a:avLst/>
                    <a:gdLst>
                      <a:gd name="connsiteX0" fmla="*/ 0 w 407194"/>
                      <a:gd name="connsiteY0" fmla="*/ 0 h 138113"/>
                      <a:gd name="connsiteX1" fmla="*/ 133350 w 407194"/>
                      <a:gd name="connsiteY1" fmla="*/ 0 h 138113"/>
                      <a:gd name="connsiteX2" fmla="*/ 271463 w 407194"/>
                      <a:gd name="connsiteY2" fmla="*/ 138113 h 138113"/>
                      <a:gd name="connsiteX3" fmla="*/ 407194 w 407194"/>
                      <a:gd name="connsiteY3" fmla="*/ 138113 h 138113"/>
                    </a:gdLst>
                    <a:ahLst/>
                    <a:cxnLst>
                      <a:cxn ang="0">
                        <a:pos x="connsiteX0" y="connsiteY0"/>
                      </a:cxn>
                      <a:cxn ang="0">
                        <a:pos x="connsiteX1" y="connsiteY1"/>
                      </a:cxn>
                      <a:cxn ang="0">
                        <a:pos x="connsiteX2" y="connsiteY2"/>
                      </a:cxn>
                      <a:cxn ang="0">
                        <a:pos x="connsiteX3" y="connsiteY3"/>
                      </a:cxn>
                    </a:cxnLst>
                    <a:rect l="l" t="t" r="r" b="b"/>
                    <a:pathLst>
                      <a:path w="407194" h="138113">
                        <a:moveTo>
                          <a:pt x="0" y="0"/>
                        </a:moveTo>
                        <a:lnTo>
                          <a:pt x="133350" y="0"/>
                        </a:lnTo>
                        <a:lnTo>
                          <a:pt x="271463" y="138113"/>
                        </a:lnTo>
                        <a:lnTo>
                          <a:pt x="407194" y="138113"/>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52" name="Freihandform 648"/>
                  <p:cNvSpPr/>
                  <p:nvPr/>
                </p:nvSpPr>
                <p:spPr bwMode="gray">
                  <a:xfrm>
                    <a:off x="11171504" y="3770097"/>
                    <a:ext cx="311098" cy="161259"/>
                  </a:xfrm>
                  <a:custGeom>
                    <a:avLst/>
                    <a:gdLst>
                      <a:gd name="connsiteX0" fmla="*/ 0 w 261938"/>
                      <a:gd name="connsiteY0" fmla="*/ 135732 h 135732"/>
                      <a:gd name="connsiteX1" fmla="*/ 126206 w 261938"/>
                      <a:gd name="connsiteY1" fmla="*/ 135732 h 135732"/>
                      <a:gd name="connsiteX2" fmla="*/ 261938 w 261938"/>
                      <a:gd name="connsiteY2" fmla="*/ 0 h 135732"/>
                    </a:gdLst>
                    <a:ahLst/>
                    <a:cxnLst>
                      <a:cxn ang="0">
                        <a:pos x="connsiteX0" y="connsiteY0"/>
                      </a:cxn>
                      <a:cxn ang="0">
                        <a:pos x="connsiteX1" y="connsiteY1"/>
                      </a:cxn>
                      <a:cxn ang="0">
                        <a:pos x="connsiteX2" y="connsiteY2"/>
                      </a:cxn>
                    </a:cxnLst>
                    <a:rect l="l" t="t" r="r" b="b"/>
                    <a:pathLst>
                      <a:path w="261938" h="135732">
                        <a:moveTo>
                          <a:pt x="0" y="135732"/>
                        </a:moveTo>
                        <a:lnTo>
                          <a:pt x="126206" y="135732"/>
                        </a:lnTo>
                        <a:lnTo>
                          <a:pt x="261938"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53" name="Freihandform 649"/>
                  <p:cNvSpPr/>
                  <p:nvPr/>
                </p:nvSpPr>
                <p:spPr bwMode="gray">
                  <a:xfrm>
                    <a:off x="7027311" y="3611670"/>
                    <a:ext cx="478901" cy="147113"/>
                  </a:xfrm>
                  <a:custGeom>
                    <a:avLst/>
                    <a:gdLst>
                      <a:gd name="connsiteX0" fmla="*/ 0 w 403225"/>
                      <a:gd name="connsiteY0" fmla="*/ 0 h 123825"/>
                      <a:gd name="connsiteX1" fmla="*/ 279400 w 403225"/>
                      <a:gd name="connsiteY1" fmla="*/ 0 h 123825"/>
                      <a:gd name="connsiteX2" fmla="*/ 403225 w 403225"/>
                      <a:gd name="connsiteY2" fmla="*/ 123825 h 123825"/>
                    </a:gdLst>
                    <a:ahLst/>
                    <a:cxnLst>
                      <a:cxn ang="0">
                        <a:pos x="connsiteX0" y="connsiteY0"/>
                      </a:cxn>
                      <a:cxn ang="0">
                        <a:pos x="connsiteX1" y="connsiteY1"/>
                      </a:cxn>
                      <a:cxn ang="0">
                        <a:pos x="connsiteX2" y="connsiteY2"/>
                      </a:cxn>
                    </a:cxnLst>
                    <a:rect l="l" t="t" r="r" b="b"/>
                    <a:pathLst>
                      <a:path w="403225" h="123825">
                        <a:moveTo>
                          <a:pt x="0" y="0"/>
                        </a:moveTo>
                        <a:lnTo>
                          <a:pt x="279400" y="0"/>
                        </a:lnTo>
                        <a:lnTo>
                          <a:pt x="403225" y="123825"/>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grpSp>
            <p:sp>
              <p:nvSpPr>
                <p:cNvPr id="389" name="Ellipse 385"/>
                <p:cNvSpPr/>
                <p:nvPr/>
              </p:nvSpPr>
              <p:spPr bwMode="gray">
                <a:xfrm flipV="1">
                  <a:off x="7168935"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0" name="Ellipse 386"/>
                <p:cNvSpPr/>
                <p:nvPr/>
              </p:nvSpPr>
              <p:spPr bwMode="gray">
                <a:xfrm flipV="1">
                  <a:off x="7008659" y="4542262"/>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1" name="Ellipse 387"/>
                <p:cNvSpPr/>
                <p:nvPr/>
              </p:nvSpPr>
              <p:spPr bwMode="gray">
                <a:xfrm flipV="1">
                  <a:off x="6212416" y="4542262"/>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2" name="Ellipse 388"/>
                <p:cNvSpPr/>
                <p:nvPr/>
              </p:nvSpPr>
              <p:spPr bwMode="gray">
                <a:xfrm flipV="1">
                  <a:off x="6060007"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3" name="Ellipse 389"/>
                <p:cNvSpPr/>
                <p:nvPr/>
              </p:nvSpPr>
              <p:spPr bwMode="gray">
                <a:xfrm flipV="1">
                  <a:off x="9869536"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4" name="Ellipse 390"/>
                <p:cNvSpPr/>
                <p:nvPr/>
              </p:nvSpPr>
              <p:spPr bwMode="gray">
                <a:xfrm flipV="1">
                  <a:off x="10506048"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5" name="Ellipse 391"/>
                <p:cNvSpPr/>
                <p:nvPr/>
              </p:nvSpPr>
              <p:spPr bwMode="gray">
                <a:xfrm flipV="1">
                  <a:off x="10506048"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6" name="Ellipse 392"/>
                <p:cNvSpPr/>
                <p:nvPr/>
              </p:nvSpPr>
              <p:spPr bwMode="gray">
                <a:xfrm flipV="1">
                  <a:off x="10506048"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7" name="Ellipse 393"/>
                <p:cNvSpPr/>
                <p:nvPr/>
              </p:nvSpPr>
              <p:spPr bwMode="gray">
                <a:xfrm flipV="1">
                  <a:off x="1050604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8" name="Ellipse 394"/>
                <p:cNvSpPr/>
                <p:nvPr/>
              </p:nvSpPr>
              <p:spPr bwMode="gray">
                <a:xfrm flipV="1">
                  <a:off x="10664375"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9" name="Ellipse 395"/>
                <p:cNvSpPr/>
                <p:nvPr/>
              </p:nvSpPr>
              <p:spPr bwMode="gray">
                <a:xfrm flipV="1">
                  <a:off x="10819865"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0" name="Ellipse 396"/>
                <p:cNvSpPr/>
                <p:nvPr/>
              </p:nvSpPr>
              <p:spPr bwMode="gray">
                <a:xfrm flipV="1">
                  <a:off x="10664375"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1" name="Ellipse 397"/>
                <p:cNvSpPr/>
                <p:nvPr/>
              </p:nvSpPr>
              <p:spPr bwMode="gray">
                <a:xfrm flipV="1">
                  <a:off x="10819865"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2" name="Ellipse 398"/>
                <p:cNvSpPr/>
                <p:nvPr/>
              </p:nvSpPr>
              <p:spPr bwMode="gray">
                <a:xfrm flipV="1">
                  <a:off x="10819865"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3" name="Ellipse 399"/>
                <p:cNvSpPr/>
                <p:nvPr/>
              </p:nvSpPr>
              <p:spPr bwMode="gray">
                <a:xfrm flipV="1">
                  <a:off x="10348724"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4" name="Ellipse 400"/>
                <p:cNvSpPr/>
                <p:nvPr/>
              </p:nvSpPr>
              <p:spPr bwMode="gray">
                <a:xfrm flipV="1">
                  <a:off x="10348724"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5" name="Ellipse 401"/>
                <p:cNvSpPr/>
                <p:nvPr/>
              </p:nvSpPr>
              <p:spPr bwMode="gray">
                <a:xfrm flipV="1">
                  <a:off x="10348724"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6" name="Ellipse 402"/>
                <p:cNvSpPr/>
                <p:nvPr/>
              </p:nvSpPr>
              <p:spPr bwMode="gray">
                <a:xfrm flipV="1">
                  <a:off x="11297443"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7" name="Ellipse 403"/>
                <p:cNvSpPr/>
                <p:nvPr/>
              </p:nvSpPr>
              <p:spPr bwMode="gray">
                <a:xfrm flipV="1">
                  <a:off x="11297443"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8" name="Ellipse 404"/>
                <p:cNvSpPr/>
                <p:nvPr/>
              </p:nvSpPr>
              <p:spPr bwMode="gray">
                <a:xfrm flipV="1">
                  <a:off x="11145346"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9" name="Ellipse 405"/>
                <p:cNvSpPr/>
                <p:nvPr/>
              </p:nvSpPr>
              <p:spPr bwMode="gray">
                <a:xfrm flipV="1">
                  <a:off x="11297443"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0" name="Ellipse 406"/>
                <p:cNvSpPr/>
                <p:nvPr/>
              </p:nvSpPr>
              <p:spPr bwMode="gray">
                <a:xfrm flipV="1">
                  <a:off x="11297443"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1" name="Ellipse 407"/>
                <p:cNvSpPr/>
                <p:nvPr/>
              </p:nvSpPr>
              <p:spPr bwMode="gray">
                <a:xfrm flipV="1">
                  <a:off x="11297443"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2" name="Ellipse 408"/>
                <p:cNvSpPr/>
                <p:nvPr/>
              </p:nvSpPr>
              <p:spPr bwMode="gray">
                <a:xfrm flipV="1">
                  <a:off x="10033949"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3" name="Ellipse 409"/>
                <p:cNvSpPr/>
                <p:nvPr/>
              </p:nvSpPr>
              <p:spPr bwMode="gray">
                <a:xfrm flipV="1">
                  <a:off x="9869536"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4" name="Ellipse 410"/>
                <p:cNvSpPr/>
                <p:nvPr/>
              </p:nvSpPr>
              <p:spPr bwMode="gray">
                <a:xfrm flipV="1">
                  <a:off x="9710290"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5" name="Ellipse 411"/>
                <p:cNvSpPr/>
                <p:nvPr/>
              </p:nvSpPr>
              <p:spPr bwMode="gray">
                <a:xfrm flipV="1">
                  <a:off x="11145346"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6" name="Ellipse 412"/>
                <p:cNvSpPr/>
                <p:nvPr/>
              </p:nvSpPr>
              <p:spPr bwMode="gray">
                <a:xfrm flipV="1">
                  <a:off x="11145346"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7" name="Ellipse 413"/>
                <p:cNvSpPr/>
                <p:nvPr/>
              </p:nvSpPr>
              <p:spPr bwMode="gray">
                <a:xfrm flipV="1">
                  <a:off x="10819865"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8" name="Ellipse 414"/>
                <p:cNvSpPr/>
                <p:nvPr/>
              </p:nvSpPr>
              <p:spPr bwMode="gray">
                <a:xfrm flipV="1">
                  <a:off x="10983149"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9" name="Ellipse 415"/>
                <p:cNvSpPr/>
                <p:nvPr/>
              </p:nvSpPr>
              <p:spPr bwMode="gray">
                <a:xfrm flipV="1">
                  <a:off x="10983149"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0" name="Ellipse 416"/>
                <p:cNvSpPr/>
                <p:nvPr/>
              </p:nvSpPr>
              <p:spPr bwMode="gray">
                <a:xfrm flipV="1">
                  <a:off x="10983149"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1" name="Ellipse 417"/>
                <p:cNvSpPr/>
                <p:nvPr/>
              </p:nvSpPr>
              <p:spPr bwMode="gray">
                <a:xfrm flipV="1">
                  <a:off x="9869536"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2" name="Ellipse 418"/>
                <p:cNvSpPr/>
                <p:nvPr/>
              </p:nvSpPr>
              <p:spPr bwMode="gray">
                <a:xfrm flipV="1">
                  <a:off x="10033949"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3" name="Ellipse 419"/>
                <p:cNvSpPr/>
                <p:nvPr/>
              </p:nvSpPr>
              <p:spPr bwMode="gray">
                <a:xfrm flipV="1">
                  <a:off x="10183269"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4" name="Ellipse 420"/>
                <p:cNvSpPr/>
                <p:nvPr/>
              </p:nvSpPr>
              <p:spPr bwMode="gray">
                <a:xfrm flipV="1">
                  <a:off x="1018326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5" name="Ellipse 421"/>
                <p:cNvSpPr/>
                <p:nvPr/>
              </p:nvSpPr>
              <p:spPr bwMode="gray">
                <a:xfrm flipV="1">
                  <a:off x="10183269"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6" name="Ellipse 422"/>
                <p:cNvSpPr/>
                <p:nvPr/>
              </p:nvSpPr>
              <p:spPr bwMode="gray">
                <a:xfrm flipV="1">
                  <a:off x="10183269"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7" name="Ellipse 423"/>
                <p:cNvSpPr/>
                <p:nvPr/>
              </p:nvSpPr>
              <p:spPr bwMode="gray">
                <a:xfrm flipV="1">
                  <a:off x="9869536"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8" name="Ellipse 424"/>
                <p:cNvSpPr/>
                <p:nvPr/>
              </p:nvSpPr>
              <p:spPr bwMode="gray">
                <a:xfrm flipV="1">
                  <a:off x="9869536"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9" name="Ellipse 425"/>
                <p:cNvSpPr/>
                <p:nvPr/>
              </p:nvSpPr>
              <p:spPr bwMode="gray">
                <a:xfrm flipV="1">
                  <a:off x="9869536"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0" name="Ellipse 426"/>
                <p:cNvSpPr/>
                <p:nvPr/>
              </p:nvSpPr>
              <p:spPr bwMode="gray">
                <a:xfrm flipV="1">
                  <a:off x="9869536"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1" name="Ellipse 427"/>
                <p:cNvSpPr/>
                <p:nvPr/>
              </p:nvSpPr>
              <p:spPr bwMode="gray">
                <a:xfrm flipV="1">
                  <a:off x="9710290"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2" name="Ellipse 428"/>
                <p:cNvSpPr/>
                <p:nvPr/>
              </p:nvSpPr>
              <p:spPr bwMode="gray">
                <a:xfrm flipV="1">
                  <a:off x="9710290"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3" name="Ellipse 429"/>
                <p:cNvSpPr/>
                <p:nvPr/>
              </p:nvSpPr>
              <p:spPr bwMode="gray">
                <a:xfrm flipV="1">
                  <a:off x="9388437"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4" name="Ellipse 430"/>
                <p:cNvSpPr/>
                <p:nvPr/>
              </p:nvSpPr>
              <p:spPr bwMode="gray">
                <a:xfrm flipV="1">
                  <a:off x="9388437"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5" name="Ellipse 431"/>
                <p:cNvSpPr/>
                <p:nvPr/>
              </p:nvSpPr>
              <p:spPr bwMode="gray">
                <a:xfrm flipV="1">
                  <a:off x="9388437"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6" name="Ellipse 432"/>
                <p:cNvSpPr/>
                <p:nvPr/>
              </p:nvSpPr>
              <p:spPr bwMode="gray">
                <a:xfrm flipV="1">
                  <a:off x="9388437"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7" name="Ellipse 433"/>
                <p:cNvSpPr/>
                <p:nvPr/>
              </p:nvSpPr>
              <p:spPr bwMode="gray">
                <a:xfrm flipV="1">
                  <a:off x="9388437"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8" name="Ellipse 434"/>
                <p:cNvSpPr/>
                <p:nvPr/>
              </p:nvSpPr>
              <p:spPr bwMode="gray">
                <a:xfrm flipV="1">
                  <a:off x="9388437"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9" name="Ellipse 435"/>
                <p:cNvSpPr/>
                <p:nvPr/>
              </p:nvSpPr>
              <p:spPr bwMode="gray">
                <a:xfrm flipV="1">
                  <a:off x="9550513"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0" name="Ellipse 436"/>
                <p:cNvSpPr/>
                <p:nvPr/>
              </p:nvSpPr>
              <p:spPr bwMode="gray">
                <a:xfrm flipV="1">
                  <a:off x="9388437"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1" name="Ellipse 437"/>
                <p:cNvSpPr/>
                <p:nvPr/>
              </p:nvSpPr>
              <p:spPr bwMode="gray">
                <a:xfrm flipV="1">
                  <a:off x="923288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2" name="Ellipse 438"/>
                <p:cNvSpPr/>
                <p:nvPr/>
              </p:nvSpPr>
              <p:spPr bwMode="gray">
                <a:xfrm flipV="1">
                  <a:off x="9232888"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3" name="Ellipse 439"/>
                <p:cNvSpPr/>
                <p:nvPr/>
              </p:nvSpPr>
              <p:spPr bwMode="gray">
                <a:xfrm flipV="1">
                  <a:off x="9071683"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4" name="Ellipse 440"/>
                <p:cNvSpPr/>
                <p:nvPr/>
              </p:nvSpPr>
              <p:spPr bwMode="gray">
                <a:xfrm flipV="1">
                  <a:off x="9071683"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5" name="Ellipse 441"/>
                <p:cNvSpPr/>
                <p:nvPr/>
              </p:nvSpPr>
              <p:spPr bwMode="gray">
                <a:xfrm flipV="1">
                  <a:off x="9071683"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6" name="Ellipse 442"/>
                <p:cNvSpPr/>
                <p:nvPr/>
              </p:nvSpPr>
              <p:spPr bwMode="gray">
                <a:xfrm flipV="1">
                  <a:off x="9071683"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7" name="Ellipse 443"/>
                <p:cNvSpPr/>
                <p:nvPr/>
              </p:nvSpPr>
              <p:spPr bwMode="gray">
                <a:xfrm flipV="1">
                  <a:off x="8916090"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8" name="Ellipse 444"/>
                <p:cNvSpPr/>
                <p:nvPr/>
              </p:nvSpPr>
              <p:spPr bwMode="gray">
                <a:xfrm flipV="1">
                  <a:off x="8750809"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9" name="Ellipse 445"/>
                <p:cNvSpPr/>
                <p:nvPr/>
              </p:nvSpPr>
              <p:spPr bwMode="gray">
                <a:xfrm flipV="1">
                  <a:off x="8440732"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0" name="Ellipse 446"/>
                <p:cNvSpPr/>
                <p:nvPr/>
              </p:nvSpPr>
              <p:spPr bwMode="gray">
                <a:xfrm flipV="1">
                  <a:off x="8278932"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1" name="Ellipse 447"/>
                <p:cNvSpPr/>
                <p:nvPr/>
              </p:nvSpPr>
              <p:spPr bwMode="gray">
                <a:xfrm flipV="1">
                  <a:off x="8128417"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2" name="Ellipse 448"/>
                <p:cNvSpPr/>
                <p:nvPr/>
              </p:nvSpPr>
              <p:spPr bwMode="gray">
                <a:xfrm flipV="1">
                  <a:off x="7803804"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3" name="Ellipse 449"/>
                <p:cNvSpPr/>
                <p:nvPr/>
              </p:nvSpPr>
              <p:spPr bwMode="gray">
                <a:xfrm flipV="1">
                  <a:off x="7803804"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4" name="Ellipse 450"/>
                <p:cNvSpPr/>
                <p:nvPr/>
              </p:nvSpPr>
              <p:spPr bwMode="gray">
                <a:xfrm flipV="1">
                  <a:off x="7803804"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5" name="Ellipse 451"/>
                <p:cNvSpPr/>
                <p:nvPr/>
              </p:nvSpPr>
              <p:spPr bwMode="gray">
                <a:xfrm flipV="1">
                  <a:off x="764161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6" name="Ellipse 452"/>
                <p:cNvSpPr/>
                <p:nvPr/>
              </p:nvSpPr>
              <p:spPr bwMode="gray">
                <a:xfrm flipV="1">
                  <a:off x="7641618"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7" name="Ellipse 453"/>
                <p:cNvSpPr/>
                <p:nvPr/>
              </p:nvSpPr>
              <p:spPr bwMode="gray">
                <a:xfrm flipV="1">
                  <a:off x="7488886"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8" name="Ellipse 454"/>
                <p:cNvSpPr/>
                <p:nvPr/>
              </p:nvSpPr>
              <p:spPr bwMode="gray">
                <a:xfrm flipV="1">
                  <a:off x="7488886"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9" name="Ellipse 455"/>
                <p:cNvSpPr/>
                <p:nvPr/>
              </p:nvSpPr>
              <p:spPr bwMode="gray">
                <a:xfrm flipV="1">
                  <a:off x="7488886"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0" name="Ellipse 456"/>
                <p:cNvSpPr/>
                <p:nvPr/>
              </p:nvSpPr>
              <p:spPr bwMode="gray">
                <a:xfrm flipV="1">
                  <a:off x="7488886"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1" name="Ellipse 457"/>
                <p:cNvSpPr/>
                <p:nvPr/>
              </p:nvSpPr>
              <p:spPr bwMode="gray">
                <a:xfrm flipV="1">
                  <a:off x="7330509"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2" name="Ellipse 458"/>
                <p:cNvSpPr/>
                <p:nvPr/>
              </p:nvSpPr>
              <p:spPr bwMode="gray">
                <a:xfrm flipV="1">
                  <a:off x="7168935"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3" name="Ellipse 459"/>
                <p:cNvSpPr/>
                <p:nvPr/>
              </p:nvSpPr>
              <p:spPr bwMode="gray">
                <a:xfrm flipV="1">
                  <a:off x="7168935"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4" name="Ellipse 460"/>
                <p:cNvSpPr/>
                <p:nvPr/>
              </p:nvSpPr>
              <p:spPr bwMode="gray">
                <a:xfrm flipV="1">
                  <a:off x="7168935"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5" name="Ellipse 461"/>
                <p:cNvSpPr/>
                <p:nvPr/>
              </p:nvSpPr>
              <p:spPr bwMode="gray">
                <a:xfrm flipV="1">
                  <a:off x="7168935"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6" name="Ellipse 462"/>
                <p:cNvSpPr/>
                <p:nvPr/>
              </p:nvSpPr>
              <p:spPr bwMode="gray">
                <a:xfrm flipV="1">
                  <a:off x="7168935"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7" name="Ellipse 463"/>
                <p:cNvSpPr/>
                <p:nvPr/>
              </p:nvSpPr>
              <p:spPr bwMode="gray">
                <a:xfrm flipV="1">
                  <a:off x="7168935"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8" name="Ellipse 464"/>
                <p:cNvSpPr/>
                <p:nvPr/>
              </p:nvSpPr>
              <p:spPr bwMode="gray">
                <a:xfrm flipV="1">
                  <a:off x="7008659"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9" name="Ellipse 465"/>
                <p:cNvSpPr/>
                <p:nvPr/>
              </p:nvSpPr>
              <p:spPr bwMode="gray">
                <a:xfrm flipV="1">
                  <a:off x="700865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0" name="Ellipse 466"/>
                <p:cNvSpPr/>
                <p:nvPr/>
              </p:nvSpPr>
              <p:spPr bwMode="gray">
                <a:xfrm flipV="1">
                  <a:off x="6851912"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1" name="Ellipse 467"/>
                <p:cNvSpPr/>
                <p:nvPr/>
              </p:nvSpPr>
              <p:spPr bwMode="gray">
                <a:xfrm flipV="1">
                  <a:off x="6851912"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2" name="Ellipse 468"/>
                <p:cNvSpPr/>
                <p:nvPr/>
              </p:nvSpPr>
              <p:spPr bwMode="gray">
                <a:xfrm flipV="1">
                  <a:off x="6851912"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3" name="Ellipse 469"/>
                <p:cNvSpPr/>
                <p:nvPr/>
              </p:nvSpPr>
              <p:spPr bwMode="gray">
                <a:xfrm flipV="1">
                  <a:off x="6532971"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4" name="Ellipse 470"/>
                <p:cNvSpPr/>
                <p:nvPr/>
              </p:nvSpPr>
              <p:spPr bwMode="gray">
                <a:xfrm flipV="1">
                  <a:off x="6691601"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5" name="Ellipse 471"/>
                <p:cNvSpPr/>
                <p:nvPr/>
              </p:nvSpPr>
              <p:spPr bwMode="gray">
                <a:xfrm flipV="1">
                  <a:off x="6691601"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6" name="Ellipse 472"/>
                <p:cNvSpPr/>
                <p:nvPr/>
              </p:nvSpPr>
              <p:spPr bwMode="gray">
                <a:xfrm flipV="1">
                  <a:off x="6380853"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7" name="Ellipse 473"/>
                <p:cNvSpPr/>
                <p:nvPr/>
              </p:nvSpPr>
              <p:spPr bwMode="gray">
                <a:xfrm flipV="1">
                  <a:off x="6380853"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8" name="Ellipse 474"/>
                <p:cNvSpPr/>
                <p:nvPr/>
              </p:nvSpPr>
              <p:spPr bwMode="gray">
                <a:xfrm flipV="1">
                  <a:off x="6380853"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9" name="Ellipse 475"/>
                <p:cNvSpPr/>
                <p:nvPr/>
              </p:nvSpPr>
              <p:spPr bwMode="gray">
                <a:xfrm flipV="1">
                  <a:off x="6212416"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0" name="Ellipse 476"/>
                <p:cNvSpPr/>
                <p:nvPr/>
              </p:nvSpPr>
              <p:spPr bwMode="gray">
                <a:xfrm flipV="1">
                  <a:off x="6212416"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1" name="Ellipse 477"/>
                <p:cNvSpPr/>
                <p:nvPr/>
              </p:nvSpPr>
              <p:spPr bwMode="gray">
                <a:xfrm flipV="1">
                  <a:off x="6060007"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2" name="Ellipse 478"/>
                <p:cNvSpPr/>
                <p:nvPr/>
              </p:nvSpPr>
              <p:spPr bwMode="gray">
                <a:xfrm flipV="1">
                  <a:off x="6060007"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3" name="Ellipse 479"/>
                <p:cNvSpPr/>
                <p:nvPr/>
              </p:nvSpPr>
              <p:spPr bwMode="gray">
                <a:xfrm flipV="1">
                  <a:off x="6060007"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4" name="Ellipse 480"/>
                <p:cNvSpPr/>
                <p:nvPr/>
              </p:nvSpPr>
              <p:spPr bwMode="gray">
                <a:xfrm flipV="1">
                  <a:off x="6060007"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5" name="Ellipse 481"/>
                <p:cNvSpPr/>
                <p:nvPr/>
              </p:nvSpPr>
              <p:spPr bwMode="gray">
                <a:xfrm flipV="1">
                  <a:off x="5895662"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6" name="Ellipse 482"/>
                <p:cNvSpPr/>
                <p:nvPr/>
              </p:nvSpPr>
              <p:spPr bwMode="gray">
                <a:xfrm flipV="1">
                  <a:off x="5895662"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7" name="Ellipse 483"/>
                <p:cNvSpPr/>
                <p:nvPr/>
              </p:nvSpPr>
              <p:spPr bwMode="gray">
                <a:xfrm flipV="1">
                  <a:off x="5895662"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8" name="Ellipse 484"/>
                <p:cNvSpPr/>
                <p:nvPr/>
              </p:nvSpPr>
              <p:spPr bwMode="gray">
                <a:xfrm flipV="1">
                  <a:off x="5895662"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9" name="Ellipse 485"/>
                <p:cNvSpPr/>
                <p:nvPr/>
              </p:nvSpPr>
              <p:spPr bwMode="gray">
                <a:xfrm flipV="1">
                  <a:off x="5734457"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0" name="Ellipse 486"/>
                <p:cNvSpPr/>
                <p:nvPr/>
              </p:nvSpPr>
              <p:spPr bwMode="gray">
                <a:xfrm flipV="1">
                  <a:off x="5734457"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1" name="Ellipse 487"/>
                <p:cNvSpPr/>
                <p:nvPr/>
              </p:nvSpPr>
              <p:spPr bwMode="gray">
                <a:xfrm flipV="1">
                  <a:off x="5734457"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2" name="Ellipse 488"/>
                <p:cNvSpPr/>
                <p:nvPr/>
              </p:nvSpPr>
              <p:spPr bwMode="gray">
                <a:xfrm flipV="1">
                  <a:off x="5573252"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3" name="Ellipse 489"/>
                <p:cNvSpPr/>
                <p:nvPr/>
              </p:nvSpPr>
              <p:spPr bwMode="gray">
                <a:xfrm flipV="1">
                  <a:off x="5573252"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4" name="Ellipse 490"/>
                <p:cNvSpPr/>
                <p:nvPr/>
              </p:nvSpPr>
              <p:spPr bwMode="gray">
                <a:xfrm flipV="1">
                  <a:off x="5573252"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5" name="Ellipse 491"/>
                <p:cNvSpPr/>
                <p:nvPr/>
              </p:nvSpPr>
              <p:spPr bwMode="gray">
                <a:xfrm flipV="1">
                  <a:off x="5573252"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6" name="Ellipse 492"/>
                <p:cNvSpPr/>
                <p:nvPr/>
              </p:nvSpPr>
              <p:spPr bwMode="gray">
                <a:xfrm flipV="1">
                  <a:off x="5414379"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7" name="Ellipse 493"/>
                <p:cNvSpPr/>
                <p:nvPr/>
              </p:nvSpPr>
              <p:spPr bwMode="gray">
                <a:xfrm flipV="1">
                  <a:off x="5414379"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8" name="Ellipse 494"/>
                <p:cNvSpPr/>
                <p:nvPr/>
              </p:nvSpPr>
              <p:spPr bwMode="gray">
                <a:xfrm flipV="1">
                  <a:off x="541437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9" name="Ellipse 495"/>
                <p:cNvSpPr/>
                <p:nvPr/>
              </p:nvSpPr>
              <p:spPr bwMode="gray">
                <a:xfrm flipV="1">
                  <a:off x="10972460"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0" name="Ellipse 496"/>
                <p:cNvSpPr/>
                <p:nvPr/>
              </p:nvSpPr>
              <p:spPr bwMode="gray">
                <a:xfrm flipV="1">
                  <a:off x="1097246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1" name="Ellipse 497"/>
                <p:cNvSpPr/>
                <p:nvPr/>
              </p:nvSpPr>
              <p:spPr bwMode="gray">
                <a:xfrm flipV="1">
                  <a:off x="10972460"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2" name="Ellipse 498"/>
                <p:cNvSpPr/>
                <p:nvPr/>
              </p:nvSpPr>
              <p:spPr bwMode="gray">
                <a:xfrm flipV="1">
                  <a:off x="10972460"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3" name="Ellipse 499"/>
                <p:cNvSpPr/>
                <p:nvPr/>
              </p:nvSpPr>
              <p:spPr bwMode="gray">
                <a:xfrm flipV="1">
                  <a:off x="1097246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4" name="Ellipse 500"/>
                <p:cNvSpPr/>
                <p:nvPr/>
              </p:nvSpPr>
              <p:spPr bwMode="gray">
                <a:xfrm flipV="1">
                  <a:off x="10972460"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5" name="Ellipse 501"/>
                <p:cNvSpPr/>
                <p:nvPr/>
              </p:nvSpPr>
              <p:spPr bwMode="gray">
                <a:xfrm flipV="1">
                  <a:off x="10809176"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6" name="Ellipse 502"/>
                <p:cNvSpPr/>
                <p:nvPr/>
              </p:nvSpPr>
              <p:spPr bwMode="gray">
                <a:xfrm flipV="1">
                  <a:off x="10653686"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7" name="Ellipse 503"/>
                <p:cNvSpPr/>
                <p:nvPr/>
              </p:nvSpPr>
              <p:spPr bwMode="gray">
                <a:xfrm flipV="1">
                  <a:off x="1049535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8" name="Ellipse 504"/>
                <p:cNvSpPr/>
                <p:nvPr/>
              </p:nvSpPr>
              <p:spPr bwMode="gray">
                <a:xfrm flipV="1">
                  <a:off x="10664375"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9" name="Ellipse 505"/>
                <p:cNvSpPr/>
                <p:nvPr/>
              </p:nvSpPr>
              <p:spPr bwMode="gray">
                <a:xfrm flipV="1">
                  <a:off x="10338035"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0" name="Ellipse 506"/>
                <p:cNvSpPr/>
                <p:nvPr/>
              </p:nvSpPr>
              <p:spPr bwMode="gray">
                <a:xfrm flipV="1">
                  <a:off x="10338035"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1" name="Ellipse 507"/>
                <p:cNvSpPr/>
                <p:nvPr/>
              </p:nvSpPr>
              <p:spPr bwMode="gray">
                <a:xfrm flipV="1">
                  <a:off x="10338035"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2" name="Ellipse 508"/>
                <p:cNvSpPr/>
                <p:nvPr/>
              </p:nvSpPr>
              <p:spPr bwMode="gray">
                <a:xfrm flipV="1">
                  <a:off x="10495359"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3" name="Ellipse 509"/>
                <p:cNvSpPr/>
                <p:nvPr/>
              </p:nvSpPr>
              <p:spPr bwMode="gray">
                <a:xfrm flipV="1">
                  <a:off x="10653686"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4" name="Ellipse 510"/>
                <p:cNvSpPr/>
                <p:nvPr/>
              </p:nvSpPr>
              <p:spPr bwMode="gray">
                <a:xfrm flipV="1">
                  <a:off x="10809176"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5" name="Ellipse 511"/>
                <p:cNvSpPr/>
                <p:nvPr/>
              </p:nvSpPr>
              <p:spPr bwMode="gray">
                <a:xfrm flipV="1">
                  <a:off x="1080917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6" name="Ellipse 512"/>
                <p:cNvSpPr/>
                <p:nvPr/>
              </p:nvSpPr>
              <p:spPr bwMode="gray">
                <a:xfrm flipV="1">
                  <a:off x="10809176"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7" name="Ellipse 513"/>
                <p:cNvSpPr/>
                <p:nvPr/>
              </p:nvSpPr>
              <p:spPr bwMode="gray">
                <a:xfrm flipV="1">
                  <a:off x="11134657"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8" name="Ellipse 514"/>
                <p:cNvSpPr/>
                <p:nvPr/>
              </p:nvSpPr>
              <p:spPr bwMode="gray">
                <a:xfrm flipV="1">
                  <a:off x="1113465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9" name="Ellipse 515"/>
                <p:cNvSpPr/>
                <p:nvPr/>
              </p:nvSpPr>
              <p:spPr bwMode="gray">
                <a:xfrm flipV="1">
                  <a:off x="11286753"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0" name="Ellipse 516"/>
                <p:cNvSpPr/>
                <p:nvPr/>
              </p:nvSpPr>
              <p:spPr bwMode="gray">
                <a:xfrm flipV="1">
                  <a:off x="11447958"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1" name="Ellipse 517"/>
                <p:cNvSpPr/>
                <p:nvPr/>
              </p:nvSpPr>
              <p:spPr bwMode="gray">
                <a:xfrm flipV="1">
                  <a:off x="11458647"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2" name="Ellipse 518"/>
                <p:cNvSpPr/>
                <p:nvPr/>
              </p:nvSpPr>
              <p:spPr bwMode="gray">
                <a:xfrm flipV="1">
                  <a:off x="11134657"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3" name="Ellipse 519"/>
                <p:cNvSpPr/>
                <p:nvPr/>
              </p:nvSpPr>
              <p:spPr bwMode="gray">
                <a:xfrm flipV="1">
                  <a:off x="10653686"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4" name="Ellipse 520"/>
                <p:cNvSpPr/>
                <p:nvPr/>
              </p:nvSpPr>
              <p:spPr bwMode="gray">
                <a:xfrm flipV="1">
                  <a:off x="1065368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5" name="Ellipse 521"/>
                <p:cNvSpPr/>
                <p:nvPr/>
              </p:nvSpPr>
              <p:spPr bwMode="gray">
                <a:xfrm flipV="1">
                  <a:off x="10338035"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6" name="Ellipse 522"/>
                <p:cNvSpPr/>
                <p:nvPr/>
              </p:nvSpPr>
              <p:spPr bwMode="gray">
                <a:xfrm flipV="1">
                  <a:off x="10495359"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7" name="Ellipse 523"/>
                <p:cNvSpPr/>
                <p:nvPr/>
              </p:nvSpPr>
              <p:spPr bwMode="gray">
                <a:xfrm flipV="1">
                  <a:off x="10495359"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8" name="Ellipse 524"/>
                <p:cNvSpPr/>
                <p:nvPr/>
              </p:nvSpPr>
              <p:spPr bwMode="gray">
                <a:xfrm flipV="1">
                  <a:off x="10348724"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9" name="Ellipse 525"/>
                <p:cNvSpPr/>
                <p:nvPr/>
              </p:nvSpPr>
              <p:spPr bwMode="gray">
                <a:xfrm flipV="1">
                  <a:off x="10172580"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0" name="Ellipse 526"/>
                <p:cNvSpPr/>
                <p:nvPr/>
              </p:nvSpPr>
              <p:spPr bwMode="gray">
                <a:xfrm flipV="1">
                  <a:off x="1017258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1" name="Ellipse 527"/>
                <p:cNvSpPr/>
                <p:nvPr/>
              </p:nvSpPr>
              <p:spPr bwMode="gray">
                <a:xfrm flipV="1">
                  <a:off x="1017258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2" name="Ellipse 528"/>
                <p:cNvSpPr/>
                <p:nvPr/>
              </p:nvSpPr>
              <p:spPr bwMode="gray">
                <a:xfrm flipV="1">
                  <a:off x="1017258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3" name="Ellipse 529"/>
                <p:cNvSpPr/>
                <p:nvPr/>
              </p:nvSpPr>
              <p:spPr bwMode="gray">
                <a:xfrm flipV="1">
                  <a:off x="10172580"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4" name="Ellipse 530"/>
                <p:cNvSpPr/>
                <p:nvPr/>
              </p:nvSpPr>
              <p:spPr bwMode="gray">
                <a:xfrm flipV="1">
                  <a:off x="10338035"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5" name="Ellipse 531"/>
                <p:cNvSpPr/>
                <p:nvPr/>
              </p:nvSpPr>
              <p:spPr bwMode="gray">
                <a:xfrm flipV="1">
                  <a:off x="10653686"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6" name="Ellipse 532"/>
                <p:cNvSpPr/>
                <p:nvPr/>
              </p:nvSpPr>
              <p:spPr bwMode="gray">
                <a:xfrm flipV="1">
                  <a:off x="10023260" y="4531570"/>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7" name="Ellipse 533"/>
                <p:cNvSpPr/>
                <p:nvPr/>
              </p:nvSpPr>
              <p:spPr bwMode="gray">
                <a:xfrm flipV="1">
                  <a:off x="1002326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8" name="Ellipse 534"/>
                <p:cNvSpPr/>
                <p:nvPr/>
              </p:nvSpPr>
              <p:spPr bwMode="gray">
                <a:xfrm flipV="1">
                  <a:off x="10023260"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9" name="Ellipse 535"/>
                <p:cNvSpPr/>
                <p:nvPr/>
              </p:nvSpPr>
              <p:spPr bwMode="gray">
                <a:xfrm flipV="1">
                  <a:off x="10023260"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0" name="Ellipse 536"/>
                <p:cNvSpPr/>
                <p:nvPr/>
              </p:nvSpPr>
              <p:spPr bwMode="gray">
                <a:xfrm flipV="1">
                  <a:off x="1002326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1" name="Ellipse 537"/>
                <p:cNvSpPr/>
                <p:nvPr/>
              </p:nvSpPr>
              <p:spPr bwMode="gray">
                <a:xfrm flipV="1">
                  <a:off x="10023260"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2" name="Ellipse 538"/>
                <p:cNvSpPr/>
                <p:nvPr/>
              </p:nvSpPr>
              <p:spPr bwMode="gray">
                <a:xfrm flipV="1">
                  <a:off x="1002326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3" name="Ellipse 539"/>
                <p:cNvSpPr/>
                <p:nvPr/>
              </p:nvSpPr>
              <p:spPr bwMode="gray">
                <a:xfrm flipV="1">
                  <a:off x="10023260"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4" name="Ellipse 540"/>
                <p:cNvSpPr/>
                <p:nvPr/>
              </p:nvSpPr>
              <p:spPr bwMode="gray">
                <a:xfrm flipV="1">
                  <a:off x="985884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5" name="Ellipse 541"/>
                <p:cNvSpPr/>
                <p:nvPr/>
              </p:nvSpPr>
              <p:spPr bwMode="gray">
                <a:xfrm flipV="1">
                  <a:off x="9858847"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6" name="Ellipse 542"/>
                <p:cNvSpPr/>
                <p:nvPr/>
              </p:nvSpPr>
              <p:spPr bwMode="gray">
                <a:xfrm flipV="1">
                  <a:off x="9858847"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7" name="Ellipse 543"/>
                <p:cNvSpPr/>
                <p:nvPr/>
              </p:nvSpPr>
              <p:spPr bwMode="gray">
                <a:xfrm flipV="1">
                  <a:off x="9699601" y="4531570"/>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8" name="Ellipse 544"/>
                <p:cNvSpPr/>
                <p:nvPr/>
              </p:nvSpPr>
              <p:spPr bwMode="gray">
                <a:xfrm flipV="1">
                  <a:off x="9539824"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9" name="Ellipse 545"/>
                <p:cNvSpPr/>
                <p:nvPr/>
              </p:nvSpPr>
              <p:spPr bwMode="gray">
                <a:xfrm flipV="1">
                  <a:off x="9699601"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0" name="Ellipse 546"/>
                <p:cNvSpPr/>
                <p:nvPr/>
              </p:nvSpPr>
              <p:spPr bwMode="gray">
                <a:xfrm flipV="1">
                  <a:off x="9699601"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1" name="Ellipse 547"/>
                <p:cNvSpPr/>
                <p:nvPr/>
              </p:nvSpPr>
              <p:spPr bwMode="gray">
                <a:xfrm flipV="1">
                  <a:off x="9699601" y="342013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2" name="Ellipse 548"/>
                <p:cNvSpPr/>
                <p:nvPr/>
              </p:nvSpPr>
              <p:spPr bwMode="gray">
                <a:xfrm flipV="1">
                  <a:off x="9699601"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3" name="Ellipse 549"/>
                <p:cNvSpPr/>
                <p:nvPr/>
              </p:nvSpPr>
              <p:spPr bwMode="gray">
                <a:xfrm flipV="1">
                  <a:off x="9539824"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4" name="Ellipse 550"/>
                <p:cNvSpPr/>
                <p:nvPr/>
              </p:nvSpPr>
              <p:spPr bwMode="gray">
                <a:xfrm flipV="1">
                  <a:off x="9539824"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5" name="Ellipse 551"/>
                <p:cNvSpPr/>
                <p:nvPr/>
              </p:nvSpPr>
              <p:spPr bwMode="gray">
                <a:xfrm flipV="1">
                  <a:off x="9539824"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6" name="Ellipse 552"/>
                <p:cNvSpPr/>
                <p:nvPr/>
              </p:nvSpPr>
              <p:spPr bwMode="gray">
                <a:xfrm flipV="1">
                  <a:off x="9539824"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7" name="Ellipse 553"/>
                <p:cNvSpPr/>
                <p:nvPr/>
              </p:nvSpPr>
              <p:spPr bwMode="gray">
                <a:xfrm flipV="1">
                  <a:off x="9539824"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8" name="Ellipse 554"/>
                <p:cNvSpPr/>
                <p:nvPr/>
              </p:nvSpPr>
              <p:spPr bwMode="gray">
                <a:xfrm flipV="1">
                  <a:off x="922219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9" name="Ellipse 555"/>
                <p:cNvSpPr/>
                <p:nvPr/>
              </p:nvSpPr>
              <p:spPr bwMode="gray">
                <a:xfrm flipV="1">
                  <a:off x="9222199"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0" name="Ellipse 556"/>
                <p:cNvSpPr/>
                <p:nvPr/>
              </p:nvSpPr>
              <p:spPr bwMode="gray">
                <a:xfrm flipV="1">
                  <a:off x="8746986"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1" name="Ellipse 557"/>
                <p:cNvSpPr/>
                <p:nvPr/>
              </p:nvSpPr>
              <p:spPr bwMode="gray">
                <a:xfrm flipV="1">
                  <a:off x="8905400"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2" name="Ellipse 558"/>
                <p:cNvSpPr/>
                <p:nvPr/>
              </p:nvSpPr>
              <p:spPr bwMode="gray">
                <a:xfrm flipV="1">
                  <a:off x="8588694"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3" name="Ellipse 559"/>
                <p:cNvSpPr/>
                <p:nvPr/>
              </p:nvSpPr>
              <p:spPr bwMode="gray">
                <a:xfrm flipV="1">
                  <a:off x="8430043"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4" name="Ellipse 560"/>
                <p:cNvSpPr/>
                <p:nvPr/>
              </p:nvSpPr>
              <p:spPr bwMode="gray">
                <a:xfrm flipV="1">
                  <a:off x="795211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5" name="Ellipse 561"/>
                <p:cNvSpPr/>
                <p:nvPr/>
              </p:nvSpPr>
              <p:spPr bwMode="gray">
                <a:xfrm flipV="1">
                  <a:off x="7952113"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6" name="Ellipse 562"/>
                <p:cNvSpPr/>
                <p:nvPr/>
              </p:nvSpPr>
              <p:spPr bwMode="gray">
                <a:xfrm flipV="1">
                  <a:off x="7952113"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7" name="Ellipse 563"/>
                <p:cNvSpPr/>
                <p:nvPr/>
              </p:nvSpPr>
              <p:spPr bwMode="gray">
                <a:xfrm flipV="1">
                  <a:off x="8117728"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8" name="Ellipse 564"/>
                <p:cNvSpPr/>
                <p:nvPr/>
              </p:nvSpPr>
              <p:spPr bwMode="gray">
                <a:xfrm flipV="1">
                  <a:off x="7793115"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9" name="Ellipse 565"/>
                <p:cNvSpPr/>
                <p:nvPr/>
              </p:nvSpPr>
              <p:spPr bwMode="gray">
                <a:xfrm flipV="1">
                  <a:off x="7793115"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0" name="Ellipse 566"/>
                <p:cNvSpPr/>
                <p:nvPr/>
              </p:nvSpPr>
              <p:spPr bwMode="gray">
                <a:xfrm flipV="1">
                  <a:off x="763092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1" name="Ellipse 567"/>
                <p:cNvSpPr/>
                <p:nvPr/>
              </p:nvSpPr>
              <p:spPr bwMode="gray">
                <a:xfrm flipV="1">
                  <a:off x="7478197"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2" name="Ellipse 568"/>
                <p:cNvSpPr/>
                <p:nvPr/>
              </p:nvSpPr>
              <p:spPr bwMode="gray">
                <a:xfrm flipV="1">
                  <a:off x="747819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3" name="Ellipse 569"/>
                <p:cNvSpPr/>
                <p:nvPr/>
              </p:nvSpPr>
              <p:spPr bwMode="gray">
                <a:xfrm flipV="1">
                  <a:off x="7478197"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4" name="Ellipse 570"/>
                <p:cNvSpPr/>
                <p:nvPr/>
              </p:nvSpPr>
              <p:spPr bwMode="gray">
                <a:xfrm flipV="1">
                  <a:off x="731982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5" name="Ellipse 571"/>
                <p:cNvSpPr/>
                <p:nvPr/>
              </p:nvSpPr>
              <p:spPr bwMode="gray">
                <a:xfrm flipV="1">
                  <a:off x="7319820"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6" name="Ellipse 572"/>
                <p:cNvSpPr/>
                <p:nvPr/>
              </p:nvSpPr>
              <p:spPr bwMode="gray">
                <a:xfrm flipV="1">
                  <a:off x="7319820" y="4531570"/>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7" name="Ellipse 573"/>
                <p:cNvSpPr/>
                <p:nvPr/>
              </p:nvSpPr>
              <p:spPr bwMode="gray">
                <a:xfrm flipV="1">
                  <a:off x="731982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8" name="Ellipse 574"/>
                <p:cNvSpPr/>
                <p:nvPr/>
              </p:nvSpPr>
              <p:spPr bwMode="gray">
                <a:xfrm flipV="1">
                  <a:off x="731982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9" name="Ellipse 575"/>
                <p:cNvSpPr/>
                <p:nvPr/>
              </p:nvSpPr>
              <p:spPr bwMode="gray">
                <a:xfrm flipV="1">
                  <a:off x="7319820"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0" name="Ellipse 576"/>
                <p:cNvSpPr/>
                <p:nvPr/>
              </p:nvSpPr>
              <p:spPr bwMode="gray">
                <a:xfrm flipV="1">
                  <a:off x="731982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1" name="Ellipse 577"/>
                <p:cNvSpPr/>
                <p:nvPr/>
              </p:nvSpPr>
              <p:spPr bwMode="gray">
                <a:xfrm flipV="1">
                  <a:off x="7319820" y="2883694"/>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2" name="Ellipse 578"/>
                <p:cNvSpPr/>
                <p:nvPr/>
              </p:nvSpPr>
              <p:spPr bwMode="gray">
                <a:xfrm flipV="1">
                  <a:off x="7158246"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3" name="Ellipse 579"/>
                <p:cNvSpPr/>
                <p:nvPr/>
              </p:nvSpPr>
              <p:spPr bwMode="gray">
                <a:xfrm flipV="1">
                  <a:off x="7158246" y="2883694"/>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4" name="Ellipse 580"/>
                <p:cNvSpPr/>
                <p:nvPr/>
              </p:nvSpPr>
              <p:spPr bwMode="gray">
                <a:xfrm flipV="1">
                  <a:off x="699797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5" name="Ellipse 581"/>
                <p:cNvSpPr/>
                <p:nvPr/>
              </p:nvSpPr>
              <p:spPr bwMode="gray">
                <a:xfrm flipV="1">
                  <a:off x="715824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6" name="Ellipse 582"/>
                <p:cNvSpPr/>
                <p:nvPr/>
              </p:nvSpPr>
              <p:spPr bwMode="gray">
                <a:xfrm flipV="1">
                  <a:off x="6997970"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7" name="Ellipse 583"/>
                <p:cNvSpPr/>
                <p:nvPr/>
              </p:nvSpPr>
              <p:spPr bwMode="gray">
                <a:xfrm flipV="1">
                  <a:off x="699797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8" name="Ellipse 584"/>
                <p:cNvSpPr/>
                <p:nvPr/>
              </p:nvSpPr>
              <p:spPr bwMode="gray">
                <a:xfrm flipV="1">
                  <a:off x="6997970"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9" name="Ellipse 585"/>
                <p:cNvSpPr/>
                <p:nvPr/>
              </p:nvSpPr>
              <p:spPr bwMode="gray">
                <a:xfrm flipV="1">
                  <a:off x="699797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0" name="Ellipse 586"/>
                <p:cNvSpPr/>
                <p:nvPr/>
              </p:nvSpPr>
              <p:spPr bwMode="gray">
                <a:xfrm flipV="1">
                  <a:off x="6997970"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1" name="Ellipse 587"/>
                <p:cNvSpPr/>
                <p:nvPr/>
              </p:nvSpPr>
              <p:spPr bwMode="gray">
                <a:xfrm flipV="1">
                  <a:off x="684122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2" name="Ellipse 588"/>
                <p:cNvSpPr/>
                <p:nvPr/>
              </p:nvSpPr>
              <p:spPr bwMode="gray">
                <a:xfrm flipV="1">
                  <a:off x="6841223" y="342013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3" name="Ellipse 589"/>
                <p:cNvSpPr/>
                <p:nvPr/>
              </p:nvSpPr>
              <p:spPr bwMode="gray">
                <a:xfrm flipV="1">
                  <a:off x="6841223"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4" name="Ellipse 590"/>
                <p:cNvSpPr/>
                <p:nvPr/>
              </p:nvSpPr>
              <p:spPr bwMode="gray">
                <a:xfrm flipV="1">
                  <a:off x="6841223"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5" name="Ellipse 591"/>
                <p:cNvSpPr/>
                <p:nvPr/>
              </p:nvSpPr>
              <p:spPr bwMode="gray">
                <a:xfrm flipV="1">
                  <a:off x="6841223"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6" name="Ellipse 592"/>
                <p:cNvSpPr/>
                <p:nvPr/>
              </p:nvSpPr>
              <p:spPr bwMode="gray">
                <a:xfrm flipV="1">
                  <a:off x="6841223"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7" name="Ellipse 593"/>
                <p:cNvSpPr/>
                <p:nvPr/>
              </p:nvSpPr>
              <p:spPr bwMode="gray">
                <a:xfrm flipV="1">
                  <a:off x="6680912"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8" name="Ellipse 594"/>
                <p:cNvSpPr/>
                <p:nvPr/>
              </p:nvSpPr>
              <p:spPr bwMode="gray">
                <a:xfrm flipV="1">
                  <a:off x="6680912"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9" name="Ellipse 595"/>
                <p:cNvSpPr/>
                <p:nvPr/>
              </p:nvSpPr>
              <p:spPr bwMode="gray">
                <a:xfrm flipV="1">
                  <a:off x="6680912"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0" name="Ellipse 596"/>
                <p:cNvSpPr/>
                <p:nvPr/>
              </p:nvSpPr>
              <p:spPr bwMode="gray">
                <a:xfrm flipV="1">
                  <a:off x="6680912"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1" name="Ellipse 597"/>
                <p:cNvSpPr/>
                <p:nvPr/>
              </p:nvSpPr>
              <p:spPr bwMode="gray">
                <a:xfrm flipV="1">
                  <a:off x="6680912"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2" name="Ellipse 598"/>
                <p:cNvSpPr/>
                <p:nvPr/>
              </p:nvSpPr>
              <p:spPr bwMode="gray">
                <a:xfrm flipV="1">
                  <a:off x="6680912"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3" name="Ellipse 599"/>
                <p:cNvSpPr/>
                <p:nvPr/>
              </p:nvSpPr>
              <p:spPr bwMode="gray">
                <a:xfrm flipV="1">
                  <a:off x="6680912"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4" name="Ellipse 600"/>
                <p:cNvSpPr/>
                <p:nvPr/>
              </p:nvSpPr>
              <p:spPr bwMode="gray">
                <a:xfrm flipV="1">
                  <a:off x="6522282"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5" name="Ellipse 601"/>
                <p:cNvSpPr/>
                <p:nvPr/>
              </p:nvSpPr>
              <p:spPr bwMode="gray">
                <a:xfrm flipV="1">
                  <a:off x="6522282"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6" name="Ellipse 602"/>
                <p:cNvSpPr/>
                <p:nvPr/>
              </p:nvSpPr>
              <p:spPr bwMode="gray">
                <a:xfrm flipV="1">
                  <a:off x="6841223"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7" name="Ellipse 603"/>
                <p:cNvSpPr/>
                <p:nvPr/>
              </p:nvSpPr>
              <p:spPr bwMode="gray">
                <a:xfrm flipV="1">
                  <a:off x="6522282"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8" name="Ellipse 604"/>
                <p:cNvSpPr/>
                <p:nvPr/>
              </p:nvSpPr>
              <p:spPr bwMode="gray">
                <a:xfrm flipV="1">
                  <a:off x="6522282"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9" name="Ellipse 605"/>
                <p:cNvSpPr/>
                <p:nvPr/>
              </p:nvSpPr>
              <p:spPr bwMode="gray">
                <a:xfrm flipV="1">
                  <a:off x="6522282"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0" name="Ellipse 606"/>
                <p:cNvSpPr/>
                <p:nvPr/>
              </p:nvSpPr>
              <p:spPr bwMode="gray">
                <a:xfrm flipV="1">
                  <a:off x="6522282"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1" name="Ellipse 607"/>
                <p:cNvSpPr/>
                <p:nvPr/>
              </p:nvSpPr>
              <p:spPr bwMode="gray">
                <a:xfrm flipV="1">
                  <a:off x="6522282"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2" name="Ellipse 608"/>
                <p:cNvSpPr/>
                <p:nvPr/>
              </p:nvSpPr>
              <p:spPr bwMode="gray">
                <a:xfrm flipV="1">
                  <a:off x="6522282"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3" name="Ellipse 609"/>
                <p:cNvSpPr/>
                <p:nvPr/>
              </p:nvSpPr>
              <p:spPr bwMode="gray">
                <a:xfrm flipV="1">
                  <a:off x="6370164"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4" name="Ellipse 610"/>
                <p:cNvSpPr/>
                <p:nvPr/>
              </p:nvSpPr>
              <p:spPr bwMode="gray">
                <a:xfrm flipV="1">
                  <a:off x="6370164" y="4531570"/>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5" name="Ellipse 611"/>
                <p:cNvSpPr/>
                <p:nvPr/>
              </p:nvSpPr>
              <p:spPr bwMode="gray">
                <a:xfrm flipV="1">
                  <a:off x="6370164" y="389880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6" name="Ellipse 612"/>
                <p:cNvSpPr/>
                <p:nvPr/>
              </p:nvSpPr>
              <p:spPr bwMode="gray">
                <a:xfrm flipV="1">
                  <a:off x="6370164"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7" name="Ellipse 613"/>
                <p:cNvSpPr/>
                <p:nvPr/>
              </p:nvSpPr>
              <p:spPr bwMode="gray">
                <a:xfrm flipV="1">
                  <a:off x="6370164"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8" name="Ellipse 614"/>
                <p:cNvSpPr/>
                <p:nvPr/>
              </p:nvSpPr>
              <p:spPr bwMode="gray">
                <a:xfrm flipV="1">
                  <a:off x="6370164"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9" name="Ellipse 615"/>
                <p:cNvSpPr/>
                <p:nvPr/>
              </p:nvSpPr>
              <p:spPr bwMode="gray">
                <a:xfrm flipV="1">
                  <a:off x="6370164"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0" name="Ellipse 616"/>
                <p:cNvSpPr/>
                <p:nvPr/>
              </p:nvSpPr>
              <p:spPr bwMode="gray">
                <a:xfrm flipV="1">
                  <a:off x="6201727"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1" name="Ellipse 617"/>
                <p:cNvSpPr/>
                <p:nvPr/>
              </p:nvSpPr>
              <p:spPr bwMode="gray">
                <a:xfrm flipV="1">
                  <a:off x="6201727"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2" name="Ellipse 618"/>
                <p:cNvSpPr/>
                <p:nvPr/>
              </p:nvSpPr>
              <p:spPr bwMode="gray">
                <a:xfrm flipV="1">
                  <a:off x="620172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3" name="Ellipse 619"/>
                <p:cNvSpPr/>
                <p:nvPr/>
              </p:nvSpPr>
              <p:spPr bwMode="gray">
                <a:xfrm flipV="1">
                  <a:off x="6201727"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4" name="Ellipse 620"/>
                <p:cNvSpPr/>
                <p:nvPr/>
              </p:nvSpPr>
              <p:spPr bwMode="gray">
                <a:xfrm flipV="1">
                  <a:off x="6201727" y="389880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5" name="Ellipse 621"/>
                <p:cNvSpPr/>
                <p:nvPr/>
              </p:nvSpPr>
              <p:spPr bwMode="gray">
                <a:xfrm flipV="1">
                  <a:off x="6049318"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6" name="Ellipse 622"/>
                <p:cNvSpPr/>
                <p:nvPr/>
              </p:nvSpPr>
              <p:spPr bwMode="gray">
                <a:xfrm flipV="1">
                  <a:off x="588497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7" name="Ellipse 623"/>
                <p:cNvSpPr/>
                <p:nvPr/>
              </p:nvSpPr>
              <p:spPr bwMode="gray">
                <a:xfrm flipV="1">
                  <a:off x="5884973"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8" name="Ellipse 624"/>
                <p:cNvSpPr/>
                <p:nvPr/>
              </p:nvSpPr>
              <p:spPr bwMode="gray">
                <a:xfrm flipV="1">
                  <a:off x="5884973"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9" name="Ellipse 625"/>
                <p:cNvSpPr/>
                <p:nvPr/>
              </p:nvSpPr>
              <p:spPr bwMode="gray">
                <a:xfrm flipV="1">
                  <a:off x="5884973"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0" name="Ellipse 626"/>
                <p:cNvSpPr/>
                <p:nvPr/>
              </p:nvSpPr>
              <p:spPr bwMode="gray">
                <a:xfrm flipV="1">
                  <a:off x="6049318"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1" name="Ellipse 627"/>
                <p:cNvSpPr/>
                <p:nvPr/>
              </p:nvSpPr>
              <p:spPr bwMode="gray">
                <a:xfrm flipV="1">
                  <a:off x="6049318"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2" name="Ellipse 628"/>
                <p:cNvSpPr/>
                <p:nvPr/>
              </p:nvSpPr>
              <p:spPr bwMode="gray">
                <a:xfrm flipV="1">
                  <a:off x="6049318"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3" name="Ellipse 629"/>
                <p:cNvSpPr/>
                <p:nvPr/>
              </p:nvSpPr>
              <p:spPr bwMode="gray">
                <a:xfrm flipV="1">
                  <a:off x="5723768"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634" name="Ellipse 630"/>
                <p:cNvSpPr/>
                <p:nvPr/>
              </p:nvSpPr>
              <p:spPr bwMode="gray">
                <a:xfrm flipV="1">
                  <a:off x="5723768"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635" name="Ellipse 631"/>
                <p:cNvSpPr/>
                <p:nvPr/>
              </p:nvSpPr>
              <p:spPr bwMode="gray">
                <a:xfrm flipV="1">
                  <a:off x="5723768"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636" name="Ellipse 632"/>
                <p:cNvSpPr/>
                <p:nvPr/>
              </p:nvSpPr>
              <p:spPr bwMode="gray">
                <a:xfrm flipV="1">
                  <a:off x="5723768"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637" name="Ellipse 633"/>
                <p:cNvSpPr/>
                <p:nvPr/>
              </p:nvSpPr>
              <p:spPr bwMode="gray">
                <a:xfrm flipV="1">
                  <a:off x="11643945" y="3909365"/>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8" name="Ellipse 634"/>
                <p:cNvSpPr/>
                <p:nvPr/>
              </p:nvSpPr>
              <p:spPr bwMode="gray">
                <a:xfrm flipV="1">
                  <a:off x="11643945" y="359131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grpSp>
        </p:grpSp>
        <p:sp>
          <p:nvSpPr>
            <p:cNvPr id="385" name="Freeform 673"/>
            <p:cNvSpPr>
              <a:spLocks noEditPoints="1"/>
            </p:cNvSpPr>
            <p:nvPr/>
          </p:nvSpPr>
          <p:spPr bwMode="gray">
            <a:xfrm>
              <a:off x="7635967" y="2755725"/>
              <a:ext cx="248847" cy="348382"/>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5"/>
            </a:solidFill>
            <a:ln>
              <a:noFill/>
            </a:ln>
          </p:spPr>
          <p:txBody>
            <a:bodyPr vert="horz" wrap="square" lIns="91392" tIns="45696" rIns="91392" bIns="45696" numCol="1" anchor="t" anchorCtr="0" compatLnSpc="1">
              <a:prstTxWarp prst="textNoShape">
                <a:avLst/>
              </a:prstTxWarp>
            </a:bodyPr>
            <a:lstStyle/>
            <a:p>
              <a:endParaRPr lang="en-US" sz="1299" dirty="0">
                <a:latin typeface="+mj-lt"/>
              </a:endParaRPr>
            </a:p>
          </p:txBody>
        </p:sp>
      </p:grpSp>
      <p:cxnSp>
        <p:nvCxnSpPr>
          <p:cNvPr id="4" name="Gewinkelte Verbindung 3"/>
          <p:cNvCxnSpPr>
            <a:stCxn id="380" idx="0"/>
            <a:endCxn id="378" idx="0"/>
          </p:cNvCxnSpPr>
          <p:nvPr/>
        </p:nvCxnSpPr>
        <p:spPr bwMode="auto">
          <a:xfrm rot="16200000" flipV="1">
            <a:off x="4444927" y="2359383"/>
            <a:ext cx="216052" cy="4640339"/>
          </a:xfrm>
          <a:prstGeom prst="bentConnector3">
            <a:avLst>
              <a:gd name="adj1" fmla="val 205808"/>
            </a:avLst>
          </a:prstGeom>
          <a:solidFill>
            <a:schemeClr val="tx2"/>
          </a:solidFill>
          <a:ln w="28575" cap="flat" cmpd="sng" algn="ctr">
            <a:solidFill>
              <a:srgbClr val="647D2D"/>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Gerade Verbindung 5"/>
          <p:cNvCxnSpPr/>
          <p:nvPr/>
        </p:nvCxnSpPr>
        <p:spPr bwMode="auto">
          <a:xfrm flipH="1" flipV="1">
            <a:off x="2098591" y="3470896"/>
            <a:ext cx="5096" cy="1100631"/>
          </a:xfrm>
          <a:prstGeom prst="line">
            <a:avLst/>
          </a:prstGeom>
          <a:solidFill>
            <a:schemeClr val="tx2"/>
          </a:solidFill>
          <a:ln w="28575" cap="flat" cmpd="sng" algn="ctr">
            <a:solidFill>
              <a:srgbClr val="647D2D"/>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winkelte Verbindung 21"/>
          <p:cNvCxnSpPr>
            <a:stCxn id="391" idx="1"/>
            <a:endCxn id="378" idx="3"/>
          </p:cNvCxnSpPr>
          <p:nvPr/>
        </p:nvCxnSpPr>
        <p:spPr bwMode="auto">
          <a:xfrm rot="5400000">
            <a:off x="2958834" y="2810587"/>
            <a:ext cx="2208371" cy="2386406"/>
          </a:xfrm>
          <a:prstGeom prst="bentConnector2">
            <a:avLst/>
          </a:prstGeom>
          <a:solidFill>
            <a:schemeClr val="tx2"/>
          </a:solidFill>
          <a:ln w="28575" cap="flat" cmpd="sng" algn="ctr">
            <a:solidFill>
              <a:srgbClr val="879BAA"/>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a:stCxn id="375" idx="3"/>
            <a:endCxn id="641" idx="0"/>
          </p:cNvCxnSpPr>
          <p:nvPr/>
        </p:nvCxnSpPr>
        <p:spPr bwMode="auto">
          <a:xfrm flipV="1">
            <a:off x="2865007" y="2412970"/>
            <a:ext cx="1864869" cy="18093"/>
          </a:xfrm>
          <a:prstGeom prst="line">
            <a:avLst/>
          </a:prstGeom>
          <a:solidFill>
            <a:schemeClr val="tx2"/>
          </a:solidFill>
          <a:ln w="28575" cap="flat" cmpd="sng" algn="ctr">
            <a:solidFill>
              <a:srgbClr val="879BAA"/>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9326437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928138" y="2947658"/>
            <a:ext cx="5976664" cy="2232248"/>
            <a:chOff x="3888878" y="2354141"/>
            <a:chExt cx="5976664" cy="2232248"/>
          </a:xfrm>
          <a:solidFill>
            <a:srgbClr val="2387AA"/>
          </a:solidFill>
        </p:grpSpPr>
        <p:sp>
          <p:nvSpPr>
            <p:cNvPr id="40" name="Abgerundetes Rechteck 2"/>
            <p:cNvSpPr/>
            <p:nvPr/>
          </p:nvSpPr>
          <p:spPr bwMode="auto">
            <a:xfrm>
              <a:off x="3888878" y="2354141"/>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9276" y="2781203"/>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r>
              <a:rPr lang="de-DE" dirty="0" smtClean="0"/>
              <a:t/>
            </a:r>
            <a:br>
              <a:rPr lang="de-DE" dirty="0" smtClean="0"/>
            </a:br>
            <a:r>
              <a:rPr lang="en-US" b="0" i="1" u="sng" dirty="0" smtClean="0"/>
              <a:t>Hands-On Exercise: Configure and upload data source</a:t>
            </a:r>
            <a:endParaRPr lang="en-US" b="0" i="1" u="sng" dirty="0"/>
          </a:p>
        </p:txBody>
      </p:sp>
      <p:sp>
        <p:nvSpPr>
          <p:cNvPr id="282" name="Rechteck 281"/>
          <p:cNvSpPr>
            <a:spLocks/>
          </p:cNvSpPr>
          <p:nvPr/>
        </p:nvSpPr>
        <p:spPr bwMode="gray">
          <a:xfrm>
            <a:off x="2407943" y="1384800"/>
            <a:ext cx="8480942"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smtClean="0">
                <a:solidFill>
                  <a:schemeClr val="bg1"/>
                </a:solidFill>
              </a:rPr>
              <a:t>Task </a:t>
            </a:r>
            <a:r>
              <a:rPr lang="en-US" sz="1399" b="1" dirty="0">
                <a:solidFill>
                  <a:schemeClr val="bg1"/>
                </a:solidFill>
              </a:rPr>
              <a:t>1</a:t>
            </a:r>
            <a:r>
              <a:rPr lang="en-US" sz="1399" b="1" dirty="0" smtClean="0">
                <a:solidFill>
                  <a:schemeClr val="bg1"/>
                </a:solidFill>
              </a:rPr>
              <a:t>: Configure </a:t>
            </a:r>
            <a:r>
              <a:rPr lang="en-US" sz="1399" b="1" dirty="0">
                <a:solidFill>
                  <a:schemeClr val="bg1"/>
                </a:solidFill>
              </a:rPr>
              <a:t>and upload data </a:t>
            </a:r>
            <a:r>
              <a:rPr lang="en-US" sz="1399" b="1" dirty="0" smtClean="0">
                <a:solidFill>
                  <a:schemeClr val="bg1"/>
                </a:solidFill>
              </a:rPr>
              <a:t>source</a:t>
            </a:r>
            <a:endParaRPr lang="en-US" sz="1399" b="1" dirty="0">
              <a:solidFill>
                <a:schemeClr val="bg1"/>
              </a:solidFill>
            </a:endParaRP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4997" y="2824799"/>
            <a:ext cx="2480759" cy="2482051"/>
          </a:xfrm>
          <a:prstGeom prst="rect">
            <a:avLst/>
          </a:prstGeom>
        </p:spPr>
      </p:pic>
      <p:sp>
        <p:nvSpPr>
          <p:cNvPr id="9" name="Pentagon 8"/>
          <p:cNvSpPr/>
          <p:nvPr/>
        </p:nvSpPr>
        <p:spPr bwMode="auto">
          <a:xfrm>
            <a:off x="540822" y="406378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DataSource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6" name="Down Arrow 15"/>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9145714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6: Upload Data Configuration</a:t>
            </a:r>
            <a:endParaRPr lang="en-US" b="0" i="1" u="sng" dirty="0"/>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00000"/>
              </a:lnSpc>
            </a:pPr>
            <a:r>
              <a:rPr lang="en-US" sz="1600" u="sng" dirty="0" smtClean="0">
                <a:solidFill>
                  <a:srgbClr val="00646E"/>
                </a:solidFill>
              </a:rPr>
              <a:t>Use the following format to construct the data source. Note you need to make sure that the unit and type match the unit and type defined in the MindSphere Device asset </a:t>
            </a:r>
            <a:endParaRPr lang="en-US" sz="1600" b="1" u="sng" dirty="0" smtClean="0">
              <a:solidFill>
                <a:srgbClr val="00646E"/>
              </a:solidFill>
            </a:endParaRPr>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7999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1</a:t>
            </a:r>
            <a:r>
              <a:rPr lang="en-US" b="1" dirty="0" smtClean="0">
                <a:solidFill>
                  <a:schemeClr val="bg1"/>
                </a:solidFill>
              </a:rPr>
              <a:t>: </a:t>
            </a:r>
            <a:r>
              <a:rPr lang="en-US" dirty="0" smtClean="0">
                <a:solidFill>
                  <a:schemeClr val="bg1"/>
                </a:solidFill>
              </a:rPr>
              <a:t>Construct the Data Source Configuration</a:t>
            </a:r>
            <a:endParaRPr lang="en-US" dirty="0">
              <a:solidFill>
                <a:schemeClr val="bg1"/>
              </a:solidFill>
            </a:endParaRPr>
          </a:p>
        </p:txBody>
      </p:sp>
      <p:sp>
        <p:nvSpPr>
          <p:cNvPr id="9" name="Rectangle 8"/>
          <p:cNvSpPr/>
          <p:nvPr/>
        </p:nvSpPr>
        <p:spPr>
          <a:xfrm>
            <a:off x="574158" y="2223863"/>
            <a:ext cx="7905608" cy="3477875"/>
          </a:xfrm>
          <a:prstGeom prst="rect">
            <a:avLst/>
          </a:prstGeom>
          <a:ln>
            <a:solidFill>
              <a:schemeClr val="tx1"/>
            </a:solidFill>
            <a:prstDash val="lgDash"/>
          </a:ln>
        </p:spPr>
        <p:txBody>
          <a:bodyPr wrap="square">
            <a:spAutoFit/>
          </a:bodyPr>
          <a:lstStyle/>
          <a:p>
            <a:pPr>
              <a:spcAft>
                <a:spcPts val="0"/>
              </a:spcAft>
            </a:pPr>
            <a:r>
              <a:rPr lang="de-DE" sz="11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configurationId</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dataSources</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description</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dataPoints</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id</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description</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int</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unit</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customData</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customData</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a:p>
            <a:pPr>
              <a:spcAft>
                <a:spcPts val="0"/>
              </a:spcAft>
            </a:pPr>
            <a:r>
              <a:rPr lang="de-DE" sz="11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63964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MindConnect</a:t>
            </a:r>
            <a:r>
              <a:rPr lang="de-DE" dirty="0" smtClean="0"/>
              <a:t> API</a:t>
            </a:r>
            <a:br>
              <a:rPr lang="de-DE" dirty="0" smtClean="0"/>
            </a:br>
            <a:r>
              <a:rPr lang="en-US" b="0" i="1" u="sng" dirty="0"/>
              <a:t>Hands-On </a:t>
            </a:r>
            <a:r>
              <a:rPr lang="en-US" b="0" i="1" u="sng" dirty="0" smtClean="0"/>
              <a:t>Exercise 6: Upload Data Configuration</a:t>
            </a:r>
            <a:endParaRPr lang="en-US" b="0" i="1" u="sng" dirty="0"/>
          </a:p>
        </p:txBody>
      </p:sp>
      <p:sp>
        <p:nvSpPr>
          <p:cNvPr id="10" name="Inhaltsplatzhalter 2"/>
          <p:cNvSpPr txBox="1">
            <a:spLocks/>
          </p:cNvSpPr>
          <p:nvPr/>
        </p:nvSpPr>
        <p:spPr>
          <a:xfrm>
            <a:off x="574158" y="1553847"/>
            <a:ext cx="11617842" cy="4771748"/>
          </a:xfrm>
          <a:prstGeom prst="rect">
            <a:avLst/>
          </a:prstGeom>
          <a:solidFill>
            <a:schemeClr val="bg1"/>
          </a:solidFill>
          <a:ln w="19050">
            <a:noFill/>
          </a:ln>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nSpc>
                <a:spcPct val="150000"/>
              </a:lnSpc>
            </a:pPr>
            <a:r>
              <a:rPr lang="en-US" sz="1600" u="sng" dirty="0" smtClean="0">
                <a:solidFill>
                  <a:srgbClr val="00646E"/>
                </a:solidFill>
              </a:rPr>
              <a:t>Start Postman and use the REST API call to upload data configuration</a:t>
            </a:r>
            <a:endParaRPr lang="en-US" sz="1600" b="1" u="sng" dirty="0" smtClean="0">
              <a:solidFill>
                <a:srgbClr val="00646E"/>
              </a:solidFill>
            </a:endParaRPr>
          </a:p>
          <a:p>
            <a:pPr marL="285607" indent="-285607">
              <a:lnSpc>
                <a:spcPct val="150000"/>
              </a:lnSpc>
              <a:buFont typeface="Arial" pitchFamily="34" charset="0"/>
              <a:buChar char="•"/>
            </a:pPr>
            <a:r>
              <a:rPr lang="en-US" sz="1600" kern="0" dirty="0" smtClean="0"/>
              <a:t>Create the </a:t>
            </a:r>
            <a:r>
              <a:rPr lang="en-US" sz="1600" b="1" dirty="0" smtClean="0">
                <a:solidFill>
                  <a:srgbClr val="4B83CD"/>
                </a:solidFill>
                <a:latin typeface="Consolas" panose="020B0609020204030204" pitchFamily="49" charset="0"/>
              </a:rPr>
              <a:t>PUT </a:t>
            </a:r>
            <a:r>
              <a:rPr lang="en-US" sz="1600" kern="0" dirty="0" smtClean="0"/>
              <a:t>request to upload data configuration</a:t>
            </a:r>
          </a:p>
          <a:p>
            <a:pPr>
              <a:lnSpc>
                <a:spcPct val="150000"/>
              </a:lnSpc>
            </a:pPr>
            <a:endParaRPr lang="en-US" sz="1600" kern="0" dirty="0" smtClean="0"/>
          </a:p>
          <a:p>
            <a:pPr marL="285607" indent="-285607">
              <a:lnSpc>
                <a:spcPct val="150000"/>
              </a:lnSpc>
              <a:buFont typeface="Arial" pitchFamily="34" charset="0"/>
              <a:buChar char="•"/>
            </a:pPr>
            <a:r>
              <a:rPr lang="en-US" sz="1600" kern="0" dirty="0" smtClean="0"/>
              <a:t>In the Header part of put request, use the </a:t>
            </a:r>
            <a:r>
              <a:rPr lang="en-US" sz="1600" kern="0" dirty="0">
                <a:solidFill>
                  <a:schemeClr val="accent3"/>
                </a:solidFill>
              </a:rPr>
              <a:t>A</a:t>
            </a:r>
            <a:r>
              <a:rPr lang="en-US" sz="1600" kern="0" dirty="0" smtClean="0">
                <a:solidFill>
                  <a:schemeClr val="accent3"/>
                </a:solidFill>
              </a:rPr>
              <a:t>gent </a:t>
            </a:r>
            <a:r>
              <a:rPr lang="en-US" sz="1600" kern="0" dirty="0">
                <a:solidFill>
                  <a:schemeClr val="accent3"/>
                </a:solidFill>
              </a:rPr>
              <a:t>A</a:t>
            </a:r>
            <a:r>
              <a:rPr lang="en-US" sz="1600" kern="0" dirty="0" smtClean="0">
                <a:solidFill>
                  <a:schemeClr val="accent3"/>
                </a:solidFill>
              </a:rPr>
              <a:t>ccess </a:t>
            </a:r>
            <a:r>
              <a:rPr lang="en-US" sz="1600" kern="0" dirty="0">
                <a:solidFill>
                  <a:schemeClr val="accent3"/>
                </a:solidFill>
              </a:rPr>
              <a:t>T</a:t>
            </a:r>
            <a:r>
              <a:rPr lang="en-US" sz="1600" kern="0" dirty="0" smtClean="0">
                <a:solidFill>
                  <a:schemeClr val="accent3"/>
                </a:solidFill>
              </a:rPr>
              <a:t>oken </a:t>
            </a:r>
            <a:r>
              <a:rPr lang="en-US" sz="1600" kern="0" dirty="0" smtClean="0"/>
              <a:t>as authorization</a:t>
            </a:r>
          </a:p>
          <a:p>
            <a:pPr marL="285607" indent="-285607">
              <a:lnSpc>
                <a:spcPct val="150000"/>
              </a:lnSpc>
              <a:buFont typeface="Arial" pitchFamily="34" charset="0"/>
              <a:buChar char="•"/>
            </a:pPr>
            <a:endParaRPr lang="en-US" sz="1600" kern="0" dirty="0"/>
          </a:p>
          <a:p>
            <a:pPr marL="285607" indent="-285607">
              <a:lnSpc>
                <a:spcPct val="150000"/>
              </a:lnSpc>
              <a:buFont typeface="Arial" pitchFamily="34" charset="0"/>
              <a:buChar char="•"/>
            </a:pPr>
            <a:endParaRPr lang="en-US" sz="1600" kern="0" dirty="0" smtClean="0"/>
          </a:p>
          <a:p>
            <a:pPr marL="285607" indent="-285607">
              <a:lnSpc>
                <a:spcPct val="150000"/>
              </a:lnSpc>
              <a:buFont typeface="Arial" pitchFamily="34" charset="0"/>
              <a:buChar char="•"/>
            </a:pPr>
            <a:endParaRPr lang="en-US" sz="1600" kern="0" dirty="0"/>
          </a:p>
          <a:p>
            <a:pPr>
              <a:lnSpc>
                <a:spcPct val="100000"/>
              </a:lnSpc>
            </a:pPr>
            <a:endParaRPr lang="en-US" sz="1600" kern="0" dirty="0" smtClean="0"/>
          </a:p>
          <a:p>
            <a:pPr marL="285607" indent="-285607">
              <a:lnSpc>
                <a:spcPct val="100000"/>
              </a:lnSpc>
              <a:buFont typeface="Arial" pitchFamily="34" charset="0"/>
              <a:buChar char="•"/>
            </a:pPr>
            <a:r>
              <a:rPr lang="en-US" sz="1600" kern="0" dirty="0" smtClean="0"/>
              <a:t>In </a:t>
            </a:r>
            <a:r>
              <a:rPr lang="en-US" sz="1600" kern="0" dirty="0"/>
              <a:t>the </a:t>
            </a:r>
            <a:r>
              <a:rPr lang="en-US" sz="1600" kern="0" dirty="0" smtClean="0"/>
              <a:t>body part </a:t>
            </a:r>
            <a:r>
              <a:rPr lang="en-US" sz="1600" kern="0" dirty="0"/>
              <a:t>of post request, use </a:t>
            </a:r>
            <a:r>
              <a:rPr lang="en-US" sz="1600" kern="0" dirty="0" smtClean="0"/>
              <a:t>the data source structure created in the last step as value.</a:t>
            </a:r>
          </a:p>
          <a:p>
            <a:pPr marL="285607" indent="-285607">
              <a:lnSpc>
                <a:spcPct val="100000"/>
              </a:lnSpc>
              <a:buFont typeface="Arial" pitchFamily="34" charset="0"/>
              <a:buChar char="•"/>
            </a:pPr>
            <a:r>
              <a:rPr lang="en-US" sz="1600" kern="0" dirty="0" smtClean="0"/>
              <a:t>Send the request and check the result.</a:t>
            </a:r>
          </a:p>
          <a:p>
            <a:pPr marL="285607" indent="-285607">
              <a:lnSpc>
                <a:spcPct val="100000"/>
              </a:lnSpc>
              <a:buFont typeface="Arial" pitchFamily="34" charset="0"/>
              <a:buChar char="•"/>
            </a:pPr>
            <a:r>
              <a:rPr lang="en-US" sz="1600" kern="0" dirty="0" smtClean="0"/>
              <a:t>You may use the following request to get the uploaded data source. Or on MindSphere UI, go to the agent asset to check the data source configuration.</a:t>
            </a:r>
            <a:endParaRPr lang="en-US" sz="1600" kern="0" dirty="0"/>
          </a:p>
          <a:p>
            <a:pPr marL="285607" indent="-285607">
              <a:lnSpc>
                <a:spcPct val="150000"/>
              </a:lnSpc>
              <a:buFont typeface="Arial" pitchFamily="34" charset="0"/>
              <a:buChar char="•"/>
            </a:pPr>
            <a:endParaRPr lang="en-US" sz="1600" kern="0" dirty="0"/>
          </a:p>
          <a:p>
            <a:pPr>
              <a:lnSpc>
                <a:spcPct val="150000"/>
              </a:lnSpc>
            </a:pPr>
            <a:r>
              <a:rPr lang="en-US" sz="1600" kern="0" dirty="0" smtClean="0"/>
              <a:t> </a:t>
            </a: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endParaRPr lang="en-US" sz="1400" kern="0" dirty="0"/>
          </a:p>
          <a:p>
            <a:pPr marL="285607" indent="-285607">
              <a:lnSpc>
                <a:spcPct val="150000"/>
              </a:lnSpc>
              <a:buFont typeface="Arial" pitchFamily="34" charset="0"/>
              <a:buChar char="•"/>
            </a:pPr>
            <a:endParaRPr lang="en-US" sz="1400" kern="0" dirty="0" smtClean="0"/>
          </a:p>
          <a:p>
            <a:pPr marL="285607" indent="-285607">
              <a:lnSpc>
                <a:spcPct val="150000"/>
              </a:lnSpc>
              <a:buFont typeface="Arial" pitchFamily="34" charset="0"/>
              <a:buChar char="•"/>
            </a:pPr>
            <a:r>
              <a:rPr lang="en-US" sz="1400" kern="0" dirty="0" smtClean="0"/>
              <a:t>Note the returned message</a:t>
            </a:r>
          </a:p>
          <a:p>
            <a:pPr>
              <a:lnSpc>
                <a:spcPct val="150000"/>
              </a:lnSpc>
            </a:pPr>
            <a:endParaRPr lang="en-US" sz="1600" dirty="0" smtClean="0">
              <a:solidFill>
                <a:srgbClr val="00646E"/>
              </a:solidFill>
            </a:endParaRPr>
          </a:p>
          <a:p>
            <a:pPr>
              <a:lnSpc>
                <a:spcPct val="150000"/>
              </a:lnSpc>
            </a:pPr>
            <a:endParaRPr lang="en-US" sz="1600" kern="0" dirty="0">
              <a:latin typeface="Courier New" panose="02070309020205020404" pitchFamily="49" charset="0"/>
              <a:cs typeface="Courier New" panose="02070309020205020404" pitchFamily="49" charset="0"/>
            </a:endParaRPr>
          </a:p>
          <a:p>
            <a:pPr marL="285607" indent="-285607">
              <a:lnSpc>
                <a:spcPct val="150000"/>
              </a:lnSpc>
              <a:buFont typeface="Arial" pitchFamily="34" charset="0"/>
              <a:buChar char="•"/>
            </a:pPr>
            <a:endParaRPr lang="en-US" kern="0" dirty="0"/>
          </a:p>
        </p:txBody>
      </p:sp>
      <p:sp>
        <p:nvSpPr>
          <p:cNvPr id="5" name="Rechteck 281"/>
          <p:cNvSpPr>
            <a:spLocks/>
          </p:cNvSpPr>
          <p:nvPr/>
        </p:nvSpPr>
        <p:spPr bwMode="gray">
          <a:xfrm>
            <a:off x="574158" y="1279992"/>
            <a:ext cx="10116608" cy="320015"/>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b="1" dirty="0">
                <a:solidFill>
                  <a:schemeClr val="bg1"/>
                </a:solidFill>
              </a:rPr>
              <a:t>Task </a:t>
            </a:r>
            <a:r>
              <a:rPr lang="en-US" b="1" dirty="0" smtClean="0">
                <a:solidFill>
                  <a:schemeClr val="bg1"/>
                </a:solidFill>
              </a:rPr>
              <a:t>2: </a:t>
            </a:r>
            <a:r>
              <a:rPr lang="en-US" dirty="0" err="1" smtClean="0">
                <a:solidFill>
                  <a:schemeClr val="bg1"/>
                </a:solidFill>
              </a:rPr>
              <a:t>Uploade</a:t>
            </a:r>
            <a:r>
              <a:rPr lang="en-US" dirty="0" smtClean="0">
                <a:solidFill>
                  <a:schemeClr val="bg1"/>
                </a:solidFill>
              </a:rPr>
              <a:t> Data Source Configuration</a:t>
            </a:r>
            <a:endParaRPr lang="en-US" dirty="0">
              <a:solidFill>
                <a:schemeClr val="bg1"/>
              </a:solidFill>
            </a:endParaRPr>
          </a:p>
        </p:txBody>
      </p:sp>
      <p:sp>
        <p:nvSpPr>
          <p:cNvPr id="8" name="Rectangle 7"/>
          <p:cNvSpPr/>
          <p:nvPr/>
        </p:nvSpPr>
        <p:spPr>
          <a:xfrm>
            <a:off x="725498" y="2323534"/>
            <a:ext cx="1074100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PUT </a:t>
            </a:r>
            <a:r>
              <a:rPr lang="en-US" sz="1400" b="1" dirty="0" smtClean="0">
                <a:latin typeface="Consolas" panose="020B0609020204030204" pitchFamily="49" charset="0"/>
                <a:hlinkClick r:id="rId3"/>
              </a:rPr>
              <a:t>https</a:t>
            </a:r>
            <a:r>
              <a:rPr lang="en-US" sz="1400" b="1" dirty="0">
                <a:latin typeface="Consolas" panose="020B0609020204030204" pitchFamily="49" charset="0"/>
                <a:hlinkClick r:id="rId3"/>
              </a:rPr>
              <a:t>://</a:t>
            </a:r>
            <a:r>
              <a:rPr lang="en-US" sz="1400" b="1" dirty="0" smtClean="0">
                <a:latin typeface="Consolas" panose="020B0609020204030204" pitchFamily="49" charset="0"/>
                <a:hlinkClick r:id="rId3"/>
              </a:rPr>
              <a:t>gateway.eu1.mindsphere.io/api/agentmanagement/v3/agents/{agent_id}/dataSourceConfiguration</a:t>
            </a:r>
            <a:r>
              <a:rPr lang="en-US" sz="1400" b="1" dirty="0" smtClean="0">
                <a:latin typeface="Consolas" panose="020B0609020204030204" pitchFamily="49" charset="0"/>
              </a:rPr>
              <a:t> </a:t>
            </a:r>
            <a:endParaRPr lang="en-US" sz="1400" b="1" dirty="0">
              <a:latin typeface="Consolas" panose="020B0609020204030204" pitchFamily="49" charset="0"/>
            </a:endParaRPr>
          </a:p>
        </p:txBody>
      </p:sp>
      <p:sp>
        <p:nvSpPr>
          <p:cNvPr id="12" name="Rectangle 11"/>
          <p:cNvSpPr/>
          <p:nvPr/>
        </p:nvSpPr>
        <p:spPr>
          <a:xfrm>
            <a:off x="725498" y="3035904"/>
            <a:ext cx="10703764" cy="1384995"/>
          </a:xfrm>
          <a:prstGeom prst="rect">
            <a:avLst/>
          </a:prstGeom>
          <a:ln w="12700">
            <a:solidFill>
              <a:schemeClr val="tx1"/>
            </a:solidFill>
            <a:prstDash val="dash"/>
          </a:ln>
        </p:spPr>
        <p:txBody>
          <a:bodyPr wrap="square">
            <a:spAutoFit/>
          </a:bodyPr>
          <a:lstStyle/>
          <a:p>
            <a:pPr>
              <a:spcAft>
                <a:spcPts val="0"/>
              </a:spcAft>
            </a:pPr>
            <a:r>
              <a:rPr lang="de-DE" sz="1400" b="1"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eyJraWQiOiJrZXktaWQtMSIsInR5cCI6IkpXVCIsImFsZyI6IlJTMjU2In0.eyJpc3MiOiJTQ0kiLCJzdWIiOiJmMDM3MTQyODJkMzc0MzgzYWJmZjFjZmQ0ODZkMjMxYyIsImF1ZCI6IkFJQU0iLCJpYXQiOjE1MjYzMDg4MDksIm5iZiI6MTUyNjMwODgwOSwiZXhwIjoxNTI2OTEzNjA5LCJqdGkiOiJkNzI0ZmQ3ZC1jZGQ5LTRiNGEtYTMwYi05ZjdiNzQ4YWQ2OTEiLCJzY29wZSI6IklBVCIsInRlbiI6ImNhc3Nlb2UiLCJjbGllbnRfY3JlZGVudGlhbHNfcHJvZmlsZSI6WyJTSEFSRURfU0VDUkVUIl0sInNjaGVtYXMiOlsidXJuOnNpZW1lbnM6bWluZHNwaGVyZTp2MSJdfQ.FTMV4kEljCETuDrvbLHD5brwJwomrCKkfCzPgEbom20nvrlMk8sAEiQBDchYS6Pk9……</a:t>
            </a:r>
            <a:endParaRPr lang="de-DE" sz="14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3" name="Rectangle 12"/>
          <p:cNvSpPr/>
          <p:nvPr/>
        </p:nvSpPr>
        <p:spPr>
          <a:xfrm>
            <a:off x="725498" y="5443421"/>
            <a:ext cx="10741004" cy="307777"/>
          </a:xfrm>
          <a:prstGeom prst="rect">
            <a:avLst/>
          </a:prstGeom>
          <a:ln w="19050">
            <a:solidFill>
              <a:srgbClr val="FFC000"/>
            </a:solidFill>
            <a:prstDash val="solid"/>
          </a:ln>
        </p:spPr>
        <p:txBody>
          <a:bodyPr wrap="square">
            <a:spAutoFit/>
          </a:bodyPr>
          <a:lstStyle/>
          <a:p>
            <a:pPr lvl="0"/>
            <a:r>
              <a:rPr lang="en-US" sz="1400" b="1" dirty="0" smtClean="0">
                <a:solidFill>
                  <a:srgbClr val="4B83CD"/>
                </a:solidFill>
                <a:latin typeface="Consolas" panose="020B0609020204030204" pitchFamily="49" charset="0"/>
              </a:rPr>
              <a:t>Get </a:t>
            </a:r>
            <a:r>
              <a:rPr lang="en-US" sz="1400" b="1" dirty="0" smtClean="0">
                <a:latin typeface="Consolas" panose="020B0609020204030204" pitchFamily="49" charset="0"/>
                <a:hlinkClick r:id="rId3"/>
              </a:rPr>
              <a:t>https</a:t>
            </a:r>
            <a:r>
              <a:rPr lang="en-US" sz="1400" b="1" dirty="0">
                <a:latin typeface="Consolas" panose="020B0609020204030204" pitchFamily="49" charset="0"/>
                <a:hlinkClick r:id="rId3"/>
              </a:rPr>
              <a:t>://</a:t>
            </a:r>
            <a:r>
              <a:rPr lang="en-US" sz="1400" b="1" dirty="0" smtClean="0">
                <a:latin typeface="Consolas" panose="020B0609020204030204" pitchFamily="49" charset="0"/>
                <a:hlinkClick r:id="rId3"/>
              </a:rPr>
              <a:t>gateway.eu1.mindsphere.io/api/agentmanagement/v3/agents/{agent_id}/dataSourceConfiguration</a:t>
            </a:r>
            <a:r>
              <a:rPr lang="en-US" sz="1400" b="1" dirty="0" smtClean="0">
                <a:latin typeface="Consolas" panose="020B0609020204030204" pitchFamily="49" charset="0"/>
              </a:rPr>
              <a:t> </a:t>
            </a:r>
            <a:endParaRPr lang="en-US" sz="1400" b="1" dirty="0">
              <a:latin typeface="Consolas" panose="020B0609020204030204" pitchFamily="49" charset="0"/>
            </a:endParaRPr>
          </a:p>
        </p:txBody>
      </p:sp>
    </p:spTree>
    <p:extLst>
      <p:ext uri="{BB962C8B-B14F-4D97-AF65-F5344CB8AC3E}">
        <p14:creationId xmlns:p14="http://schemas.microsoft.com/office/powerpoint/2010/main" val="349510433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351815" y="4990974"/>
            <a:ext cx="2830788" cy="1281543"/>
          </a:xfrm>
          <a:prstGeom prst="rect">
            <a:avLst/>
          </a:prstGeom>
        </p:spPr>
      </p:pic>
      <p:pic>
        <p:nvPicPr>
          <p:cNvPr id="115" name="Picture 114"/>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3234959" y="5028578"/>
            <a:ext cx="2830788" cy="1281543"/>
          </a:xfrm>
          <a:prstGeom prst="rect">
            <a:avLst/>
          </a:prstGeom>
        </p:spPr>
      </p:pic>
      <p:sp>
        <p:nvSpPr>
          <p:cNvPr id="2" name="Title 1"/>
          <p:cNvSpPr>
            <a:spLocks noGrp="1"/>
          </p:cNvSpPr>
          <p:nvPr>
            <p:ph type="title"/>
          </p:nvPr>
        </p:nvSpPr>
        <p:spPr/>
        <p:txBody>
          <a:bodyPr/>
          <a:lstStyle/>
          <a:p>
            <a:r>
              <a:rPr lang="en-US" dirty="0"/>
              <a:t>MindSphere 3.0</a:t>
            </a:r>
            <a:br>
              <a:rPr lang="en-US" dirty="0"/>
            </a:br>
            <a:r>
              <a:rPr lang="en-US" b="0" dirty="0"/>
              <a:t>Asset </a:t>
            </a:r>
            <a:r>
              <a:rPr lang="en-US" b="0" dirty="0" smtClean="0"/>
              <a:t>and Hierarchy</a:t>
            </a:r>
            <a:endParaRPr lang="de-DE" dirty="0"/>
          </a:p>
        </p:txBody>
      </p:sp>
      <p:sp>
        <p:nvSpPr>
          <p:cNvPr id="3" name="Rectangle 2"/>
          <p:cNvSpPr/>
          <p:nvPr/>
        </p:nvSpPr>
        <p:spPr bwMode="auto">
          <a:xfrm>
            <a:off x="5832219" y="1299911"/>
            <a:ext cx="1441146" cy="648079"/>
          </a:xfrm>
          <a:prstGeom prst="rect">
            <a:avLst/>
          </a:prstGeom>
          <a:solidFill>
            <a:schemeClr val="bg2"/>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BasicAsset</a:t>
            </a:r>
            <a:endParaRPr lang="de-DE" sz="1200" dirty="0">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1088482" y="2786319"/>
            <a:ext cx="1260369"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BasicHierarchy</a:t>
            </a:r>
            <a:endParaRPr lang="de-DE" sz="1200" dirty="0">
              <a:ea typeface="Arial Unicode MS" panose="020B0604020202020204" pitchFamily="34" charset="-128"/>
              <a:cs typeface="Arial Unicode MS" panose="020B0604020202020204" pitchFamily="34" charset="-128"/>
            </a:endParaRPr>
          </a:p>
        </p:txBody>
      </p:sp>
      <p:cxnSp>
        <p:nvCxnSpPr>
          <p:cNvPr id="7" name="Elbow Connector 6"/>
          <p:cNvCxnSpPr>
            <a:stCxn id="3" idx="2"/>
            <a:endCxn id="4" idx="0"/>
          </p:cNvCxnSpPr>
          <p:nvPr/>
        </p:nvCxnSpPr>
        <p:spPr bwMode="auto">
          <a:xfrm rot="5400000">
            <a:off x="3716566" y="-49908"/>
            <a:ext cx="838329" cy="4834125"/>
          </a:xfrm>
          <a:prstGeom prst="bentConnector3">
            <a:avLst>
              <a:gd name="adj1" fmla="val 50000"/>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Elbow Connector 8"/>
          <p:cNvCxnSpPr>
            <a:stCxn id="3" idx="2"/>
            <a:endCxn id="5" idx="0"/>
          </p:cNvCxnSpPr>
          <p:nvPr/>
        </p:nvCxnSpPr>
        <p:spPr bwMode="auto">
          <a:xfrm rot="16200000" flipH="1">
            <a:off x="6139978" y="2360803"/>
            <a:ext cx="825629" cy="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 name="Rectangle 10"/>
          <p:cNvSpPr/>
          <p:nvPr/>
        </p:nvSpPr>
        <p:spPr bwMode="auto">
          <a:xfrm>
            <a:off x="96604" y="3950281"/>
            <a:ext cx="1292174"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RootHierarchy</a:t>
            </a:r>
            <a:endParaRPr lang="de-DE" sz="12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2639671" y="4767820"/>
            <a:ext cx="1010374"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BasicArea</a:t>
            </a:r>
            <a:endParaRPr lang="de-DE" sz="12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1524585" y="4755315"/>
            <a:ext cx="1010374"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BasicSite</a:t>
            </a:r>
            <a:endParaRPr lang="de-DE" sz="12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42254" y="4767820"/>
            <a:ext cx="1386271"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BasicEnterprise</a:t>
            </a:r>
            <a:endParaRPr lang="de-DE" sz="12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4133292" y="4755317"/>
            <a:ext cx="1252514"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Nano</a:t>
            </a:r>
          </a:p>
        </p:txBody>
      </p:sp>
      <p:sp>
        <p:nvSpPr>
          <p:cNvPr id="17" name="Rectangle 16"/>
          <p:cNvSpPr/>
          <p:nvPr/>
        </p:nvSpPr>
        <p:spPr bwMode="auto">
          <a:xfrm>
            <a:off x="5484218" y="4767812"/>
            <a:ext cx="1195107"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IoT2040</a:t>
            </a:r>
          </a:p>
        </p:txBody>
      </p:sp>
      <p:sp>
        <p:nvSpPr>
          <p:cNvPr id="18" name="Rectangle 17"/>
          <p:cNvSpPr/>
          <p:nvPr/>
        </p:nvSpPr>
        <p:spPr bwMode="auto">
          <a:xfrm>
            <a:off x="6777737" y="4755316"/>
            <a:ext cx="1172874"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FB 1500</a:t>
            </a:r>
          </a:p>
        </p:txBody>
      </p:sp>
      <p:sp>
        <p:nvSpPr>
          <p:cNvPr id="19" name="Rectangle 18"/>
          <p:cNvSpPr/>
          <p:nvPr/>
        </p:nvSpPr>
        <p:spPr bwMode="auto">
          <a:xfrm>
            <a:off x="9342540" y="4767812"/>
            <a:ext cx="1227156"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Integration</a:t>
            </a:r>
          </a:p>
        </p:txBody>
      </p:sp>
      <p:sp>
        <p:nvSpPr>
          <p:cNvPr id="20" name="Rectangle 19"/>
          <p:cNvSpPr/>
          <p:nvPr/>
        </p:nvSpPr>
        <p:spPr bwMode="auto">
          <a:xfrm>
            <a:off x="8049023" y="4755315"/>
            <a:ext cx="1195105"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LIB</a:t>
            </a:r>
          </a:p>
        </p:txBody>
      </p:sp>
      <p:cxnSp>
        <p:nvCxnSpPr>
          <p:cNvPr id="22" name="Elbow Connector 21"/>
          <p:cNvCxnSpPr>
            <a:stCxn id="3" idx="2"/>
            <a:endCxn id="21" idx="0"/>
          </p:cNvCxnSpPr>
          <p:nvPr/>
        </p:nvCxnSpPr>
        <p:spPr bwMode="auto">
          <a:xfrm rot="16200000" flipH="1">
            <a:off x="8228067" y="272715"/>
            <a:ext cx="825629" cy="4176178"/>
          </a:xfrm>
          <a:prstGeom prst="bentConnector3">
            <a:avLst>
              <a:gd name="adj1" fmla="val 50000"/>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Elbow Connector 32"/>
          <p:cNvCxnSpPr>
            <a:stCxn id="4" idx="2"/>
            <a:endCxn id="11" idx="0"/>
          </p:cNvCxnSpPr>
          <p:nvPr/>
        </p:nvCxnSpPr>
        <p:spPr bwMode="auto">
          <a:xfrm rot="5400000">
            <a:off x="909465" y="3141078"/>
            <a:ext cx="642429" cy="975976"/>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Elbow Connector 34"/>
          <p:cNvCxnSpPr>
            <a:stCxn id="11" idx="2"/>
            <a:endCxn id="14" idx="0"/>
          </p:cNvCxnSpPr>
          <p:nvPr/>
        </p:nvCxnSpPr>
        <p:spPr bwMode="auto">
          <a:xfrm rot="5400000">
            <a:off x="591038" y="4616167"/>
            <a:ext cx="296006" cy="730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Elbow Connector 38"/>
          <p:cNvCxnSpPr>
            <a:stCxn id="4" idx="2"/>
            <a:endCxn id="13" idx="0"/>
          </p:cNvCxnSpPr>
          <p:nvPr/>
        </p:nvCxnSpPr>
        <p:spPr bwMode="auto">
          <a:xfrm rot="16200000" flipH="1">
            <a:off x="1150488" y="3876030"/>
            <a:ext cx="1447463" cy="311105"/>
          </a:xfrm>
          <a:prstGeom prst="bentConnector3">
            <a:avLst>
              <a:gd name="adj1" fmla="val 22266"/>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Elbow Connector 40"/>
          <p:cNvCxnSpPr>
            <a:stCxn id="4" idx="2"/>
            <a:endCxn id="12" idx="0"/>
          </p:cNvCxnSpPr>
          <p:nvPr/>
        </p:nvCxnSpPr>
        <p:spPr bwMode="auto">
          <a:xfrm rot="16200000" flipH="1">
            <a:off x="1701778" y="3324740"/>
            <a:ext cx="1459968" cy="1426191"/>
          </a:xfrm>
          <a:prstGeom prst="bentConnector3">
            <a:avLst>
              <a:gd name="adj1" fmla="val 2250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Elbow Connector 52"/>
          <p:cNvCxnSpPr>
            <a:stCxn id="5" idx="2"/>
            <a:endCxn id="17" idx="0"/>
          </p:cNvCxnSpPr>
          <p:nvPr/>
        </p:nvCxnSpPr>
        <p:spPr bwMode="auto">
          <a:xfrm rot="5400000">
            <a:off x="5580953" y="3795972"/>
            <a:ext cx="1472660" cy="47102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Elbow Connector 54"/>
          <p:cNvCxnSpPr>
            <a:stCxn id="5" idx="2"/>
            <a:endCxn id="18" idx="0"/>
          </p:cNvCxnSpPr>
          <p:nvPr/>
        </p:nvCxnSpPr>
        <p:spPr bwMode="auto">
          <a:xfrm rot="16200000" flipH="1">
            <a:off x="6228401" y="3619543"/>
            <a:ext cx="1460164" cy="81138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Elbow Connector 56"/>
          <p:cNvCxnSpPr>
            <a:stCxn id="5" idx="2"/>
            <a:endCxn id="20" idx="0"/>
          </p:cNvCxnSpPr>
          <p:nvPr/>
        </p:nvCxnSpPr>
        <p:spPr bwMode="auto">
          <a:xfrm rot="16200000" flipH="1">
            <a:off x="6869603" y="2978341"/>
            <a:ext cx="1460163" cy="2093783"/>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Elbow Connector 58"/>
          <p:cNvCxnSpPr>
            <a:stCxn id="5" idx="2"/>
            <a:endCxn id="15" idx="0"/>
          </p:cNvCxnSpPr>
          <p:nvPr/>
        </p:nvCxnSpPr>
        <p:spPr bwMode="auto">
          <a:xfrm rot="5400000">
            <a:off x="4926089" y="3128612"/>
            <a:ext cx="1460165" cy="1793244"/>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Elbow Connector 60"/>
          <p:cNvCxnSpPr>
            <a:stCxn id="5" idx="2"/>
            <a:endCxn id="19" idx="0"/>
          </p:cNvCxnSpPr>
          <p:nvPr/>
        </p:nvCxnSpPr>
        <p:spPr bwMode="auto">
          <a:xfrm rot="16200000" flipH="1">
            <a:off x="7518125" y="2329819"/>
            <a:ext cx="1472660" cy="3403325"/>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14" name="Picture 113"/>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9227289" y="3047085"/>
            <a:ext cx="2830788" cy="1281543"/>
          </a:xfrm>
          <a:prstGeom prst="rect">
            <a:avLst/>
          </a:prstGeom>
        </p:spPr>
      </p:pic>
      <p:sp>
        <p:nvSpPr>
          <p:cNvPr id="21" name="Rectangle 20"/>
          <p:cNvSpPr/>
          <p:nvPr/>
        </p:nvSpPr>
        <p:spPr bwMode="auto">
          <a:xfrm>
            <a:off x="10179293" y="2773619"/>
            <a:ext cx="1099354" cy="521533"/>
          </a:xfrm>
          <a:prstGeom prst="rect">
            <a:avLst/>
          </a:prstGeom>
          <a:solidFill>
            <a:schemeClr val="accent5">
              <a:lumMod val="40000"/>
              <a:lumOff val="60000"/>
            </a:schemeClr>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BasicDevice</a:t>
            </a:r>
            <a:endParaRPr lang="de-DE" sz="1200" dirty="0">
              <a:ea typeface="Arial Unicode MS" panose="020B0604020202020204" pitchFamily="34" charset="-128"/>
              <a:cs typeface="Arial Unicode MS" panose="020B0604020202020204" pitchFamily="34" charset="-128"/>
            </a:endParaRPr>
          </a:p>
        </p:txBody>
      </p:sp>
      <p:pic>
        <p:nvPicPr>
          <p:cNvPr id="116" name="Picture 115"/>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5055165" y="3046879"/>
            <a:ext cx="2830788" cy="1281543"/>
          </a:xfrm>
          <a:prstGeom prst="rect">
            <a:avLst/>
          </a:prstGeom>
        </p:spPr>
      </p:pic>
      <p:sp>
        <p:nvSpPr>
          <p:cNvPr id="5" name="Rectangle 4"/>
          <p:cNvSpPr/>
          <p:nvPr/>
        </p:nvSpPr>
        <p:spPr bwMode="auto">
          <a:xfrm>
            <a:off x="6047606" y="2773619"/>
            <a:ext cx="1010374"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smtClean="0">
                <a:solidFill>
                  <a:schemeClr val="tx1"/>
                </a:solidFill>
                <a:latin typeface="+mn-lt"/>
                <a:ea typeface="Arial Unicode MS" panose="020B0604020202020204" pitchFamily="34" charset="-128"/>
                <a:cs typeface="Arial Unicode MS" panose="020B0604020202020204" pitchFamily="34" charset="-128"/>
              </a:rPr>
              <a:t>BasicAgent</a:t>
            </a:r>
            <a:endParaRPr lang="de-DE" sz="1200" dirty="0" smtClean="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77811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MindSphere 3.0</a:t>
            </a:r>
            <a:br>
              <a:rPr lang="en-US" dirty="0"/>
            </a:br>
            <a:r>
              <a:rPr lang="en-US" b="0" dirty="0"/>
              <a:t>Asset and </a:t>
            </a:r>
            <a:r>
              <a:rPr lang="en-US" b="0" dirty="0" smtClean="0"/>
              <a:t>Aspect</a:t>
            </a:r>
            <a:endParaRPr lang="de-D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40" y="1440000"/>
            <a:ext cx="11745743" cy="4370509"/>
          </a:xfrm>
          <a:prstGeom prst="rect">
            <a:avLst/>
          </a:prstGeom>
        </p:spPr>
      </p:pic>
      <p:sp>
        <p:nvSpPr>
          <p:cNvPr id="4" name="TextBox 3"/>
          <p:cNvSpPr txBox="1"/>
          <p:nvPr/>
        </p:nvSpPr>
        <p:spPr>
          <a:xfrm>
            <a:off x="7797801" y="3810000"/>
            <a:ext cx="1202266" cy="194733"/>
          </a:xfrm>
          <a:prstGeom prst="rect">
            <a:avLst/>
          </a:prstGeom>
          <a:solidFill>
            <a:schemeClr val="accent3">
              <a:lumMod val="40000"/>
              <a:lumOff val="60000"/>
            </a:schemeClr>
          </a:solidFill>
        </p:spPr>
        <p:txBody>
          <a:bodyPr wrap="square" lIns="0" tIns="0" rIns="0" bIns="0" rtlCol="0">
            <a:noAutofit/>
          </a:bodyPr>
          <a:lstStyle/>
          <a:p>
            <a:pPr algn="ctr">
              <a:lnSpc>
                <a:spcPct val="110000"/>
              </a:lnSpc>
              <a:spcBef>
                <a:spcPts val="0"/>
              </a:spcBef>
            </a:pPr>
            <a:r>
              <a:rPr lang="de-DE" sz="1200" dirty="0" err="1" smtClean="0">
                <a:solidFill>
                  <a:schemeClr val="tx1"/>
                </a:solidFill>
                <a:latin typeface="+mn-lt"/>
                <a:ea typeface="Arial Unicode MS" panose="020B0604020202020204" pitchFamily="34" charset="-128"/>
                <a:cs typeface="Arial Unicode MS" panose="020B0604020202020204" pitchFamily="34" charset="-128"/>
              </a:rPr>
              <a:t>My</a:t>
            </a:r>
            <a:r>
              <a:rPr lang="de-DE" sz="1200" dirty="0" smtClean="0">
                <a:solidFill>
                  <a:schemeClr val="tx1"/>
                </a:solidFill>
                <a:latin typeface="+mn-lt"/>
                <a:ea typeface="Arial Unicode MS" panose="020B0604020202020204" pitchFamily="34" charset="-128"/>
                <a:cs typeface="Arial Unicode MS" panose="020B0604020202020204" pitchFamily="34" charset="-128"/>
              </a:rPr>
              <a:t> Device Asset</a:t>
            </a:r>
          </a:p>
        </p:txBody>
      </p:sp>
      <p:sp>
        <p:nvSpPr>
          <p:cNvPr id="5" name="TextBox 4"/>
          <p:cNvSpPr txBox="1"/>
          <p:nvPr/>
        </p:nvSpPr>
        <p:spPr>
          <a:xfrm>
            <a:off x="10238193" y="3809999"/>
            <a:ext cx="1202266" cy="194733"/>
          </a:xfrm>
          <a:prstGeom prst="rect">
            <a:avLst/>
          </a:prstGeom>
          <a:solidFill>
            <a:schemeClr val="accent3">
              <a:lumMod val="40000"/>
              <a:lumOff val="60000"/>
            </a:schemeClr>
          </a:solidFill>
        </p:spPr>
        <p:txBody>
          <a:bodyPr wrap="square" lIns="0" tIns="0" rIns="0" bIns="0" rtlCol="0">
            <a:noAutofit/>
          </a:bodyPr>
          <a:lstStyle/>
          <a:p>
            <a:pPr algn="ctr">
              <a:lnSpc>
                <a:spcPct val="110000"/>
              </a:lnSpc>
              <a:spcBef>
                <a:spcPts val="0"/>
              </a:spcBef>
            </a:pPr>
            <a:r>
              <a:rPr lang="de-DE" sz="1200" dirty="0" err="1" smtClean="0">
                <a:solidFill>
                  <a:schemeClr val="tx1"/>
                </a:solidFill>
                <a:latin typeface="+mn-lt"/>
                <a:ea typeface="Arial Unicode MS" panose="020B0604020202020204" pitchFamily="34" charset="-128"/>
                <a:cs typeface="Arial Unicode MS" panose="020B0604020202020204" pitchFamily="34" charset="-128"/>
              </a:rPr>
              <a:t>My</a:t>
            </a:r>
            <a:r>
              <a:rPr lang="de-DE" sz="1200" dirty="0" smtClean="0">
                <a:solidFill>
                  <a:schemeClr val="tx1"/>
                </a:solidFill>
                <a:latin typeface="+mn-lt"/>
                <a:ea typeface="Arial Unicode MS" panose="020B0604020202020204" pitchFamily="34" charset="-128"/>
                <a:cs typeface="Arial Unicode MS" panose="020B0604020202020204" pitchFamily="34" charset="-128"/>
              </a:rPr>
              <a:t> Agent Asset</a:t>
            </a:r>
          </a:p>
        </p:txBody>
      </p:sp>
      <p:sp>
        <p:nvSpPr>
          <p:cNvPr id="6" name="TextBox 5"/>
          <p:cNvSpPr txBox="1"/>
          <p:nvPr/>
        </p:nvSpPr>
        <p:spPr>
          <a:xfrm>
            <a:off x="10238193" y="2644347"/>
            <a:ext cx="1202266" cy="235654"/>
          </a:xfrm>
          <a:prstGeom prst="rect">
            <a:avLst/>
          </a:prstGeom>
          <a:solidFill>
            <a:srgbClr val="9BAFBE"/>
          </a:solidFill>
        </p:spPr>
        <p:txBody>
          <a:bodyPr wrap="square" lIns="0" tIns="0" rIns="0" bIns="0" rtlCol="0">
            <a:noAutofit/>
          </a:bodyPr>
          <a:lstStyle/>
          <a:p>
            <a:pPr algn="ctr">
              <a:lnSpc>
                <a:spcPct val="110000"/>
              </a:lnSpc>
              <a:spcBef>
                <a:spcPts val="0"/>
              </a:spcBef>
            </a:pPr>
            <a:r>
              <a:rPr lang="de-DE" sz="1200" dirty="0" err="1" smtClean="0">
                <a:solidFill>
                  <a:schemeClr val="tx1"/>
                </a:solidFill>
                <a:latin typeface="+mn-lt"/>
                <a:ea typeface="Arial Unicode MS" panose="020B0604020202020204" pitchFamily="34" charset="-128"/>
                <a:cs typeface="Arial Unicode MS" panose="020B0604020202020204" pitchFamily="34" charset="-128"/>
              </a:rPr>
              <a:t>BasicAgent</a:t>
            </a:r>
            <a:endParaRPr lang="de-DE" sz="1200" dirty="0" smtClean="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4432706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MindConnect</a:t>
            </a:r>
            <a:r>
              <a:rPr lang="de-DE" dirty="0" smtClean="0"/>
              <a:t> API</a:t>
            </a:r>
            <a:endParaRPr lang="de-DE" dirty="0"/>
          </a:p>
        </p:txBody>
      </p:sp>
      <p:sp>
        <p:nvSpPr>
          <p:cNvPr id="3" name="Pentagon 2"/>
          <p:cNvSpPr/>
          <p:nvPr/>
        </p:nvSpPr>
        <p:spPr bwMode="auto">
          <a:xfrm>
            <a:off x="479182" y="475851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Create Data Point Mapping</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434863" y="1314766"/>
            <a:ext cx="9078333" cy="2308324"/>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t>At this step we have a </a:t>
            </a:r>
            <a:r>
              <a:rPr lang="en-US" sz="1600" dirty="0" err="1"/>
              <a:t>DataSource</a:t>
            </a:r>
            <a:r>
              <a:rPr lang="en-US" sz="1600" dirty="0"/>
              <a:t> (Grouping Object for the Data Points) and a Property Set (Grouping object for the Properties) already </a:t>
            </a:r>
            <a:r>
              <a:rPr lang="en-US" sz="1600" dirty="0" smtClean="0"/>
              <a:t>defined in </a:t>
            </a:r>
            <a:r>
              <a:rPr lang="en-US" sz="1600" dirty="0"/>
              <a:t>the system, a Mapping needs to be defined so that MindSphere can interpret data flowing through agent to MindSphere. </a:t>
            </a:r>
            <a:r>
              <a:rPr lang="en-US" sz="1600" dirty="0" err="1" smtClean="0"/>
              <a:t>DataSource</a:t>
            </a:r>
            <a:r>
              <a:rPr lang="en-US" sz="1600" dirty="0" smtClean="0"/>
              <a:t> configuration </a:t>
            </a:r>
            <a:r>
              <a:rPr lang="en-US" sz="1600" dirty="0"/>
              <a:t>holds meta data about Agent side where as Property Set holds Meta data about </a:t>
            </a:r>
            <a:r>
              <a:rPr lang="en-US" sz="1600" b="1" dirty="0"/>
              <a:t>IOT </a:t>
            </a:r>
            <a:r>
              <a:rPr lang="en-US" sz="1600" dirty="0"/>
              <a:t>side. MindSphere needs </a:t>
            </a:r>
            <a:r>
              <a:rPr lang="en-US" sz="1600" dirty="0" smtClean="0"/>
              <a:t>additional configuration </a:t>
            </a:r>
            <a:r>
              <a:rPr lang="en-US" sz="1600" dirty="0"/>
              <a:t>to map from Data Point meta to Property meta, This information is called a mapping. This mapping done one by one, for each </a:t>
            </a:r>
            <a:r>
              <a:rPr lang="en-US" sz="1600" dirty="0" smtClean="0"/>
              <a:t>data point </a:t>
            </a:r>
            <a:r>
              <a:rPr lang="en-US" sz="1600" dirty="0"/>
              <a:t>to property. In other words we need to map Data Points to </a:t>
            </a:r>
            <a:r>
              <a:rPr lang="en-US" sz="1600" dirty="0" smtClean="0"/>
              <a:t>Properties. </a:t>
            </a:r>
          </a:p>
          <a:p>
            <a:r>
              <a:rPr lang="en-US" sz="1600" dirty="0" smtClean="0"/>
              <a:t>In </a:t>
            </a:r>
            <a:r>
              <a:rPr lang="en-US" sz="1600" dirty="0"/>
              <a:t>order to create a mapping </a:t>
            </a:r>
            <a:r>
              <a:rPr lang="en-US" sz="1600" b="1" dirty="0" err="1"/>
              <a:t>dataPointMappings</a:t>
            </a:r>
            <a:r>
              <a:rPr lang="en-US" sz="1600" b="1" dirty="0"/>
              <a:t> </a:t>
            </a:r>
            <a:endParaRPr lang="en-US" sz="1600" b="1" dirty="0" smtClean="0"/>
          </a:p>
          <a:p>
            <a:r>
              <a:rPr lang="en-US" sz="1600" b="1" dirty="0" smtClean="0"/>
              <a:t>Endpoint: (&lt;&lt;_</a:t>
            </a:r>
            <a:r>
              <a:rPr lang="en-US" sz="1600" b="1" dirty="0" err="1"/>
              <a:t>gateway_url</a:t>
            </a:r>
            <a:r>
              <a:rPr lang="en-US" sz="1600" b="1" dirty="0"/>
              <a:t>&gt;&gt;/</a:t>
            </a:r>
            <a:r>
              <a:rPr lang="en-US" sz="1600" b="1" dirty="0" err="1"/>
              <a:t>api</a:t>
            </a:r>
            <a:r>
              <a:rPr lang="en-US" sz="1600" b="1" dirty="0"/>
              <a:t>/</a:t>
            </a:r>
            <a:r>
              <a:rPr lang="en-US" sz="1600" b="1" dirty="0" err="1"/>
              <a:t>mindconnect</a:t>
            </a:r>
            <a:r>
              <a:rPr lang="en-US" sz="1600" b="1" dirty="0"/>
              <a:t>/v3/</a:t>
            </a:r>
            <a:r>
              <a:rPr lang="en-US" sz="1600" b="1" dirty="0" err="1"/>
              <a:t>dataPointMappings</a:t>
            </a:r>
            <a:r>
              <a:rPr lang="en-US" sz="1600" b="1" dirty="0" smtClean="0"/>
              <a:t>)</a:t>
            </a:r>
            <a:endParaRPr lang="en-US" sz="1600" b="1" u="sng" dirty="0">
              <a:solidFill>
                <a:srgbClr val="EB780A"/>
              </a:solidFill>
              <a:latin typeface="Source Code Pro"/>
            </a:endParaRPr>
          </a:p>
        </p:txBody>
      </p:sp>
      <p:sp>
        <p:nvSpPr>
          <p:cNvPr id="13" name="Rectangle 12"/>
          <p:cNvSpPr/>
          <p:nvPr/>
        </p:nvSpPr>
        <p:spPr>
          <a:xfrm>
            <a:off x="2434862" y="3778370"/>
            <a:ext cx="9078333" cy="2616101"/>
          </a:xfrm>
          <a:prstGeom prst="rect">
            <a:avLst/>
          </a:prstGeom>
          <a:ln>
            <a:solidFill>
              <a:schemeClr val="tx1"/>
            </a:solidFill>
            <a:prstDash val="lgDash"/>
          </a:ln>
        </p:spPr>
        <p:txBody>
          <a:bodyPr wrap="square">
            <a:spAutoFit/>
          </a:bodyPr>
          <a:lstStyle/>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HTTP/</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1.1</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POST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eyc</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agentId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11961bc396cd4a87a9b26b723f5b7ba0</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DP0001</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entityId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83e78008eadf453bae4f5c7bef3db550</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propertySetName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ElectricalProperties</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propertyName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Voltage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048934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MindConnect</a:t>
            </a:r>
            <a:r>
              <a:rPr lang="de-DE" dirty="0" smtClean="0"/>
              <a:t> API</a:t>
            </a:r>
            <a:endParaRPr lang="de-DE" dirty="0"/>
          </a:p>
        </p:txBody>
      </p:sp>
      <p:sp>
        <p:nvSpPr>
          <p:cNvPr id="3" name="Pentagon 2"/>
          <p:cNvSpPr/>
          <p:nvPr/>
        </p:nvSpPr>
        <p:spPr bwMode="auto">
          <a:xfrm>
            <a:off x="479182" y="475851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Create Data Point Mapping</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434863" y="1314766"/>
            <a:ext cx="9078333" cy="646331"/>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smtClean="0"/>
              <a:t>In </a:t>
            </a:r>
            <a:r>
              <a:rPr lang="en-US" dirty="0"/>
              <a:t>order to create a mapping </a:t>
            </a:r>
            <a:r>
              <a:rPr lang="en-US" b="1" dirty="0" err="1"/>
              <a:t>dataPointMappings</a:t>
            </a:r>
            <a:r>
              <a:rPr lang="en-US" b="1" dirty="0"/>
              <a:t> </a:t>
            </a:r>
            <a:endParaRPr lang="en-US" b="1" dirty="0" smtClean="0"/>
          </a:p>
          <a:p>
            <a:r>
              <a:rPr lang="en-US" b="1" dirty="0" smtClean="0"/>
              <a:t>Endpoint: (&lt;&lt;_</a:t>
            </a:r>
            <a:r>
              <a:rPr lang="en-US" b="1" dirty="0" err="1"/>
              <a:t>gateway_url</a:t>
            </a:r>
            <a:r>
              <a:rPr lang="en-US" b="1" dirty="0"/>
              <a:t>&gt;&gt;/</a:t>
            </a:r>
            <a:r>
              <a:rPr lang="en-US" b="1" dirty="0" err="1"/>
              <a:t>api</a:t>
            </a:r>
            <a:r>
              <a:rPr lang="en-US" b="1" dirty="0"/>
              <a:t>/</a:t>
            </a:r>
            <a:r>
              <a:rPr lang="en-US" b="1" dirty="0" err="1"/>
              <a:t>mindconnect</a:t>
            </a:r>
            <a:r>
              <a:rPr lang="en-US" b="1" dirty="0"/>
              <a:t>/v3/</a:t>
            </a:r>
            <a:r>
              <a:rPr lang="en-US" b="1" dirty="0" err="1"/>
              <a:t>dataPointMappings</a:t>
            </a:r>
            <a:r>
              <a:rPr lang="en-US" b="1" dirty="0" smtClean="0"/>
              <a:t>)</a:t>
            </a:r>
            <a:endParaRPr lang="en-US" b="1" u="sng" dirty="0">
              <a:solidFill>
                <a:srgbClr val="EB780A"/>
              </a:solidFill>
              <a:latin typeface="Source Code Pro"/>
            </a:endParaRPr>
          </a:p>
        </p:txBody>
      </p:sp>
      <p:graphicFrame>
        <p:nvGraphicFramePr>
          <p:cNvPr id="13" name="Tabelle 2"/>
          <p:cNvGraphicFramePr>
            <a:graphicFrameLocks noGrp="1"/>
          </p:cNvGraphicFramePr>
          <p:nvPr>
            <p:extLst>
              <p:ext uri="{D42A27DB-BD31-4B8C-83A1-F6EECF244321}">
                <p14:modId xmlns:p14="http://schemas.microsoft.com/office/powerpoint/2010/main" val="1491930715"/>
              </p:ext>
            </p:extLst>
          </p:nvPr>
        </p:nvGraphicFramePr>
        <p:xfrm>
          <a:off x="2434863" y="2268708"/>
          <a:ext cx="9235603" cy="2006624"/>
        </p:xfrm>
        <a:graphic>
          <a:graphicData uri="http://schemas.openxmlformats.org/drawingml/2006/table">
            <a:tbl>
              <a:tblPr>
                <a:tableStyleId>{BC89EF96-8CEA-46FF-86C4-4CE0E7609802}</a:tableStyleId>
              </a:tblPr>
              <a:tblGrid>
                <a:gridCol w="2281544">
                  <a:extLst>
                    <a:ext uri="{9D8B030D-6E8A-4147-A177-3AD203B41FA5}">
                      <a16:colId xmlns:a16="http://schemas.microsoft.com/office/drawing/2014/main" xmlns="" val="20000"/>
                    </a:ext>
                  </a:extLst>
                </a:gridCol>
                <a:gridCol w="3224980">
                  <a:extLst>
                    <a:ext uri="{9D8B030D-6E8A-4147-A177-3AD203B41FA5}">
                      <a16:colId xmlns:a16="http://schemas.microsoft.com/office/drawing/2014/main" xmlns="" val="20001"/>
                    </a:ext>
                  </a:extLst>
                </a:gridCol>
                <a:gridCol w="3729079">
                  <a:extLst>
                    <a:ext uri="{9D8B030D-6E8A-4147-A177-3AD203B41FA5}">
                      <a16:colId xmlns:a16="http://schemas.microsoft.com/office/drawing/2014/main" xmlns="" val="20002"/>
                    </a:ext>
                  </a:extLst>
                </a:gridCol>
              </a:tblGrid>
              <a:tr h="0">
                <a:tc>
                  <a:txBody>
                    <a:bodyPr/>
                    <a:lstStyle/>
                    <a:p>
                      <a:pPr algn="l" fontAlgn="b"/>
                      <a:r>
                        <a:rPr lang="en-US" sz="1200" b="1" u="none" strike="noStrike" dirty="0" smtClean="0">
                          <a:solidFill>
                            <a:schemeClr val="bg1"/>
                          </a:solidFill>
                          <a:effectLst/>
                        </a:rPr>
                        <a:t>Parameter</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smtClean="0">
                          <a:solidFill>
                            <a:schemeClr val="bg1"/>
                          </a:solidFill>
                          <a:effectLst/>
                        </a:rPr>
                        <a:t>Description</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smtClean="0">
                          <a:solidFill>
                            <a:schemeClr val="bg1"/>
                          </a:solidFill>
                          <a:effectLst/>
                        </a:rPr>
                        <a:t>Remarks</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extLst>
                  <a:ext uri="{0D108BD9-81ED-4DB2-BD59-A6C34878D82A}">
                    <a16:rowId xmlns:a16="http://schemas.microsoft.com/office/drawing/2014/main" xmlns="" val="10000"/>
                  </a:ext>
                </a:extLst>
              </a:tr>
              <a:tr h="3161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agentId</a:t>
                      </a:r>
                      <a:endParaRPr lang="en-US" sz="1600"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b" latinLnBrk="0" hangingPunct="1"/>
                      <a:r>
                        <a:rPr lang="en-US" sz="1200" b="0" i="0" kern="1200" dirty="0" smtClean="0">
                          <a:solidFill>
                            <a:schemeClr val="tx1"/>
                          </a:solidFill>
                          <a:latin typeface="+mn-lt"/>
                          <a:ea typeface="+mn-ea"/>
                          <a:cs typeface="Arial" panose="020B0604020202020204" pitchFamily="34" charset="0"/>
                        </a:rPr>
                        <a:t>Unique agent id</a:t>
                      </a:r>
                      <a:endParaRPr lang="en-US" sz="12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l" defTabSz="914400" rtl="0" eaLnBrk="1" fontAlgn="b" latinLnBrk="0" hangingPunct="1"/>
                      <a:endParaRPr lang="en-US" sz="12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185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endParaRPr lang="en-US" sz="1600" kern="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err="1" smtClean="0">
                          <a:latin typeface="Arial" panose="020B0604020202020204" pitchFamily="34" charset="0"/>
                          <a:cs typeface="Arial" panose="020B0604020202020204" pitchFamily="34" charset="0"/>
                        </a:rPr>
                        <a:t>DataSource</a:t>
                      </a:r>
                      <a:r>
                        <a:rPr lang="en-US" sz="1200" b="0" i="0" dirty="0" smtClean="0">
                          <a:latin typeface="Arial" panose="020B0604020202020204" pitchFamily="34" charset="0"/>
                          <a:cs typeface="Arial" panose="020B0604020202020204" pitchFamily="34" charset="0"/>
                        </a:rPr>
                        <a:t> Configurations Data Point Id</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1616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entityId</a:t>
                      </a:r>
                      <a:endParaRPr lang="en-US" sz="1600"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smtClean="0">
                          <a:latin typeface="Arial" panose="020B0604020202020204" pitchFamily="34" charset="0"/>
                          <a:cs typeface="Arial" panose="020B0604020202020204" pitchFamily="34" charset="0"/>
                        </a:rPr>
                        <a:t>Entities Id, this Agent created from</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2185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propertySetName</a:t>
                      </a:r>
                      <a:endParaRPr lang="en-US" sz="1600" kern="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smtClean="0">
                          <a:latin typeface="Arial" panose="020B0604020202020204" pitchFamily="34" charset="0"/>
                          <a:cs typeface="Arial" panose="020B0604020202020204" pitchFamily="34" charset="0"/>
                        </a:rPr>
                        <a:t>Property Set name created for this Agent.</a:t>
                      </a:r>
                    </a:p>
                    <a:p>
                      <a:pPr algn="l"/>
                      <a:r>
                        <a:rPr lang="en-US" sz="1200" b="0" i="0" dirty="0" smtClean="0">
                          <a:latin typeface="Arial" panose="020B0604020202020204" pitchFamily="34" charset="0"/>
                          <a:cs typeface="Arial" panose="020B0604020202020204" pitchFamily="34" charset="0"/>
                        </a:rPr>
                        <a:t>(Entity </a:t>
                      </a:r>
                      <a:r>
                        <a:rPr lang="en-US" sz="1200" b="0" i="0" dirty="0" err="1" smtClean="0">
                          <a:latin typeface="Arial" panose="020B0604020202020204" pitchFamily="34" charset="0"/>
                          <a:cs typeface="Arial" panose="020B0604020202020204" pitchFamily="34" charset="0"/>
                        </a:rPr>
                        <a:t>EntityType</a:t>
                      </a:r>
                      <a:r>
                        <a:rPr lang="en-US" sz="1200" b="0" i="0" dirty="0" smtClean="0">
                          <a:latin typeface="Arial" panose="020B0604020202020204" pitchFamily="34" charset="0"/>
                          <a:cs typeface="Arial" panose="020B0604020202020204" pitchFamily="34" charset="0"/>
                        </a:rPr>
                        <a:t> </a:t>
                      </a:r>
                      <a:r>
                        <a:rPr lang="en-US" sz="1200" b="0" i="0" dirty="0" err="1" smtClean="0">
                          <a:latin typeface="Arial" panose="020B0604020202020204" pitchFamily="34" charset="0"/>
                          <a:cs typeface="Arial" panose="020B0604020202020204" pitchFamily="34" charset="0"/>
                        </a:rPr>
                        <a:t>PropertySet</a:t>
                      </a:r>
                      <a:r>
                        <a:rPr lang="en-US" sz="1200" b="0" i="0" dirty="0" smtClean="0">
                          <a:latin typeface="Arial" panose="020B0604020202020204" pitchFamily="34" charset="0"/>
                          <a:cs typeface="Arial" panose="020B0604020202020204" pitchFamily="34" charset="0"/>
                        </a:rPr>
                        <a:t>)</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r>
                        <a:rPr lang="en-US" sz="1200" b="0" i="0" u="none" strike="noStrike" dirty="0" smtClean="0">
                          <a:solidFill>
                            <a:schemeClr val="tx1"/>
                          </a:solidFill>
                          <a:effectLst/>
                          <a:latin typeface="Arial" panose="020B0604020202020204" pitchFamily="34" charset="0"/>
                          <a:cs typeface="Arial" panose="020B0604020202020204" pitchFamily="34" charset="0"/>
                        </a:rPr>
                        <a:t>Client needs to re-register with RAT if</a:t>
                      </a:r>
                    </a:p>
                    <a:p>
                      <a:pPr marL="0" marR="0" lvl="0" indent="0" algn="l" defTabSz="913943" rtl="0" eaLnBrk="1" fontAlgn="b" latinLnBrk="0" hangingPunct="1">
                        <a:lnSpc>
                          <a:spcPct val="100000"/>
                        </a:lnSpc>
                        <a:spcBef>
                          <a:spcPts val="0"/>
                        </a:spcBef>
                        <a:spcAft>
                          <a:spcPts val="0"/>
                        </a:spcAft>
                        <a:buClrTx/>
                        <a:buSzTx/>
                        <a:buFontTx/>
                        <a:buNone/>
                        <a:tabLst/>
                        <a:defRPr/>
                      </a:pPr>
                      <a:r>
                        <a:rPr lang="en-US" sz="1200" b="0" i="0" u="none" strike="noStrike" dirty="0" smtClean="0">
                          <a:solidFill>
                            <a:schemeClr val="tx1"/>
                          </a:solidFill>
                          <a:effectLst/>
                          <a:latin typeface="Arial" panose="020B0604020202020204" pitchFamily="34" charset="0"/>
                          <a:cs typeface="Arial" panose="020B0604020202020204" pitchFamily="34" charset="0"/>
                        </a:rPr>
                        <a:t>expiration occurs. Default value is 7 days</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21888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kern="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propertyName</a:t>
                      </a:r>
                      <a:endParaRPr lang="en-US" sz="1600"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smtClean="0">
                          <a:latin typeface="Arial" panose="020B0604020202020204" pitchFamily="34" charset="0"/>
                          <a:cs typeface="Arial" panose="020B0604020202020204" pitchFamily="34" charset="0"/>
                        </a:rPr>
                        <a:t>Related property name within the property</a:t>
                      </a:r>
                    </a:p>
                    <a:p>
                      <a:pPr algn="l"/>
                      <a:r>
                        <a:rPr lang="en-US" sz="1200" b="0" i="0" dirty="0" smtClean="0">
                          <a:latin typeface="Arial" panose="020B0604020202020204" pitchFamily="34" charset="0"/>
                          <a:cs typeface="Arial" panose="020B0604020202020204" pitchFamily="34" charset="0"/>
                        </a:rPr>
                        <a:t>set we are binding to data point</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smtClean="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9082752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MindConnect</a:t>
            </a:r>
            <a:r>
              <a:rPr lang="de-DE" dirty="0" smtClean="0"/>
              <a:t> API</a:t>
            </a:r>
            <a:endParaRPr lang="de-DE" dirty="0"/>
          </a:p>
        </p:txBody>
      </p:sp>
      <p:sp>
        <p:nvSpPr>
          <p:cNvPr id="3" name="Pentagon 2"/>
          <p:cNvSpPr/>
          <p:nvPr/>
        </p:nvSpPr>
        <p:spPr bwMode="auto">
          <a:xfrm>
            <a:off x="479182" y="475851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a:solidFill>
                  <a:schemeClr val="bg1"/>
                </a:solidFill>
                <a:ea typeface="Arial Unicode MS" panose="020B0604020202020204" pitchFamily="34" charset="-128"/>
                <a:cs typeface="Arial Unicode MS" panose="020B0604020202020204" pitchFamily="34" charset="-128"/>
              </a:rPr>
              <a:t>Create Data Point Mapping</a:t>
            </a: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Onboarding</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the</a:t>
            </a:r>
            <a:r>
              <a:rPr lang="de-DE" sz="1600" dirty="0">
                <a:ea typeface="Arial Unicode MS" panose="020B0604020202020204" pitchFamily="34" charset="-128"/>
                <a:cs typeface="Arial Unicode MS" panose="020B0604020202020204" pitchFamily="34" charset="-128"/>
              </a:rPr>
              <a:t> Agent</a:t>
            </a:r>
          </a:p>
        </p:txBody>
      </p:sp>
      <p:sp>
        <p:nvSpPr>
          <p:cNvPr id="5" name="Rectangle 4"/>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DataSource</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Exchange Data</a:t>
            </a: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Acquiring</a:t>
            </a:r>
            <a:r>
              <a:rPr lang="de-DE" sz="1600" dirty="0">
                <a:ea typeface="Arial Unicode MS" panose="020B0604020202020204" pitchFamily="34" charset="-128"/>
                <a:cs typeface="Arial Unicode MS" panose="020B0604020202020204" pitchFamily="34" charset="-128"/>
              </a:rPr>
              <a:t> an Access Token</a:t>
            </a: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Get</a:t>
            </a:r>
            <a:r>
              <a:rPr lang="de-DE" sz="1600" dirty="0">
                <a:ea typeface="Arial Unicode MS" panose="020B0604020202020204" pitchFamily="34" charset="-128"/>
                <a:cs typeface="Arial Unicode MS" panose="020B0604020202020204" pitchFamily="34" charset="-128"/>
              </a:rPr>
              <a:t> 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434863" y="1314766"/>
            <a:ext cx="9078333" cy="861774"/>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t>If </a:t>
            </a:r>
            <a:r>
              <a:rPr lang="en-US" sz="1600" dirty="0" err="1"/>
              <a:t>successfull</a:t>
            </a:r>
            <a:r>
              <a:rPr lang="en-US" sz="1600" dirty="0"/>
              <a:t> </a:t>
            </a:r>
            <a:r>
              <a:rPr lang="en-US" sz="1600" dirty="0" err="1"/>
              <a:t>MindConnect</a:t>
            </a:r>
            <a:r>
              <a:rPr lang="en-US" sz="1600" dirty="0"/>
              <a:t> responds with 201 Created with </a:t>
            </a:r>
            <a:r>
              <a:rPr lang="en-US" sz="1600" dirty="0" err="1"/>
              <a:t>json</a:t>
            </a:r>
            <a:r>
              <a:rPr lang="en-US" sz="1600" dirty="0"/>
              <a:t> body that holds created mapping configuration. This step only maps one </a:t>
            </a:r>
            <a:r>
              <a:rPr lang="en-US" sz="1600" dirty="0" smtClean="0"/>
              <a:t>data point </a:t>
            </a:r>
            <a:r>
              <a:rPr lang="en-US" sz="1600" dirty="0"/>
              <a:t>to one property if more mapping needed this step must be repeated.</a:t>
            </a:r>
            <a:endParaRPr lang="en-US" sz="1600" b="1" u="sng" dirty="0">
              <a:solidFill>
                <a:srgbClr val="EB780A"/>
              </a:solidFill>
              <a:latin typeface="Source Code Pro"/>
            </a:endParaRPr>
          </a:p>
        </p:txBody>
      </p:sp>
      <p:sp>
        <p:nvSpPr>
          <p:cNvPr id="12" name="Rectangle 11"/>
          <p:cNvSpPr/>
          <p:nvPr/>
        </p:nvSpPr>
        <p:spPr>
          <a:xfrm>
            <a:off x="2496233" y="2308057"/>
            <a:ext cx="6160657" cy="3293209"/>
          </a:xfrm>
          <a:prstGeom prst="rect">
            <a:avLst/>
          </a:prstGeom>
          <a:ln>
            <a:solidFill>
              <a:schemeClr val="tx1"/>
            </a:solidFill>
            <a:prstDash val="lgDash"/>
          </a:ln>
        </p:spPr>
        <p:txBody>
          <a:bodyPr wrap="square">
            <a:spAutoFit/>
          </a:bodyPr>
          <a:lstStyle/>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4fad6258-5def-4d84-a4c2-1481b209c116</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agentId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11961bc396cd4a87a9b26b723f5b7ba0</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DP0001</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dataPointUnit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dataPointType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INT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entityId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83e78008eadf453bae4f5c7bef3db550</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propertySetName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ElectricalProperties</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propertyName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Voltage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propertyUnit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propertyType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INT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qualityEnabled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true</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140047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MindConnect</a:t>
            </a:r>
            <a:r>
              <a:rPr lang="en-US" dirty="0"/>
              <a:t> API</a:t>
            </a:r>
            <a:r>
              <a:rPr lang="en-US" noProof="0" dirty="0" smtClean="0"/>
              <a:t/>
            </a:r>
            <a:br>
              <a:rPr lang="en-US" noProof="0" dirty="0" smtClean="0"/>
            </a:br>
            <a:r>
              <a:rPr lang="en-US" b="0" dirty="0" smtClean="0"/>
              <a:t>Exchange Data</a:t>
            </a:r>
            <a:endParaRPr lang="en-US" b="0" noProof="0" dirty="0"/>
          </a:p>
        </p:txBody>
      </p:sp>
      <p:sp>
        <p:nvSpPr>
          <p:cNvPr id="5" name="Pentagon 4"/>
          <p:cNvSpPr/>
          <p:nvPr/>
        </p:nvSpPr>
        <p:spPr bwMode="auto">
          <a:xfrm>
            <a:off x="540822" y="5453243"/>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Exchange Data</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4768385"/>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2" name="Down Arrow 1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4" name="Rechteck 2"/>
          <p:cNvSpPr/>
          <p:nvPr/>
        </p:nvSpPr>
        <p:spPr>
          <a:xfrm>
            <a:off x="2434863" y="1314766"/>
            <a:ext cx="9078333" cy="1569660"/>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lvl="0" eaLnBrk="0" fontAlgn="base" hangingPunct="0">
              <a:spcBef>
                <a:spcPct val="0"/>
              </a:spcBef>
              <a:spcAft>
                <a:spcPct val="0"/>
              </a:spcAft>
            </a:pPr>
            <a:r>
              <a:rPr lang="de-DE" altLang="de-DE" sz="1600" dirty="0">
                <a:solidFill>
                  <a:srgbClr val="555F69"/>
                </a:solidFill>
                <a:latin typeface="Arial" panose="020B0604020202020204" pitchFamily="34" charset="0"/>
                <a:ea typeface="Siemens Sans regular"/>
              </a:rPr>
              <a:t>The </a:t>
            </a:r>
            <a:r>
              <a:rPr lang="de-DE" altLang="de-DE" sz="1600" dirty="0" err="1">
                <a:solidFill>
                  <a:srgbClr val="555F69"/>
                </a:solidFill>
                <a:latin typeface="Arial" panose="020B0604020202020204" pitchFamily="34" charset="0"/>
                <a:ea typeface="Siemens Sans regular"/>
              </a:rPr>
              <a:t>MindSphere</a:t>
            </a:r>
            <a:r>
              <a:rPr lang="de-DE" altLang="de-DE" sz="1600" dirty="0">
                <a:solidFill>
                  <a:srgbClr val="555F69"/>
                </a:solidFill>
                <a:latin typeface="Arial" panose="020B0604020202020204" pitchFamily="34" charset="0"/>
                <a:ea typeface="Siemens Sans regular"/>
              </a:rPr>
              <a:t> </a:t>
            </a:r>
            <a:r>
              <a:rPr lang="de-DE" altLang="de-DE" sz="1600" b="1" dirty="0" err="1">
                <a:solidFill>
                  <a:srgbClr val="37474F"/>
                </a:solidFill>
                <a:latin typeface="Courier New" panose="02070309020205020404" pitchFamily="49" charset="0"/>
                <a:ea typeface="Siemens Sans regular"/>
                <a:cs typeface="Courier New" panose="02070309020205020404" pitchFamily="49" charset="0"/>
              </a:rPr>
              <a:t>exchange</a:t>
            </a:r>
            <a:r>
              <a:rPr lang="de-DE" altLang="de-DE" sz="1600" dirty="0">
                <a:solidFill>
                  <a:srgbClr val="555F69"/>
                </a:solidFill>
                <a:ea typeface="Siemens Sans regular"/>
              </a:rPr>
              <a:t> </a:t>
            </a:r>
            <a:r>
              <a:rPr lang="de-DE" altLang="de-DE" sz="1600" dirty="0" err="1">
                <a:solidFill>
                  <a:srgbClr val="555F69"/>
                </a:solidFill>
                <a:latin typeface="Arial" panose="020B0604020202020204" pitchFamily="34" charset="0"/>
                <a:ea typeface="Siemens Sans regular"/>
              </a:rPr>
              <a:t>endpoint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009688"/>
                </a:solidFill>
                <a:latin typeface="Arial" panose="020B0604020202020204" pitchFamily="34" charset="0"/>
                <a:ea typeface="Siemens Sans regular"/>
                <a:hlinkClick r:id="rId2"/>
              </a:rPr>
              <a:t>MindConnect</a:t>
            </a:r>
            <a:r>
              <a:rPr lang="de-DE" altLang="de-DE" sz="1600" dirty="0">
                <a:solidFill>
                  <a:srgbClr val="009688"/>
                </a:solidFill>
                <a:latin typeface="Arial" panose="020B0604020202020204" pitchFamily="34" charset="0"/>
                <a:ea typeface="Siemens Sans regular"/>
                <a:hlinkClick r:id="rId2"/>
              </a:rPr>
              <a:t> API</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provides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agent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with</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capability</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uploading</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its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data</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to</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MindSphere</a:t>
            </a:r>
            <a:r>
              <a:rPr lang="de-DE" altLang="de-DE" sz="1600" dirty="0">
                <a:solidFill>
                  <a:srgbClr val="555F69"/>
                </a:solidFill>
                <a:latin typeface="Arial" panose="020B0604020202020204" pitchFamily="34" charset="0"/>
                <a:ea typeface="Siemens Sans regular"/>
              </a:rPr>
              <a:t>. This </a:t>
            </a:r>
            <a:r>
              <a:rPr lang="de-DE" altLang="de-DE" sz="1600" dirty="0" err="1">
                <a:solidFill>
                  <a:srgbClr val="555F69"/>
                </a:solidFill>
                <a:latin typeface="Arial" panose="020B0604020202020204" pitchFamily="34" charset="0"/>
                <a:ea typeface="Siemens Sans regular"/>
              </a:rPr>
              <a:t>data</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can</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be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type:</a:t>
            </a:r>
            <a:endParaRPr lang="de-DE" altLang="de-DE" sz="100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de-DE" altLang="de-DE" sz="1600" dirty="0">
                <a:solidFill>
                  <a:srgbClr val="555F69"/>
                </a:solidFill>
                <a:latin typeface="Arial" panose="020B0604020202020204" pitchFamily="34" charset="0"/>
                <a:ea typeface="Siemens Sans regular"/>
              </a:rPr>
              <a:t>Time </a:t>
            </a:r>
            <a:r>
              <a:rPr lang="de-DE" altLang="de-DE" sz="1600" dirty="0" smtClean="0">
                <a:solidFill>
                  <a:srgbClr val="555F69"/>
                </a:solidFill>
                <a:latin typeface="Arial" panose="020B0604020202020204" pitchFamily="34" charset="0"/>
                <a:ea typeface="Siemens Sans regular"/>
              </a:rPr>
              <a:t>Series</a:t>
            </a:r>
          </a:p>
          <a:p>
            <a:pPr marL="285750" lvl="0" indent="-285750" eaLnBrk="0" fontAlgn="base" hangingPunct="0">
              <a:spcBef>
                <a:spcPct val="0"/>
              </a:spcBef>
              <a:spcAft>
                <a:spcPct val="0"/>
              </a:spcAft>
              <a:buFont typeface="Arial" panose="020B0604020202020204" pitchFamily="34" charset="0"/>
              <a:buChar char="•"/>
            </a:pPr>
            <a:r>
              <a:rPr lang="de-DE" altLang="de-DE" sz="1600" dirty="0" smtClean="0">
                <a:solidFill>
                  <a:srgbClr val="555F69"/>
                </a:solidFill>
                <a:latin typeface="Arial" panose="020B0604020202020204" pitchFamily="34" charset="0"/>
                <a:ea typeface="Siemens Sans regular"/>
              </a:rPr>
              <a:t>File Upload</a:t>
            </a:r>
          </a:p>
          <a:p>
            <a:pPr lvl="0" eaLnBrk="0" fontAlgn="base" hangingPunct="0">
              <a:spcBef>
                <a:spcPct val="0"/>
              </a:spcBef>
              <a:spcAft>
                <a:spcPct val="0"/>
              </a:spcAft>
            </a:pPr>
            <a:r>
              <a:rPr lang="en-US" altLang="de-DE" sz="1600" dirty="0">
                <a:solidFill>
                  <a:srgbClr val="555F69"/>
                </a:solidFill>
                <a:latin typeface="Arial" panose="020B0604020202020204" pitchFamily="34" charset="0"/>
                <a:ea typeface="Siemens Sans regular"/>
              </a:rPr>
              <a:t>The format conforms to a subset of the </a:t>
            </a:r>
            <a:r>
              <a:rPr lang="en-US" altLang="de-DE" sz="1600" dirty="0" smtClean="0">
                <a:solidFill>
                  <a:srgbClr val="555F69"/>
                </a:solidFill>
                <a:latin typeface="Arial" panose="020B0604020202020204" pitchFamily="34" charset="0"/>
                <a:ea typeface="Siemens Sans regular"/>
              </a:rPr>
              <a:t>HTTP multipart specification, </a:t>
            </a:r>
            <a:r>
              <a:rPr lang="en-US" altLang="de-DE" sz="1600" dirty="0">
                <a:solidFill>
                  <a:srgbClr val="555F69"/>
                </a:solidFill>
                <a:latin typeface="Arial" panose="020B0604020202020204" pitchFamily="34" charset="0"/>
                <a:ea typeface="Siemens Sans regular"/>
              </a:rPr>
              <a:t>but only permits nesting of 2 </a:t>
            </a:r>
            <a:r>
              <a:rPr lang="en-US" altLang="de-DE" sz="1600" dirty="0" smtClean="0">
                <a:solidFill>
                  <a:srgbClr val="555F69"/>
                </a:solidFill>
                <a:latin typeface="Arial" panose="020B0604020202020204" pitchFamily="34" charset="0"/>
                <a:ea typeface="Siemens Sans regular"/>
              </a:rPr>
              <a:t>levels. Below </a:t>
            </a:r>
            <a:r>
              <a:rPr lang="en-US" altLang="de-DE" sz="1600" dirty="0">
                <a:solidFill>
                  <a:srgbClr val="555F69"/>
                </a:solidFill>
                <a:latin typeface="Arial" panose="020B0604020202020204" pitchFamily="34" charset="0"/>
                <a:ea typeface="Siemens Sans regular"/>
              </a:rPr>
              <a:t>is a sample exchange message content:</a:t>
            </a:r>
            <a:endParaRPr lang="de-DE" altLang="de-DE" sz="1600" dirty="0">
              <a:solidFill>
                <a:srgbClr val="555F69"/>
              </a:solidFill>
              <a:latin typeface="Arial" panose="020B0604020202020204" pitchFamily="34" charset="0"/>
              <a:ea typeface="Siemens Sans regular"/>
            </a:endParaRPr>
          </a:p>
        </p:txBody>
      </p:sp>
      <p:sp>
        <p:nvSpPr>
          <p:cNvPr id="15" name="Rectangle 14"/>
          <p:cNvSpPr/>
          <p:nvPr/>
        </p:nvSpPr>
        <p:spPr>
          <a:xfrm>
            <a:off x="2434864" y="3159279"/>
            <a:ext cx="5837466" cy="3144451"/>
          </a:xfrm>
          <a:prstGeom prst="rect">
            <a:avLst/>
          </a:prstGeom>
          <a:ln>
            <a:solidFill>
              <a:schemeClr val="tx1"/>
            </a:solidFill>
            <a:prstDash val="lgDash"/>
          </a:ln>
        </p:spPr>
        <p:txBody>
          <a:bodyPr wrap="square">
            <a:spAutoFit/>
          </a:bodyPr>
          <a:lstStyle/>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Ve</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5</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iPP</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2</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ySppIcDSR</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Bak</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multipart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related;boundary</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vnd.siemens.mindsphere.meta+json</a:t>
            </a:r>
            <a:endPar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item</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version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payload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standardTimeSeries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version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details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configurationId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configuration_id</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17" name="Rectangle 16"/>
          <p:cNvSpPr/>
          <p:nvPr/>
        </p:nvSpPr>
        <p:spPr>
          <a:xfrm>
            <a:off x="9285626" y="3495999"/>
            <a:ext cx="2179177" cy="1938992"/>
          </a:xfrm>
          <a:prstGeom prst="rect">
            <a:avLst/>
          </a:prstGeom>
          <a:ln>
            <a:solidFill>
              <a:schemeClr val="tx1"/>
            </a:solidFill>
            <a:prstDash val="lgDash"/>
          </a:ln>
        </p:spPr>
        <p:txBody>
          <a:bodyPr wrap="square">
            <a:spAutoFit/>
          </a:bodyPr>
          <a:lstStyle/>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b="1" dirty="0" err="1" smtClean="0">
                <a:solidFill>
                  <a:srgbClr val="A61717"/>
                </a:solidFill>
                <a:latin typeface="Courier New" panose="02070309020205020404" pitchFamily="49" charset="0"/>
                <a:cs typeface="Courier New" panose="02070309020205020404" pitchFamily="49" charset="0"/>
              </a:rPr>
              <a:t>Metadata</a:t>
            </a:r>
            <a:r>
              <a:rPr lang="de-DE" altLang="de-DE" sz="1200" b="1" dirty="0" smtClean="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b="1" dirty="0" smtClean="0">
                <a:solidFill>
                  <a:srgbClr val="A61717"/>
                </a:solidFill>
                <a:latin typeface="Courier New" panose="02070309020205020404" pitchFamily="49" charset="0"/>
                <a:cs typeface="Courier New" panose="02070309020205020404" pitchFamily="49" charset="0"/>
              </a:rPr>
              <a:t>Payload</a:t>
            </a:r>
            <a:r>
              <a:rPr lang="de-DE" altLang="de-DE" sz="1200" b="1" dirty="0" smtClean="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--boundary1–</a:t>
            </a:r>
            <a:r>
              <a:rPr lang="de-DE" altLang="de-DE" sz="1200" dirty="0" smtClean="0">
                <a:solidFill>
                  <a:srgbClr val="37474F"/>
                </a:solidFill>
                <a:latin typeface="Courier New" panose="02070309020205020404" pitchFamily="49" charset="0"/>
                <a:cs typeface="Courier New" panose="02070309020205020404" pitchFamily="49" charset="0"/>
              </a:rPr>
              <a:t>-</a:t>
            </a: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A61717"/>
                </a:solidFill>
                <a:latin typeface="Courier New" panose="02070309020205020404" pitchFamily="49" charset="0"/>
                <a:cs typeface="Courier New" panose="02070309020205020404" pitchFamily="49" charset="0"/>
              </a:rPr>
              <a:t>--</a:t>
            </a:r>
            <a:r>
              <a:rPr lang="de-DE" altLang="de-DE" sz="1100" dirty="0"/>
              <a:t> </a:t>
            </a:r>
            <a:endParaRPr lang="de-DE" altLang="de-DE" sz="3200" dirty="0">
              <a:latin typeface="Arial" panose="020B0604020202020204" pitchFamily="34" charset="0"/>
            </a:endParaRPr>
          </a:p>
        </p:txBody>
      </p:sp>
      <p:sp>
        <p:nvSpPr>
          <p:cNvPr id="18" name="Right Arrow 17"/>
          <p:cNvSpPr/>
          <p:nvPr/>
        </p:nvSpPr>
        <p:spPr bwMode="auto">
          <a:xfrm rot="10800000">
            <a:off x="8422017" y="4036910"/>
            <a:ext cx="764711" cy="270170"/>
          </a:xfrm>
          <a:prstGeom prst="right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9" name="Rectangle 18"/>
          <p:cNvSpPr/>
          <p:nvPr/>
        </p:nvSpPr>
        <p:spPr>
          <a:xfrm>
            <a:off x="9279589" y="3087354"/>
            <a:ext cx="2185214" cy="369332"/>
          </a:xfrm>
          <a:prstGeom prst="rect">
            <a:avLst/>
          </a:prstGeom>
        </p:spPr>
        <p:txBody>
          <a:bodyPr wrap="none">
            <a:spAutoFit/>
          </a:bodyPr>
          <a:lstStyle/>
          <a:p>
            <a:r>
              <a:rPr lang="de-DE" dirty="0" err="1">
                <a:solidFill>
                  <a:srgbClr val="555F69"/>
                </a:solidFill>
                <a:latin typeface="Siemens Sans regular"/>
              </a:rPr>
              <a:t>multipart</a:t>
            </a:r>
            <a:r>
              <a:rPr lang="de-DE" dirty="0">
                <a:solidFill>
                  <a:srgbClr val="555F69"/>
                </a:solidFill>
                <a:latin typeface="Siemens Sans regular"/>
              </a:rPr>
              <a:t> </a:t>
            </a:r>
            <a:r>
              <a:rPr lang="de-DE" dirty="0" err="1">
                <a:solidFill>
                  <a:srgbClr val="555F69"/>
                </a:solidFill>
                <a:latin typeface="Siemens Sans regular"/>
              </a:rPr>
              <a:t>messages</a:t>
            </a:r>
            <a:endParaRPr lang="de-DE" dirty="0"/>
          </a:p>
        </p:txBody>
      </p:sp>
    </p:spTree>
    <p:extLst>
      <p:ext uri="{BB962C8B-B14F-4D97-AF65-F5344CB8AC3E}">
        <p14:creationId xmlns:p14="http://schemas.microsoft.com/office/powerpoint/2010/main" val="31878742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MindConnect</a:t>
            </a:r>
            <a:r>
              <a:rPr lang="en-US" dirty="0"/>
              <a:t> API</a:t>
            </a:r>
            <a:r>
              <a:rPr lang="en-US" noProof="0" dirty="0" smtClean="0"/>
              <a:t/>
            </a:r>
            <a:br>
              <a:rPr lang="en-US" noProof="0" dirty="0" smtClean="0"/>
            </a:br>
            <a:r>
              <a:rPr lang="en-US" b="0" dirty="0"/>
              <a:t>Workflow details</a:t>
            </a:r>
            <a:endParaRPr lang="en-US" b="0" noProof="0" dirty="0"/>
          </a:p>
        </p:txBody>
      </p:sp>
      <p:sp>
        <p:nvSpPr>
          <p:cNvPr id="5" name="Pentagon 4"/>
          <p:cNvSpPr/>
          <p:nvPr/>
        </p:nvSpPr>
        <p:spPr bwMode="auto">
          <a:xfrm>
            <a:off x="540822" y="5453243"/>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Exchange Data</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4768385"/>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Get Boarding Configuration</a:t>
            </a:r>
            <a:endParaRPr lang="de-DE" sz="1600" dirty="0">
              <a:ea typeface="Arial Unicode MS" panose="020B0604020202020204" pitchFamily="34" charset="-128"/>
              <a:cs typeface="Arial Unicode MS" panose="020B0604020202020204" pitchFamily="34" charset="-128"/>
            </a:endParaRPr>
          </a:p>
        </p:txBody>
      </p:sp>
      <p:sp>
        <p:nvSpPr>
          <p:cNvPr id="12" name="Down Arrow 1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5" name="Rectangle 14"/>
          <p:cNvSpPr/>
          <p:nvPr/>
        </p:nvSpPr>
        <p:spPr>
          <a:xfrm>
            <a:off x="2407944" y="1347597"/>
            <a:ext cx="5129448" cy="4221669"/>
          </a:xfrm>
          <a:prstGeom prst="rect">
            <a:avLst/>
          </a:prstGeom>
          <a:ln>
            <a:solidFill>
              <a:schemeClr val="tx1"/>
            </a:solidFill>
            <a:prstDash val="lgDash"/>
          </a:ln>
        </p:spPr>
        <p:txBody>
          <a:bodyPr wrap="square">
            <a:spAutoFit/>
          </a:bodyPr>
          <a:lstStyle/>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endPar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timestamp</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2017-02-01T08:30:03.780Z</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values</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{{_datapoint_id_1}}</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value</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9856</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qualityCode</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{{_datapoint_id_2}}</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value</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3766</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qualityCode</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smtClean="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smtClean="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Ve</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5</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iPP</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2</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ySppIcDSR</a:t>
            </a:r>
            <a:r>
              <a:rPr lang="de-DE" sz="1200" dirty="0" smtClean="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smtClean="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Bak--</a:t>
            </a:r>
            <a:r>
              <a:rPr lang="de-DE" sz="1200" dirty="0" smtClean="0"/>
              <a:t> </a:t>
            </a:r>
            <a:endParaRPr lang="de-DE" sz="1200" dirty="0"/>
          </a:p>
        </p:txBody>
      </p:sp>
      <p:sp>
        <p:nvSpPr>
          <p:cNvPr id="13" name="Rectangle 12"/>
          <p:cNvSpPr/>
          <p:nvPr/>
        </p:nvSpPr>
        <p:spPr>
          <a:xfrm>
            <a:off x="8824555" y="1624970"/>
            <a:ext cx="2179177" cy="2123658"/>
          </a:xfrm>
          <a:prstGeom prst="rect">
            <a:avLst/>
          </a:prstGeom>
          <a:ln>
            <a:solidFill>
              <a:schemeClr val="tx1"/>
            </a:solidFill>
            <a:prstDash val="lgDash"/>
          </a:ln>
        </p:spPr>
        <p:txBody>
          <a:bodyPr wrap="square">
            <a:spAutoFit/>
          </a:bodyPr>
          <a:lstStyle/>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b="1" dirty="0" err="1" smtClean="0">
                <a:solidFill>
                  <a:srgbClr val="A61717"/>
                </a:solidFill>
                <a:latin typeface="Courier New" panose="02070309020205020404" pitchFamily="49" charset="0"/>
                <a:cs typeface="Courier New" panose="02070309020205020404" pitchFamily="49" charset="0"/>
              </a:rPr>
              <a:t>Metadata</a:t>
            </a:r>
            <a:r>
              <a:rPr lang="de-DE" altLang="de-DE" sz="1200" b="1" dirty="0" smtClean="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endParaRPr lang="de-DE" altLang="de-DE" sz="1200" dirty="0" smtClean="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b="1" dirty="0" smtClean="0">
                <a:solidFill>
                  <a:srgbClr val="A61717"/>
                </a:solidFill>
                <a:latin typeface="Courier New" panose="02070309020205020404" pitchFamily="49" charset="0"/>
                <a:cs typeface="Courier New" panose="02070309020205020404" pitchFamily="49" charset="0"/>
              </a:rPr>
              <a:t>Payload</a:t>
            </a:r>
            <a:r>
              <a:rPr lang="de-DE" altLang="de-DE" sz="1200" b="1" dirty="0" smtClean="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--boundary1–</a:t>
            </a:r>
            <a:r>
              <a:rPr lang="de-DE" altLang="de-DE" sz="1200" dirty="0" smtClean="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smtClean="0">
                <a:solidFill>
                  <a:srgbClr val="A61717"/>
                </a:solidFill>
                <a:latin typeface="Courier New" panose="02070309020205020404" pitchFamily="49" charset="0"/>
                <a:cs typeface="Courier New" panose="02070309020205020404" pitchFamily="49" charset="0"/>
              </a:rPr>
              <a:t>--</a:t>
            </a: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A61717"/>
                </a:solidFill>
                <a:latin typeface="Courier New" panose="02070309020205020404" pitchFamily="49" charset="0"/>
                <a:cs typeface="Courier New" panose="02070309020205020404" pitchFamily="49" charset="0"/>
              </a:rPr>
              <a:t>--</a:t>
            </a:r>
            <a:r>
              <a:rPr lang="de-DE" altLang="de-DE" sz="1100" dirty="0"/>
              <a:t> </a:t>
            </a:r>
            <a:endParaRPr lang="de-DE" altLang="de-DE" sz="3200" dirty="0">
              <a:latin typeface="Arial" panose="020B0604020202020204" pitchFamily="34" charset="0"/>
            </a:endParaRPr>
          </a:p>
        </p:txBody>
      </p:sp>
      <p:sp>
        <p:nvSpPr>
          <p:cNvPr id="16" name="Right Arrow 15"/>
          <p:cNvSpPr/>
          <p:nvPr/>
        </p:nvSpPr>
        <p:spPr bwMode="auto">
          <a:xfrm rot="10800000">
            <a:off x="7730885" y="2713811"/>
            <a:ext cx="969134" cy="270170"/>
          </a:xfrm>
          <a:prstGeom prst="right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7" name="Rectangle 16"/>
          <p:cNvSpPr/>
          <p:nvPr/>
        </p:nvSpPr>
        <p:spPr>
          <a:xfrm>
            <a:off x="8818518" y="1216325"/>
            <a:ext cx="2185214" cy="369332"/>
          </a:xfrm>
          <a:prstGeom prst="rect">
            <a:avLst/>
          </a:prstGeom>
        </p:spPr>
        <p:txBody>
          <a:bodyPr wrap="none">
            <a:spAutoFit/>
          </a:bodyPr>
          <a:lstStyle/>
          <a:p>
            <a:r>
              <a:rPr lang="de-DE" dirty="0" err="1">
                <a:solidFill>
                  <a:srgbClr val="555F69"/>
                </a:solidFill>
                <a:latin typeface="Siemens Sans regular"/>
              </a:rPr>
              <a:t>multipart</a:t>
            </a:r>
            <a:r>
              <a:rPr lang="de-DE" dirty="0">
                <a:solidFill>
                  <a:srgbClr val="555F69"/>
                </a:solidFill>
                <a:latin typeface="Siemens Sans regular"/>
              </a:rPr>
              <a:t> </a:t>
            </a:r>
            <a:r>
              <a:rPr lang="de-DE" dirty="0" err="1">
                <a:solidFill>
                  <a:srgbClr val="555F69"/>
                </a:solidFill>
                <a:latin typeface="Siemens Sans regular"/>
              </a:rPr>
              <a:t>messages</a:t>
            </a:r>
            <a:endParaRPr lang="de-DE" dirty="0"/>
          </a:p>
        </p:txBody>
      </p:sp>
    </p:spTree>
    <p:extLst>
      <p:ext uri="{BB962C8B-B14F-4D97-AF65-F5344CB8AC3E}">
        <p14:creationId xmlns:p14="http://schemas.microsoft.com/office/powerpoint/2010/main" val="309915289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00.xml><?xml version="1.0" encoding="utf-8"?>
<p:tagLst xmlns:a="http://schemas.openxmlformats.org/drawingml/2006/main" xmlns:r="http://schemas.openxmlformats.org/officeDocument/2006/relationships" xmlns:p="http://schemas.openxmlformats.org/presentationml/2006/main">
  <p:tag name="CDT_ORIGINAL_DESIGNS_NAME" val="Siemens 2013 – 4:3"/>
  <p:tag name="CDT_ORIGINAL_MASTERS_NAME" val="Four objects"/>
  <p:tag name="CDT_ORIGINAL_LAYOUT_TYPE" val="24"/>
  <p:tag name="CDT_OLDSLIDEHIDDEN" val="False"/>
  <p:tag name="CDT_OLDSLIDEINDEX" val="12"/>
  <p:tag name="CDT_DESIGNS_NAME" val="Siemens 2013 – 16:9"/>
  <p:tag name="CDT_MASTERS_NAME" val="Free Content"/>
  <p:tag name="CDT_LAYOUT_TYPE" val="11"/>
  <p:tag name="CDT_INTERSECT_SLIDE" val="False"/>
  <p:tag name="CDT_NAVBARONTHISSLIDE" val="True"/>
  <p:tag name="MIO_GUID" val="32b97b72-0b6a-4dbe-a9f3-931d6dcbd5eb"/>
  <p:tag name="MIO_EK_DESIGN" val="579031"/>
  <p:tag name="MIO_VERSION_DESIGN" val="16.01.2017 14:59:26"/>
  <p:tag name="MIO_DBID_DESIGN" val="598A5C07-C27D-430B-A8FC-FA667BE665A4"/>
  <p:tag name="MIO_SLIDE_HAS_HYPERLINK" val="False"/>
  <p:tag name="MIO_EK" val="209980"/>
  <p:tag name="MIO_EKGUID" val="1ac4d497-18ae-4092-be21-a3b3732ddb39"/>
  <p:tag name="MIO_UPDATE" val="True"/>
  <p:tag name="MIO_VERSION" val="19.01.2017 16:09:35"/>
  <p:tag name="MIO_DBID" val="598A5C07-C27D-430B-A8FC-FA667BE665A4"/>
  <p:tag name="MIO_LASTDOWNLOADED" val="16.03.2017 13:45:46"/>
  <p:tag name="MIO_OBJECTNAME" val="Image with properties"/>
  <p:tag name="MIO_LASTEDITORNAME" val="kd5684 "/>
</p:tagLst>
</file>

<file path=ppt/tags/tag10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HYW50dCIsIklzVGVtcGxhdGUiOmZhbHNlLCJWZXJzaW9uIjp7IiRpZCI6IjIiLCJWZXJzaW9uIjoiMy4wLjEiLCJPcmlnaW5hbEFzc2VtYmx5VmVyc2lvbiI6IjMuMDYuMDAuMDAiLCJFZGl0aW9uIjoiUGx1cyIsIklzUGx1c0VkaXRpb24iOnRydWV9LCJFZmZlY3QiOjEsIlN0eWxlIjp7IiRpZCI6IjMiLCJUaW1lYmFuZFN0eWxlIjp7IiRpZCI6IjQiLCJTY2FsZU1hcmtpbmciOjEsIlNoYXBlIjoxMCwiU2hhcGVTdHlsZSI6eyIkaWQiOiI1IiwiTWFyZ2luIjp7IiRpZCI6IjYiLCJUb3AiOjAsIkxlZnQiOjEwLCJSaWdodCI6MTAsIkJvdHRvbSI6MH0sIlBhZGRpbmciOnsiJGlkIjoiNyIsIlRvcCI6MywiTGVmdCI6MCwiUmlnaHQiOjAsIkJvdHRvbSI6M30sIkJhY2tncm91bmQiOnsiJGlkIjoiOCIsIkNvbG9yIjp7IiRpZCI6IjkiLCJBIjoyNTUsIlIiOjY4LCJHIjo4NCwiQiI6MTA2fX0sIklzVmlzaWJsZSI6dHJ1ZSwiV2lkdGgiOjg1OC4wLCJIZWlnaHQiOjI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xOTAsIkciOjIwNSwiQiI6MjE1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xOTAsIkciOjIwNSwiQiI6MjE1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ZmFsc2UsIkVsYXBzZWRUaW1lRm9ybWF0IjoyLCJUb2RheU1hcmtlclBvc2l0aW9uIjozLCJRdWlja1Bvc2l0aW9uIjoyLCJBYnNvbHV0ZVBvc2l0aW9uIjo0MDUuMDkzNzUsIk1hcmdpbiI6eyIkaWQiOiI0OSIsIlRvcCI6MCwiTGVmdCI6MTAsIlJpZ2h0IjoxMCwiQm90dG9tIjowfSwiUGFkZGluZyI6eyIkaWQiOiI1MCIsIlRvcCI6MCwiTGVmdCI6MCwiUmlnaHQiOjAsIkJvdHRvbSI6MH0sIkJhY2tncm91bmQiOnsiJGlkIjoiNTEiLCJDb2xvciI6eyIkaWQiOiI1MiIsIkEiOjI1NSwiUiI6MzEsIkciOjczLCJCIjoxMjV9fSwiSXNWaXNpYmxlIjp0cnVlLCJXaWR0aCI6MC4wLCJIZWlnaHQiOjAuMCwiQm9yZGVyU3R5bGUiOm51bGwsIlBhcmVudFN0eWxlIjpudWxsfSwiRGVmYXVsdE1pbGVzdG9uZVN0eWxlIjp7IiRpZCI6IjUzIiwiU2hhcGUiOjIsIkNvbm5lY3Rvck1hcmdpbiI6eyIkaWQiOiI1NCIsIlRvcCI6MCwiTGVmdCI6MiwiUmlnaHQiOjIsIkJvdHRvbSI6MH0sIkNvbm5lY3RvclN0eWxlIjp7IiRpZCI6IjU1IiwiTGluZUNvbG9yIjp7IiRpZCI6IjU2IiwiJHR5cGUiOiJOTFJFLkNvbW1vbi5Eb20uU29saWRDb2xvckJydXNoLCBOTFJFLkNvbW1vbiIsIkNvbG9yIjp7IiRpZCI6IjU3IiwiQSI6MjU1LCJSIjozMSwiRyI6NzMsIkIiOjEyNn19LCJMaW5lV2VpZ2h0IjoxLjAsIkxpbmVUeXBlIjowLCJQYXJlbnRTdHlsZSI6bnVsbH0sIklzQmVsb3dUaW1lYmFuZCI6ZmFsc2U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m51bGwsIklzVmlzaWJsZSI6dHJ1ZSwiV2lkdGgiOjEzLjAsIkhlaWdodCI6MTMuMCwiQm9yZGVyU3R5bGUiOnsiJGlkIjoiNjIiLCJMaW5lQ29sb3IiOnsiJGlkIjoiNjMiLCIkdHlwZSI6Ik5MUkUuQ29tbW9uLkRvbS5Tb2xpZENvbG9yQnJ1c2gsIE5MUkUuQ29tbW9uIiwiQ29sb3IiOnsiJGlkIjoiNjQiLCJBIjoyNTUsIlIiOjI1NSwiRyI6MCwiQiI6MH19LCJMaW5lV2VpZ2h0IjowLjAsIkxpbmVUeXBlIjowLCJQYXJlbnRTdHlsZSI6bnVsbH0sIlBhcmVudFN0eWxlIjpudWxsfSwiVGl0bGVTdHlsZSI6eyIkaWQiOiI2NSIsIkZvbnRTZXR0aW5ncyI6eyIkaWQiOiI2NiIsIkZvbnRTaXplIjoxMSwiRm9udE5hbWUiOiJDYWxpYnJpIiwiSXNCb2xkIjp0cnVlLCJJc0l0YWxpYyI6ZmFsc2UsIklzVW5kZXJsaW5lZCI6ZmFsc2UsIlBhcmVudFN0eWxlIjpudWxsfSwiQXV0b1NpemUiOjAsIkZvcmVncm91bmQiOnsiJGlkIjoiNjciLCJDb2xvciI6eyIkaWQiOiI2OCIsIkEiOjI1NSwiUiI6MCwiRyI6MCwiQiI6MH19LCJNYXhXaWR0aCI6MjAwLjAsIk1heEhlaWdodCI6IkluZmluaXR5IiwiU21hcnRGb3JlZ3JvdW5kSXNBY3RpdmUiOmZhbHNlLCJIb3Jpem9udGFsQWxpZ25tZW50IjowLCJWZXJ0aWNhbEFsaWdubWVudCI6MCwiU21hcnRGb3JlZ3JvdW5kIjpudWxsLCJNYXJnaW4iOnsiJGlkIjoiNjkiLCJUb3AiOjAsIkxlZnQiOjAsIlJpZ2h0IjowLCJCb3R0b20iOjB9LCJQYWRkaW5nIjp7IiRpZCI6IjcwIiwiVG9wIjowLCJMZWZ0IjowLCJSaWdodCI6MCwiQm90dG9tIjowfSwiQmFja2dyb3VuZCI6eyIkaWQiOiI3MSIsIkNvbG9yIjp7IiRyZWYiOiIyMCJ9fSwiSXNWaXNpYmxlIjp0cnVlLCJXaWR0aCI6MC4wLCJIZWlnaHQiOjAuMCwiQm9yZGVyU3R5bGUiOm51bGwsIlBhcmVudFN0eWxlIjpudWxsfSwiRGF0ZVN0eWxlIjp7IiRpZCI6IjcyIiwiRm9udFNldHRpbmdzIjp7IiRpZCI6IjczIiwiRm9udFNpemUiOjEwLCJGb250TmFtZSI6IkNhbGlicmkiLCJJc0JvbGQiOmZhbHNlLCJJc0l0YWxpYyI6ZmFsc2UsIklzVW5kZXJsaW5lZCI6ZmFsc2UsIlBhcmVudFN0eWxlIjpudWxsfSwiQXV0b1NpemUiOjAsIkZvcmVncm91bmQiOnsiJGlkIjoiNzQiLCJDb2xvciI6eyIkaWQiOiI3NSIsIkEiOjI1NSwiUiI6MCwiRyI6MCwiQiI6MH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1NTSBkIiwiU2VwYXJhdG9yIjoiLyIsIlVzZUludGVybmF0aW9uYWxEYXRlRm9ybWF0IjpmYWxzZX0sIklzVmlzaWJsZSI6dHJ1ZSwiUGFyZW50U3R5bGUiOm51bGx9LCJEZWZhdWx0VGFza1N0eWxlIjp7IiRpZCI6IjgwIiwiU2hhcGUiOjEsIlNoYXBlVGhpY2tuZXNzIjow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CwiRyI6MjA1LCJCIjoyMTV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w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AuMCwiTGluZVR5cGUiOjAsIlBhcmVudFN0eWxlIjpudWxs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w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5NjAuNSwiTWF4SGVpZ2h0IjoiSW5maW5pdHkiLCJTbWFydEZvcmVncm91bmRJc0FjdGl2ZSI6ZmFsc2UsIkhvcml6b250YWxBbGlnbm1lbnQiOjI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CwiRyI6MCwiQiI6MH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ZmFsc2V9LCJTY2FsZSI6eyIkaWQiOiIxMjIiLCJTdGFydERhdGUiOiIyMDE3LTA4LTExVDAwOjAwOjAwWiIsIkVuZERhdGUiOiIyMDE4LTAzLTMxVDIzOjU5OjU5Ljk5OVoiLCJGb3JtYXQiOiJNTU0iLCJUeXBlIjoyLCJBdXRvRGF0ZVJhbmdlIjp0cnVlLCJXb3JraW5nRGF5cyI6MzEsIlRvZGF5TWFya2VyVGV4dCI6IlRvZGF5IiwiQXV0b1NjYWxlVHlwZSI6dHJ1ZX0sIk1pbGVzdG9uZXMiOlt7IiRpZCI6IjEyMyIsIkRhdGUiOiIyMDE3LTEwLTMxVDIzOjU5OjU5Ljk5OVoiLCJTdHlsZSI6eyIkaWQiOiIxMjQiLCJTaGFwZSI6MiwiQ29ubmVjdG9yTWFyZ2luIjp7IiRyZWYiOiI1NCJ9LCJDb25uZWN0b3JTdHlsZSI6eyIkaWQiOiIxMjUiLCJMaW5lQ29sb3IiOnsiJGlkIjoiMTI2IiwiJHR5cGUiOiJOTFJFLkNvbW1vbi5Eb20uU29saWRDb2xvckJydXNoLCBOTFJFLkNvbW1vbiIsIkNvbG9yIjp7IiRpZCI6IjEyNyIsIkEiOjEyNywiUiI6MCwiRyI6MTE0LCJCIjoxODh9fSwiTGluZVdlaWdodCI6MS4wLCJMaW5lVHlwZSI6MCwiUGFyZW50U3R5bGUiOnsiJHJlZiI6IjU1In19LCJJc0JlbG93VGltZWJhbmQiOmZhbHNlLCJIaWRlRGF0ZSI6ZmFsc2UsIlNoYXBlU2l6ZSI6MSwiU3BhY2luZyI6Mi4wLCJQYWRkaW5nIjp7IiRyZWYiOiI1OCJ9LCJTaGFwZVN0eWxlIjp7IiRpZCI6IjEyOCIsIk1hcmdpbiI6eyIkcmVmIjoiNjAifSwiUGFkZGluZyI6eyIkcmVmIjoiNjEifSwiQmFja2dyb3VuZCI6eyIkaWQiOiIxMjkiLCJDb2xvciI6eyIkaWQiOiIxMzAiLCJBIjoyNTUsIlIiOjAsIkciOjExNCwiQiI6MTg4fX0sIklzVmlzaWJsZSI6dHJ1ZSwiV2lkdGgiOjEzLjAsIkhlaWdodCI6MTM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MzQiLCJMaW5lQ29sb3IiOm51bGwsIkxpbmVXZWlnaHQiOjAuMCwiTGluZVR5cGUiOjAsIlBhcmVudFN0eWxlIjpudWxsfSwiUGFyZW50U3R5bGUiOnsiJHJlZiI6IjY1In19LCJEYXRlU3R5bGUiOnsiJGlkIjoiMTM1IiwiRm9udFNldHRpbmdzIjp7IiRpZCI6IjEz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g4NTFlMjIyLThiM2UtNGZjMC05ODFjLWExYTI5YWIzN2ZhMyIsIkltcG9ydElkIjpudWxsLCJUaXRsZSI6Ik1pbmRzcGhlcmUgMi4wLiBBZGFwdGVyIE1WUCIsIk5vdGUiOm51bGwsIkh5cGVybGluayI6bnVsbCwiSXNDaGFuZ2VkIjpmYWxzZSwiSXNOZXciOmZhbHNlfSx7IiRpZCI6IjEzOCIsIkRhdGUiOiIyMDE3LTExLTMwVDIzOjU5OjU5Ljk5OVoiLCJTdHlsZSI6eyIkaWQiOiIxMzkiLCJTaGFwZSI6MiwiQ29ubmVjdG9yTWFyZ2luIjp7IiRyZWYiOiI1NCJ9LCJDb25uZWN0b3JTdHlsZSI6eyIkaWQiOiIxNDAiLCJMaW5lQ29sb3IiOnsiJGlkIjoiMTQxIiwiJHR5cGUiOiJOTFJFLkNvbW1vbi5Eb20uU29saWRDb2xvckJydXNoLCBOTFJFLkNvbW1vbiIsIkNvbG9yIjp7IiRpZCI6IjE0MiIsIkEiOjEyNywiUiI6MjM1LCJHIjoxMjAsIkIiOjEwfX0sIkxpbmVXZWlnaHQiOjEuMCwiTGluZVR5cGUiOjAsIlBhcmVudFN0eWxlIjp7IiRyZWYiOiI1NSJ9fSwiSXNCZWxvd1RpbWViYW5kIjpmYWxzZSwiSGlkZURhdGUiOmZhbHNlLCJTaGFwZVNpemUiOjEsIlNwYWNpbmciOjIuMCwiUGFkZGluZyI6eyIkcmVmIjoiNTgifSwiU2hhcGVTdHlsZSI6eyIkaWQiOiIxNDMiLCJNYXJnaW4iOnsiJHJlZiI6IjYwIn0sIlBhZGRpbmciOnsiJHJlZiI6IjYxIn0sIkJhY2tncm91bmQiOnsiJGlkIjoiMTQ0IiwiQ29sb3IiOnsiJGlkIjoiMTQ1IiwiQSI6MjU1LCJSIjoyMzUsIkciOjEyMCwiQiI6MTB9fSwiSXNWaXNpYmxlIjp0cnVlLCJXaWR0aCI6MTMuMCwiSGVpZ2h0IjoxMy4wLCJCb3JkZXJTdHlsZSI6eyIkaWQiOiIxNDYiLCJMaW5lQ29sb3IiOnsiJHJlZiI6IjYzIn0sIkxpbmVXZWlnaHQiOjAuMCwiTGluZVR5cGUiOjAsIlBhcmVudFN0eWxlIjp7IiRyZWYiOiI2MiJ9fSwiUGFyZW50U3R5bGUiOnsiJHJlZiI6IjU5In19LCJUaXRsZVN0eWxlIjp7IiRpZCI6IjE0NyIsIkZvbnRTZXR0aW5ncyI6eyIkaWQiOiIxNDgiLCJGb250U2l6ZSI6MTEsIkZvbnROYW1lIjoiQ2FsaWJyaSIsIklzQm9sZCI6dHJ1ZSwiSXNJdGFsaWMiOmZhbHNlLCJJc1VuZGVybGluZWQiOmZhbHNlLCJQYXJlbnRTdHlsZSI6eyIkcmVmIjoiNjYifX0sIkF1dG9TaXplIjoyLCJGb3JlZ3JvdW5kIjp7IiRyZWYiOiI2NyJ9LCJNYXhXaWR0aCI6MTU1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0OSIsIkxpbmVDb2xvciI6bnVsbCwiTGluZVdlaWdodCI6MC4wLCJMaW5lVHlwZSI6MCwiUGFyZW50U3R5bGUiOm51bGx9LCJQYXJlbnRTdHlsZSI6eyIkcmVmIjoiNjUifX0sIkRhdGVTdHlsZSI6eyIkaWQiOiIxNTAiLCJGb250U2V0dGluZ3MiOnsiJGlkIjoiMTU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Tg4ZTkxMjMtNDkyMC00ZDVjLWJlN2MtYTZkYmI1ODgyZGU0IiwiSW1wb3J0SWQiOm51bGwsIlRpdGxlIjoiTWluZHNwaGVyZSAzLjAuIEFQSSBBdmFpbGFiaWxpdHkgZm9yIE1pbmRzcGhlcmUgMy4wLiBBZGFwdGVyIE1WUCIsIk5vdGUiOm51bGwsIkh5cGVybGluayI6bnVsbCwiSXNDaGFuZ2VkIjpmYWxzZSwiSXNOZXciOmZhbHNlfSx7IiRpZCI6IjE1MyIsIkRhdGUiOiIyMDE3LTEyLTMxVDIzOjU5OjU5Ljk5OVoiLCJTdHlsZSI6eyIkaWQiOiIxNTQiLCJTaGFwZSI6MiwiQ29ubmVjdG9yTWFyZ2luIjp7IiRyZWYiOiI1NCJ9LCJDb25uZWN0b3JTdHlsZSI6eyIkaWQiOiIxNTUiLCJMaW5lQ29sb3IiOnsiJGlkIjoiMTU2IiwiJHR5cGUiOiJOTFJFLkNvbW1vbi5Eb20uU29saWRDb2xvckJydXNoLCBOTFJFLkNvbW1vbiIsIkNvbG9yIjp7IiRpZCI6IjE1NyIsIkEiOjEyNywiUiI6MTM1LCJHIjoxNTUsIkIiOjE3MH19LCJMaW5lV2VpZ2h0IjoxLjAsIkxpbmVUeXBlIjowLCJQYXJlbnRTdHlsZSI6eyIkcmVmIjoiNTUifX0sIklzQmVsb3dUaW1lYmFuZCI6ZmFsc2UsIkhpZGVEYXRlIjpmYWxzZSwiU2hhcGVTaXplIjoxLCJTcGFjaW5nIjoyLjAsIlBhZGRpbmciOnsiJHJlZiI6IjU4In0sIlNoYXBlU3R5bGUiOnsiJGlkIjoiMTU4IiwiTWFyZ2luIjp7IiRyZWYiOiI2MCJ9LCJQYWRkaW5nIjp7IiRyZWYiOiI2MSJ9LCJCYWNrZ3JvdW5kIjp7IiRpZCI6IjE1OSIsIkNvbG9yIjp7IiRpZCI6IjE2MCIsIkEiOjI1NSwiUiI6MTM1LCJHIjoxNTUsIkIiOjE3MH19LCJJc1Zpc2libGUiOnRydWUsIldpZHRoIjoxMy4wLCJIZWlnaHQiOjEzLjAsIkJvcmRlclN0eWxlIjp7IiRpZCI6IjE2MSIsIkxpbmVDb2xvciI6eyIkcmVmIjoiNjMifSwiTGluZVdlaWdodCI6MC4wLCJMaW5lVHlwZSI6MCwiUGFyZW50U3R5bGUiOnsiJHJlZiI6IjYyIn19LCJQYXJlbnRTdHlsZSI6eyIkcmVmIjoiNTkifX0sIlRpdGxlU3R5bGUiOnsiJGlkIjoiMTYyIiwiRm9udFNldHRpbmdzIjp7IiRpZCI6IjE2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Y0IiwiTGluZUNvbG9yIjpudWxsLCJMaW5lV2VpZ2h0IjowLjAsIkxpbmVUeXBlIjowLCJQYXJlbnRTdHlsZSI6bnVsbH0sIlBhcmVudFN0eWxlIjp7IiRyZWYiOiI2NSJ9fSwiRGF0ZVN0eWxlIjp7IiRpZCI6IjE2NSIsIkZvbnRTZXR0aW5ncyI6eyIkaWQiOiIxNj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wMjg4ODFiZi1jM2NjLTQ2YWMtYTM0MS1iZTk2NzBjOTJmYWUiLCJJbXBvcnRJZCI6bnVsbCwiVGl0bGUiOiJNaW5kc3BoZXJlIDIuMC4gQWRhcHRlciBGdWxsIiwiTm90ZSI6bnVsbCwiSHlwZXJsaW5rIjpudWxsLCJJc0NoYW5nZWQiOmZhbHNlLCJJc05ldyI6ZmFsc2V9LHsiJGlkIjoiMTY4IiwiRGF0ZSI6IjIwMTgtMDMtMzFUMjM6NTk6NTkuOTk5WiIsIlN0eWxlIjp7IiRpZCI6IjE2OSIsIlNoYXBlIjoyLCJDb25uZWN0b3JNYXJnaW4iOnsiJHJlZiI6IjU0In0sIkNvbm5lY3RvclN0eWxlIjp7IiRpZCI6IjE3MCIsIkxpbmVDb2xvciI6eyIkaWQiOiIxNzEiLCIkdHlwZSI6Ik5MUkUuQ29tbW9uLkRvbS5Tb2xpZENvbG9yQnJ1c2gsIE5MUkUuQ29tbW9uIiwiQ29sb3IiOnsiJGlkIjoiMTcyIiwiQSI6MTI3LCJSIjoxOTAsIkciOjIwNSwiQiI6MjE1fX0sIkxpbmVXZWlnaHQiOjEuMCwiTGluZVR5cGUiOjAsIlBhcmVudFN0eWxlIjp7IiRyZWYiOiI1NSJ9fSwiSXNCZWxvd1RpbWViYW5kIjpmYWxzZSwiSGlkZURhdGUiOmZhbHNlLCJTaGFwZVNpemUiOjEsIlNwYWNpbmciOjIuMCwiUGFkZGluZyI6eyIkcmVmIjoiNTgifSwiU2hhcGVTdHlsZSI6eyIkaWQiOiIxNzMiLCJNYXJnaW4iOnsiJHJlZiI6IjYwIn0sIlBhZGRpbmciOnsiJHJlZiI6IjYxIn0sIkJhY2tncm91bmQiOnsiJGlkIjoiMTc0IiwiQ29sb3IiOnsiJGlkIjoiMTc1IiwiQSI6MjU1LCJSIjoxOTAsIkciOjIwNSwiQiI6MjE1fX0sIklzVmlzaWJsZSI6dHJ1ZSwiV2lkdGgiOjEzLjAsIkhlaWdodCI6MTMuMCwiQm9yZGVyU3R5bGUiOnsiJGlkIjoiMTc2IiwiTGluZUNvbG9yIjp7IiRyZWYiOiI2MyJ9LCJMaW5lV2VpZ2h0IjowLjAsIkxpbmVUeXBlIjowLCJQYXJlbnRTdHlsZSI6eyIkcmVmIjoiNjIifX0sIlBhcmVudFN0eWxlIjp7IiRyZWYiOiI1OSJ9fSwiVGl0bGVTdHlsZSI6eyIkaWQiOiIxNzciLCJGb250U2V0dGluZ3MiOnsiJGlkIjoiMTc4IiwiRm9udFNpemUiOjExLCJGb250TmFtZSI6IkNhbGlicmkiLCJJc0JvbGQiOnRydWUsIklzSXRhbGljIjpmYWxzZSwiSXNVbmRlcmxpbmVkIjpmYWxzZSwiUGFyZW50U3R5bGUiOnsiJHJlZiI6IjY2In19LCJBdXRvU2l6ZSI6MiwiRm9yZWdyb3VuZCI6eyIkcmVmIjoiNjcifSwiTWF4V2lkdGgiOjQx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3OSIsIkxpbmVDb2xvciI6bnVsbCwiTGluZVdlaWdodCI6MC4wLCJMaW5lVHlwZSI6MCwiUGFyZW50U3R5bGUiOm51bGx9LCJQYXJlbnRTdHlsZSI6eyIkcmVmIjoiNjUifX0sIkRhdGVTdHlsZSI6eyIkaWQiOiIxODAiLCJGb250U2V0dGluZ3MiOnsiJGlkIjoiMTg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WExYjAzZDMtNTY1ZC00MGM5LWJjMWQtNDc4YTczYTA4NjgwIiwiSW1wb3J0SWQiOm51bGwsIlRpdGxlIjoiTWluZHNwaGVyZSAzLjAuIEFkYXB0ZXIgTVZQIiwiTm90ZSI6bnVsbCwiSHlwZXJsaW5rIjpudWxsLCJJc0NoYW5nZWQiOmZhbHNlLCJJc05ldyI6ZmFsc2V9XSwiVGFza3MiOlt7IiRpZCI6IjE4MyIsIkdyb3VwTmFtZSI6bnVsbCwiU3RhcnREYXRlIjoiMjAxNy0wOC0xMVQwMDowMDowMFoiLCJFbmREYXRlIjoiMjAxNy0wOC0zMVQyMzo1OTo1OS45OTlaIiwiUGVyY2VudGFnZUNvbXBsZXRlIjpudWxsLCJTdHlsZSI6eyIkaWQiOiIxODQiLCJTaGFwZSI6MSwiU2hhcGVUaGlja25lc3MiOjEsIkR1cmF0aW9uRm9ybWF0IjowLCJJbmNsdWRlTm9uV29ya2luZ0RheXNJbkR1cmF0aW9uIjp0cnVlLCJQZXJjZW50YWdlQ29tcGxldGVTdHlsZSI6eyIkaWQiOiIxODUiLCJGb250U2V0dGluZ3MiOnsiJGlkIjoiMTg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g3IiwiTGluZUNvbG9yIjpudWxsLCJMaW5lV2VpZ2h0IjowLjAsIkxpbmVUeXBlIjowLCJQYXJlbnRTdHlsZSI6bnVsbH0sIlBhcmVudFN0eWxlIjp7IiRyZWYiOiI4MSJ9fSwiRHVyYXRpb25TdHlsZSI6eyIkaWQiOiIxODgiLCJGb250U2V0dGluZ3MiOnsiJGlkIjoiMTg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kwIiwiTGluZUNvbG9yIjpudWxsLCJMaW5lV2VpZ2h0IjowLjAsIkxpbmVUeXBlIjowLCJQYXJlbnRTdHlsZSI6bnVsbH0sIlBhcmVudFN0eWxlIjp7IiRyZWYiOiI4OCJ9fSwiSG9yaXpvbnRhbENvbm5lY3RvclN0eWxlIjp7IiRpZCI6IjE5MSIsIkxpbmVDb2xvciI6eyIkcmVmIjoiOTYifSwiTGluZVdlaWdodCI6MC4wLCJMaW5lVHlwZSI6MCwiUGFyZW50U3R5bGUiOnsiJHJlZiI6Ijk1In19LCJWZXJ0aWNhbENvbm5lY3RvclN0eWxlIjp7IiRpZCI6IjE5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xOTMiLCJNYXJnaW4iOnsiJHJlZiI6IjEwMiJ9LCJQYWRkaW5nIjp7IiRyZWYiOiIxMDMifSwiQmFja2dyb3VuZCI6eyIkaWQiOiIxOTQiLCJDb2xvciI6eyIkaWQiOiIxOTUiLCJBIjoyNTUsIlIiOjE5MCwiRyI6MjA1LCJCIjoyMTV9fSwiSXNWaXNpYmxlIjp0cnVlLCJXaWR0aCI6MC4wLCJIZWlnaHQiOjE2LjAsIkJvcmRlclN0eWxlIjp7IiRpZCI6IjE5NiIsIkxpbmVDb2xvciI6eyIkcmVmIjoiMTA1In0sIkxpbmVXZWlnaHQiOjAuMCwiTGluZVR5cGUiOjAsIlBhcmVudFN0eWxlIjp7IiRyZWYiOiIxMDQifX0sIlBhcmVudFN0eWxlIjp7IiRyZWYiOiIxMDEifX0sIlRpdGxlU3R5bGUiOnsiJGlkIjoiMTk3IiwiRm9udFNldHRpbmdzIjp7IiRpZCI6IjE5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xOTkiLCJMaW5lQ29sb3IiOm51bGwsIkxpbmVXZWlnaHQiOjAuMCwiTGluZVR5cGUiOjAsIlBhcmVudFN0eWxlIjpudWxsfSwiUGFyZW50U3R5bGUiOnsiJHJlZiI6IjEwNyJ9fSwiRGF0ZVN0eWxlIjp7IiRpZCI6IjIwMCIsIkZvbnRTZXR0aW5ncyI6eyIkaWQiOiIyM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wMiIsIkxpbmVDb2xvciI6bnVsbCwiTGluZVdlaWdodCI6MC4wLCJMaW5lVHlwZSI6MCwiUGFyZW50U3R5bGUiOm51bGx9LCJQYXJlbnRTdHlsZSI6eyIkcmVmIjoiMTE0In19LCJEYXRlRm9ybWF0Ijp7IiRyZWYiOiIxMjEifSwiSXNWaXNpYmxlIjp0cnVlLCJQYXJlbnRTdHlsZSI6eyIkcmVmIjoiODAifX0sIkluZGV4IjoxLCJJZCI6IjlkMDY5NzgyLTdiYTUtNDg3Ny04Zjk5LTRiMWY4OWUyOWQ5ZCIsIkltcG9ydElkIjpudWxsLCJUaXRsZSI6Ik1pbmRzcGhlcmUgMi4wLiBNVlAgU3BlY2lmaWNhdGlvbiIsIk5vdGUiOm51bGwsIkh5cGVybGluayI6bnVsbCwiSXNDaGFuZ2VkIjpmYWxzZSwiSXNOZXciOmZhbHNlfSx7IiRpZCI6IjIwMyIsIkdyb3VwTmFtZSI6bnVsbCwiU3RhcnREYXRlIjoiMjAxNy0wOS0wMVQwMDowMDowMFoiLCJFbmREYXRlIjoiMjAxNy0xMC0zMVQyMzo1OTo1OS45OTlaIiwiUGVyY2VudGFnZUNvbXBsZXRlIjpudWxsLCJTdHlsZSI6eyIkaWQiOiIyMDQiLCJTaGFwZSI6MSwiU2hhcGVUaGlja25lc3MiOjIsIkR1cmF0aW9uRm9ybWF0IjowLCJJbmNsdWRlTm9uV29ya2luZ0RheXNJbkR1cmF0aW9uIjp0cnVlLCJQZXJjZW50YWdlQ29tcGxldGVTdHlsZSI6eyIkaWQiOiIyMDUiLCJGb250U2V0dGluZ3MiOnsiJGlkIjoiMj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A3IiwiTGluZUNvbG9yIjpudWxsLCJMaW5lV2VpZ2h0IjowLjAsIkxpbmVUeXBlIjowLCJQYXJlbnRTdHlsZSI6bnVsbH0sIlBhcmVudFN0eWxlIjp7IiRyZWYiOiI4MSJ9fSwiRHVyYXRpb25TdHlsZSI6eyIkaWQiOiIyMDgiLCJGb250U2V0dGluZ3MiOnsiJGlkIjoiMj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EwIiwiTGluZUNvbG9yIjpudWxsLCJMaW5lV2VpZ2h0IjowLjAsIkxpbmVUeXBlIjowLCJQYXJlbnRTdHlsZSI6bnVsbH0sIlBhcmVudFN0eWxlIjp7IiRyZWYiOiI4OCJ9fSwiSG9yaXpvbnRhbENvbm5lY3RvclN0eWxlIjp7IiRpZCI6IjIxMSIsIkxpbmVDb2xvciI6eyIkcmVmIjoiOTYifSwiTGluZVdlaWdodCI6MC4wLCJMaW5lVHlwZSI6MCwiUGFyZW50U3R5bGUiOnsiJHJlZiI6Ijk1In19LCJWZXJ0aWNhbENvbm5lY3RvclN0eWxlIjp7IiRpZCI6IjIx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MTMiLCJNYXJnaW4iOnsiJHJlZiI6IjEwMiJ9LCJQYWRkaW5nIjp7IiRyZWYiOiIxMDMifSwiQmFja2dyb3VuZCI6eyIkaWQiOiIyMTQiLCJDb2xvciI6eyIkaWQiOiIyMTUiLCJBIjoyNTUsIlIiOjExNSwiRyI6MTE1LCJCIjoxMTV9fSwiSXNWaXNpYmxlIjp0cnVlLCJXaWR0aCI6MC4wLCJIZWlnaHQiOjIyLjAsIkJvcmRlclN0eWxlIjp7IiRpZCI6IjIxNiIsIkxpbmVDb2xvciI6eyIkcmVmIjoiMTA1In0sIkxpbmVXZWlnaHQiOjAuMCwiTGluZVR5cGUiOjAsIlBhcmVudFN0eWxlIjp7IiRyZWYiOiIxMDQifX0sIlBhcmVudFN0eWxlIjp7IiRyZWYiOiIxMDEifX0sIlRpdGxlU3R5bGUiOnsiJGlkIjoiMjE3IiwiRm9udFNldHRpbmdzIjp7IiRpZCI6IjIx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TkiLCJMaW5lQ29sb3IiOm51bGwsIkxpbmVXZWlnaHQiOjAuMCwiTGluZVR5cGUiOjAsIlBhcmVudFN0eWxlIjpudWxsfSwiUGFyZW50U3R5bGUiOnsiJHJlZiI6IjEwNyJ9fSwiRGF0ZVN0eWxlIjp7IiRpZCI6IjIyMCIsIkZvbnRTZXR0aW5ncyI6eyIkaWQiOiIy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yMiIsIkxpbmVDb2xvciI6bnVsbCwiTGluZVdlaWdodCI6MC4wLCJMaW5lVHlwZSI6MCwiUGFyZW50U3R5bGUiOm51bGx9LCJQYXJlbnRTdHlsZSI6eyIkcmVmIjoiMTE0In19LCJEYXRlRm9ybWF0Ijp7IiRyZWYiOiIxMjEifSwiSXNWaXNpYmxlIjp0cnVlLCJQYXJlbnRTdHlsZSI6eyIkcmVmIjoiODAifX0sIkluZGV4IjoyLCJJZCI6IjE4NjY2MDFhLWZjMGItNGM4YS1iNTdhLTAxZDA1OTE3NGJmMyIsIkltcG9ydElkIjpudWxsLCJUaXRsZSI6Ik1pbmRzcGhlcmUgMi4wLiBNVlAgSW1wbGVtZW50YXRpb24iLCJOb3RlIjpudWxsLCJIeXBlcmxpbmsiOm51bGwsIklzQ2hhbmdlZCI6ZmFsc2UsIklzTmV3IjpmYWxzZX0seyIkaWQiOiIyMjMiLCJHcm91cE5hbWUiOm51bGwsIlN0YXJ0RGF0ZSI6IjIwMTctMDktMDFUMDA6MDA6MDBaIiwiRW5kRGF0ZSI6IjIwMTctMTAtMzFUMjM6NTk6NTkuOTk5WiIsIlBlcmNlbnRhZ2VDb21wbGV0ZSI6bnVsbCwiU3R5bGUiOnsiJGlkIjoiMjI0IiwiU2hhcGUiOjEsIlNoYXBlVGhpY2tuZXNzIjoxLCJEdXJhdGlvbkZvcm1hdCI6MCwiSW5jbHVkZU5vbldvcmtpbmdEYXlzSW5EdXJhdGlvbiI6dHJ1ZSwiUGVyY2VudGFnZUNvbXBsZXRlU3R5bGUiOnsiJGlkIjoiMjI1IiwiRm9udFNldHRpbmdzIjp7IiRpZCI6IjIy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yNyIsIkxpbmVDb2xvciI6bnVsbCwiTGluZVdlaWdodCI6MC4wLCJMaW5lVHlwZSI6MCwiUGFyZW50U3R5bGUiOm51bGx9LCJQYXJlbnRTdHlsZSI6eyIkcmVmIjoiODEifX0sIkR1cmF0aW9uU3R5bGUiOnsiJGlkIjoiMjI4IiwiRm9udFNldHRpbmdzIjp7IiRpZCI6IjIy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zMCIsIkxpbmVDb2xvciI6bnVsbCwiTGluZVdlaWdodCI6MC4wLCJMaW5lVHlwZSI6MCwiUGFyZW50U3R5bGUiOm51bGx9LCJQYXJlbnRTdHlsZSI6eyIkcmVmIjoiODgifX0sIkhvcml6b250YWxDb25uZWN0b3JTdHlsZSI6eyIkaWQiOiIyMzEiLCJMaW5lQ29sb3IiOnsiJHJlZiI6Ijk2In0sIkxpbmVXZWlnaHQiOjAuMCwiTGluZVR5cGUiOjAsIlBhcmVudFN0eWxlIjp7IiRyZWYiOiI5NSJ9fSwiVmVydGljYWxDb25uZWN0b3JTdHlsZSI6eyIkaWQiOiIyM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MzIiwiTWFyZ2luIjp7IiRyZWYiOiIxMDIifSwiUGFkZGluZyI6eyIkcmVmIjoiMTAzIn0sIkJhY2tncm91bmQiOnsiJGlkIjoiMjM0IiwiQ29sb3IiOnsiJGlkIjoiMjM1IiwiQSI6MjU1LCJSIjoyNTQsIkciOjE4NiwiQiI6MTB9fSwiSXNWaXNpYmxlIjp0cnVlLCJXaWR0aCI6MC4wLCJIZWlnaHQiOjE2LjAsIkJvcmRlclN0eWxlIjp7IiRpZCI6IjIzNiIsIkxpbmVDb2xvciI6eyIkcmVmIjoiMTA1In0sIkxpbmVXZWlnaHQiOjAuMCwiTGluZVR5cGUiOjAsIlBhcmVudFN0eWxlIjp7IiRyZWYiOiIxMDQifX0sIlBhcmVudFN0eWxlIjp7IiRyZWYiOiIxMDEifX0sIlRpdGxlU3R5bGUiOnsiJGlkIjoiMjM3IiwiRm9udFNldHRpbmdzIjp7IiRpZCI6IjIz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zkiLCJMaW5lQ29sb3IiOm51bGwsIkxpbmVXZWlnaHQiOjAuMCwiTGluZVR5cGUiOjAsIlBhcmVudFN0eWxlIjpudWxsfSwiUGFyZW50U3R5bGUiOnsiJHJlZiI6IjEwNyJ9fSwiRGF0ZVN0eWxlIjp7IiRpZCI6IjI0MCIsIkZvbnRTZXR0aW5ncyI6eyIkaWQiOiIy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0MiIsIkxpbmVDb2xvciI6bnVsbCwiTGluZVdlaWdodCI6MC4wLCJMaW5lVHlwZSI6MCwiUGFyZW50U3R5bGUiOm51bGx9LCJQYXJlbnRTdHlsZSI6eyIkcmVmIjoiMTE0In19LCJEYXRlRm9ybWF0Ijp7IiRyZWYiOiIxMjEifSwiSXNWaXNpYmxlIjp0cnVlLCJQYXJlbnRTdHlsZSI6eyIkcmVmIjoiODAifX0sIkluZGV4IjozLCJJZCI6ImY5NWYxMTI4LTllZmUtNDc1NS1hMjVkLTBkNDdhN2MyMzhiMyIsIkltcG9ydElkIjpudWxsLCJUaXRsZSI6Ik1pbmRzcGhlcmUgMi4wLiBGdWxsIC0gU3BlY2lmaWNhdGlvbiIsIk5vdGUiOm51bGwsIkh5cGVybGluayI6bnVsbCwiSXNDaGFuZ2VkIjpmYWxzZSwiSXNOZXciOmZhbHNlfSx7IiRpZCI6IjI0MyIsIkdyb3VwTmFtZSI6bnVsbCwiU3RhcnREYXRlIjoiMjAxNy0xMC0zMVQwMDowMDowMFoiLCJFbmREYXRlIjoiMjAxNy0xMi0zMVQyMzo1OTo1OS45OTlaIiwiUGVyY2VudGFnZUNvbXBsZXRlIjpudWxsLCJTdHlsZSI6eyIkaWQiOiIyNDQiLCJTaGFwZSI6MSwiU2hhcGVUaGlja25lc3MiOjIsIkR1cmF0aW9uRm9ybWF0IjowLCJJbmNsdWRlTm9uV29ya2luZ0RheXNJbkR1cmF0aW9uIjp0cnVlLCJQZXJjZW50YWdlQ29tcGxldGVTdHlsZSI6eyIkaWQiOiIyNDUiLCJGb250U2V0dGluZ3MiOnsiJGlkIjoiMjQ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Q3IiwiTGluZUNvbG9yIjpudWxsLCJMaW5lV2VpZ2h0IjowLjAsIkxpbmVUeXBlIjowLCJQYXJlbnRTdHlsZSI6bnVsbH0sIlBhcmVudFN0eWxlIjp7IiRyZWYiOiI4MSJ9fSwiRHVyYXRpb25TdHlsZSI6eyIkaWQiOiIyNDgiLCJGb250U2V0dGluZ3MiOnsiJGlkIjoiMjQ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UwIiwiTGluZUNvbG9yIjpudWxsLCJMaW5lV2VpZ2h0IjowLjAsIkxpbmVUeXBlIjowLCJQYXJlbnRTdHlsZSI6bnVsbH0sIlBhcmVudFN0eWxlIjp7IiRyZWYiOiI4OCJ9fSwiSG9yaXpvbnRhbENvbm5lY3RvclN0eWxlIjp7IiRpZCI6IjI1MSIsIkxpbmVDb2xvciI6eyIkcmVmIjoiOTYifSwiTGluZVdlaWdodCI6MC4wLCJMaW5lVHlwZSI6MCwiUGFyZW50U3R5bGUiOnsiJHJlZiI6Ijk1In19LCJWZXJ0aWNhbENvbm5lY3RvclN0eWxlIjp7IiRpZCI6IjI1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NTMiLCJNYXJnaW4iOnsiJHJlZiI6IjEwMiJ9LCJQYWRkaW5nIjp7IiRyZWYiOiIxMDMifSwiQmFja2dyb3VuZCI6eyIkaWQiOiIyNTQiLCJDb2xvciI6eyIkaWQiOiIyNTUiLCJBIjoyNTUsIlIiOjIzNSwiRyI6MTIwLCJCIjoxMH19LCJJc1Zpc2libGUiOnRydWUsIldpZHRoIjowLjAsIkhlaWdodCI6MjIuMCwiQm9yZGVyU3R5bGUiOnsiJGlkIjoiMjU2IiwiTGluZUNvbG9yIjp7IiRyZWYiOiIxMDUifSwiTGluZVdlaWdodCI6MC4wLCJMaW5lVHlwZSI6MCwiUGFyZW50U3R5bGUiOnsiJHJlZiI6IjEwNCJ9fSwiUGFyZW50U3R5bGUiOnsiJHJlZiI6IjEwMSJ9fSwiVGl0bGVTdHlsZSI6eyIkaWQiOiIyNTciLCJGb250U2V0dGluZ3MiOnsiJGlkIjoiMjU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1OSIsIkxpbmVDb2xvciI6bnVsbCwiTGluZVdlaWdodCI6MC4wLCJMaW5lVHlwZSI6MCwiUGFyZW50U3R5bGUiOm51bGx9LCJQYXJlbnRTdHlsZSI6eyIkcmVmIjoiMTA3In19LCJEYXRlU3R5bGUiOnsiJGlkIjoiMjYwIiwiRm9udFNldHRpbmdzIjp7IiRpZCI6IjI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YyIiwiTGluZUNvbG9yIjpudWxsLCJMaW5lV2VpZ2h0IjowLjAsIkxpbmVUeXBlIjowLCJQYXJlbnRTdHlsZSI6bnVsbH0sIlBhcmVudFN0eWxlIjp7IiRyZWYiOiIxMTQifX0sIkRhdGVGb3JtYXQiOnsiJHJlZiI6IjEyMSJ9LCJJc1Zpc2libGUiOnRydWUsIlBhcmVudFN0eWxlIjp7IiRyZWYiOiI4MCJ9fSwiSW5kZXgiOjQsIklkIjoiNzg5ZmNhMDctNGFhMC00YjA4LWJkNzItZDU0NzU3MDUxMGNkIiwiSW1wb3J0SWQiOm51bGwsIlRpdGxlIjoiTWluZHNwaGVyZSAyLjAuIEZ1bGwgSW1wbGVtZW50YXRpb24iLCJOb3RlIjpudWxsLCJIeXBlcmxpbmsiOm51bGwsIklzQ2hhbmdlZCI6ZmFsc2UsIklzTmV3IjpmYWxzZX0seyIkaWQiOiIyNjMiLCJHcm91cE5hbWUiOm51bGwsIlN0YXJ0RGF0ZSI6IjIwMTctMTItMDFUMDA6MDA6MDBaIiwiRW5kRGF0ZSI6IjIwMTgtMDEtMzFUMjM6NTk6NTkuOTk5WiIsIlBlcmNlbnRhZ2VDb21wbGV0ZSI6bnVsbCwiU3R5bGUiOnsiJGlkIjoiMjY0IiwiU2hhcGUiOjEsIlNoYXBlVGhpY2tuZXNzIjoxLCJEdXJhdGlvbkZvcm1hdCI6MCwiSW5jbHVkZU5vbldvcmtpbmdEYXlzSW5EdXJhdGlvbiI6dHJ1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AuMCwiTGluZVR5cGUiOjAsIlBhcmVudFN0eWxlIjp7IiRyZWYiOiI5NSJ9fSwiVmVydGljYWxDb25uZWN0b3JTdHlsZSI6eyIkaWQiOiIyN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yLCJHIjoxNzgsIkIiOjIzOH19LCJJc1Zpc2libGUiOnRydWUsIldpZHRoIjowLjAsIkhlaWdodCI6MTYuMCwiQm9yZGVyU3R5bGUiOnsiJGlkIjoiMjc2IiwiTGluZUNvbG9yIjp7IiRyZWYiOiIxMDUifSwiTGluZVdlaWdodCI6MC4wLCJMaW5lVHlwZSI6MCwiUGFyZW50U3R5bGUiOnsiJHJlZiI6IjEwNCJ9fSwiUGFyZW50U3R5bGUiOnsiJHJlZiI6IjEwMSJ9fSwiVGl0bGVTdHlsZSI6eyIkaWQiOiIyNzciLCJGb250U2V0dGluZ3MiOnsiJGlkIjoiMjc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3OSIsIkxpbmVDb2xvciI6bnVsbCwiTGluZVdlaWdodCI6MC4wLCJMaW5lVHlwZSI6MCwiUGFyZW50U3R5bGUiOm51bGx9LCJQYXJlbnRTdHlsZSI6eyIkcmVmIjoiMTA3In19LCJEYXRlU3R5bGUiOnsiJGlkIjoiMjgwIiwiRm9udFNldHRpbmdzIjp7IiRpZCI6IjI4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gyIiwiTGluZUNvbG9yIjpudWxsLCJMaW5lV2VpZ2h0IjowLjAsIkxpbmVUeXBlIjowLCJQYXJlbnRTdHlsZSI6bnVsbH0sIlBhcmVudFN0eWxlIjp7IiRyZWYiOiIxMTQifX0sIkRhdGVGb3JtYXQiOnsiJHJlZiI6IjEyMSJ9LCJJc1Zpc2libGUiOnRydWUsIlBhcmVudFN0eWxlIjp7IiRyZWYiOiI4MCJ9fSwiSW5kZXgiOjUsIklkIjoiN2RkODM0ZDktZjkwZC00MWNmLWIzZTAtM2UzMjgxNzczZTFiIiwiSW1wb3J0SWQiOm51bGwsIlRpdGxlIjoiTWluZHNwaGVyZSAzLjAgTVZQIFNwZWNpZmljYXRpb24iLCJOb3RlIjpudWxsLCJIeXBlcmxpbmsiOm51bGwsIklzQ2hhbmdlZCI6ZmFsc2UsIklzTmV3IjpmYWxzZX0seyIkaWQiOiIyODMiLCJHcm91cE5hbWUiOm51bGwsIlN0YXJ0RGF0ZSI6IjIwMTgtMDEtMzFUMDA6MDA6MDBaIiwiRW5kRGF0ZSI6IjIwMTgtMDMtMzFUMjM6NTk6NTkuOTk5WiIsIlBlcmNlbnRhZ2VDb21wbGV0ZSI6bnVsbCwiU3R5bGUiOnsiJGlkIjoiMjg0IiwiU2hhcGUiOjEsIlNoYXBlVGhpY2tuZXNzIjoyLCJEdXJhdGlvbkZvcm1hdCI6MCwiSW5jbHVkZU5vbldvcmtpbmdEYXlzSW5EdXJhdGlvbiI6dHJ1ZSwiUGVyY2VudGFnZUNvbXBsZXRlU3R5bGUiOnsiJGlkIjoiMjg1IiwiRm9udFNldHRpbmdzIjp7IiRpZCI6IjI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4NyIsIkxpbmVDb2xvciI6bnVsbCwiTGluZVdlaWdodCI6MC4wLCJMaW5lVHlwZSI6MCwiUGFyZW50U3R5bGUiOm51bGx9LCJQYXJlbnRTdHlsZSI6eyIkcmVmIjoiODEifX0sIkR1cmF0aW9uU3R5bGUiOnsiJGlkIjoiMjg4IiwiRm9udFNldHRpbmdzIjp7IiRpZCI6IjI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5MCIsIkxpbmVDb2xvciI6bnVsbCwiTGluZVdlaWdodCI6MC4wLCJMaW5lVHlwZSI6MCwiUGFyZW50U3R5bGUiOm51bGx9LCJQYXJlbnRTdHlsZSI6eyIkcmVmIjoiODgifX0sIkhvcml6b250YWxDb25uZWN0b3JTdHlsZSI6eyIkaWQiOiIyOTEiLCJMaW5lQ29sb3IiOnsiJHJlZiI6Ijk2In0sIkxpbmVXZWlnaHQiOjAuMCwiTGluZVR5cGUiOjAsIlBhcmVudFN0eWxlIjp7IiRyZWYiOiI5NSJ9fSwiVmVydGljYWxDb25uZWN0b3JTdHlsZSI6eyIkaWQiOiIyOT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kzIiwiTWFyZ2luIjp7IiRyZWYiOiIxMDIifSwiUGFkZGluZyI6eyIkcmVmIjoiMTAzIn0sIkJhY2tncm91bmQiOnsiJGlkIjoiMjk0IiwiQ29sb3IiOnsiJGlkIjoiMjk1IiwiQSI6MjU1LCJSIjo0NywiRyI6NTQsIkIiOjE1M319LCJJc1Zpc2libGUiOnRydWUsIldpZHRoIjowLjAsIkhlaWdodCI6MjIuMCwiQm9yZGVyU3R5bGUiOnsiJGlkIjoiMjk2IiwiTGluZUNvbG9yIjp7IiRyZWYiOiIxMDUifSwiTGluZVdlaWdodCI6MC4wLCJMaW5lVHlwZSI6MCwiUGFyZW50U3R5bGUiOnsiJHJlZiI6IjEwNCJ9fSwiUGFyZW50U3R5bGUiOnsiJHJlZiI6IjEwMSJ9fSwiVGl0bGVTdHlsZSI6eyIkaWQiOiIyOTciLCJGb250U2V0dGluZ3MiOnsiJGlkIjoiMjk4IiwiRm9udFNpemUiOjExLCJGb250TmFtZSI6IkNhbGlicmkiLCJJc0JvbGQiOnRydWUsIklzSXRhbGljIjpmYWxzZSwiSXNVbmRlcmxpbmVkIjpmYWxzZSwiUGFyZW50U3R5bGUiOnsiJHJlZiI6IjEwOCJ9fSwiQXV0b1NpemUiOjIsIkZvcmVncm91bmQiOnsiJHJlZiI6IjEwOSJ9LCJNYXhXaWR0aCI6NjIuMC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pZCI6IjMwMiIsIkNvbG9yIjp7IiRpZCI6IjMwMyIsIkEiOjI1NSwiUiI6MjU1LCJHIjoyNTUsIkIiOjI1NX1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MwNCIsIkxpbmVDb2xvciI6bnVsbCwiTGluZVdlaWdodCI6MC4wLCJMaW5lVHlwZSI6MCwiUGFyZW50U3R5bGUiOm51bGx9LCJQYXJlbnRTdHlsZSI6eyIkcmVmIjoiMTE0In19LCJEYXRlRm9ybWF0Ijp7IiRyZWYiOiIxMjEifSwiSXNWaXNpYmxlIjp0cnVlLCJQYXJlbnRTdHlsZSI6eyIkcmVmIjoiODAifX0sIkluZGV4Ijo2LCJJZCI6ImZmYmIwMDhkLWZlMjItNGI1ZS1iMWEzLTBkNjY3NmUyYjdmMiIsIkltcG9ydElkIjpudWxsLCJUaXRsZSI6Ik1pbmRzcGhlcmUgMy4wLiBNVlAgSW1wbGVtZW50YXRpb24iLCJOb3RlIjpudWxsLCJIeXBlcmxpbmsiOm51bGwsIklzQ2hhbmdlZCI6ZmFsc2UsIklzTmV3IjpmYWxzZX1dLCJNc1Byb2plY3RJdGVtc1RyZWUiOnsiJGlkIjoiMzA1IiwiUm9vdCI6eyJJbXBvcnRJZCI6bnVsbCwiSXNJbXBvcnRlZCI6ZmFsc2UsIkNoaWxkcmVuIjpbXX19LCJNZXRhZGF0YSI6eyIkaWQiOiIzMDYifSwiU2V0dGluZ3MiOnsiJGlkIjoiMzA3IiwiSW1wYU9wdGlvbnMiOnsiJGlkIjoiMzA4IiwiTGVmdFRvUmlnaHQiOmZhbHNlLCJQYXlsb2FkT3B0aW9ucyI6Mn0sIlVzZUNvbXByZXNzaW9uIjpmYWxzZSwiQ29tcHJlc2lvblBlcmNlbnRhZ2UiOjAuMCwiSW5hY3RpdmVJbnRlcnZhbFdpZHRoVGhyZXNob2xkIjowLjAsIkluYWN0aXZlSW50ZXJ2YWxXaWR0aCI6MC4wLCJTcGxpdFRhc2tzIjpmYWxzZSwiVXNlQ2x1c3RlciI6ZmFsc2UsIkVwc2lsb24iOjAuMCwiTWluUG9pbnRzVG9Gb3JtQUNsdXN0ZXIiOjAsIkdlbmVyYXRlSW52aXNpYmxlU2hhcGVzIjpmYWxzZSwiU21hcnRUaW1lbGluZVRhc2tQZXJjZW50YWdlRml0IjpmYWxzZX0sIklzTmV3Ijp0cnVlLCJJbXBvcnRUeXBlIjowLCJGaWxlUGF0aCI6bnVsbCwiVGltZWxpbmVJbXBvcnRlZCI6ZmFsc2V9"/>
  <p:tag name="__MASTER" val="__part_0"/>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OTLMARKERSHAPE" val="OTL"/>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Lst>
</file>

<file path=ppt/tags/tag113.xml><?xml version="1.0" encoding="utf-8"?>
<p:tagLst xmlns:a="http://schemas.openxmlformats.org/drawingml/2006/main" xmlns:r="http://schemas.openxmlformats.org/officeDocument/2006/relationships" xmlns:p="http://schemas.openxmlformats.org/presentationml/2006/main">
  <p:tag name="OTLMARKERSHAPE" val="OTL"/>
</p:tagLst>
</file>

<file path=ppt/tags/tag114.xml><?xml version="1.0" encoding="utf-8"?>
<p:tagLst xmlns:a="http://schemas.openxmlformats.org/drawingml/2006/main" xmlns:r="http://schemas.openxmlformats.org/officeDocument/2006/relationships" xmlns:p="http://schemas.openxmlformats.org/presentationml/2006/main">
  <p:tag name="OTLMARKERSHAPE" val="OTL"/>
</p:tagLst>
</file>

<file path=ppt/tags/tag115.xml><?xml version="1.0" encoding="utf-8"?>
<p:tagLst xmlns:a="http://schemas.openxmlformats.org/drawingml/2006/main" xmlns:r="http://schemas.openxmlformats.org/officeDocument/2006/relationships" xmlns:p="http://schemas.openxmlformats.org/presentationml/2006/main">
  <p:tag name="OTLMARKERSHAPE" val="OTL"/>
</p:tagLst>
</file>

<file path=ppt/tags/tag116.xml><?xml version="1.0" encoding="utf-8"?>
<p:tagLst xmlns:a="http://schemas.openxmlformats.org/drawingml/2006/main" xmlns:r="http://schemas.openxmlformats.org/officeDocument/2006/relationships" xmlns:p="http://schemas.openxmlformats.org/presentationml/2006/main">
  <p:tag name="OTLMARKERSHAPE" val="OTL"/>
</p:tagLst>
</file>

<file path=ppt/tags/tag117.xml><?xml version="1.0" encoding="utf-8"?>
<p:tagLst xmlns:a="http://schemas.openxmlformats.org/drawingml/2006/main" xmlns:r="http://schemas.openxmlformats.org/officeDocument/2006/relationships" xmlns:p="http://schemas.openxmlformats.org/presentationml/2006/main">
  <p:tag name="OTLMARKERSHAPE" val="OTL"/>
</p:tagLst>
</file>

<file path=ppt/tags/tag118.xml><?xml version="1.0" encoding="utf-8"?>
<p:tagLst xmlns:a="http://schemas.openxmlformats.org/drawingml/2006/main" xmlns:r="http://schemas.openxmlformats.org/officeDocument/2006/relationships" xmlns:p="http://schemas.openxmlformats.org/presentationml/2006/main">
  <p:tag name="OTLMARKERSHAPE" val="OTL"/>
</p:tagLst>
</file>

<file path=ppt/tags/tag119.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20.xml><?xml version="1.0" encoding="utf-8"?>
<p:tagLst xmlns:a="http://schemas.openxmlformats.org/drawingml/2006/main" xmlns:r="http://schemas.openxmlformats.org/officeDocument/2006/relationships" xmlns:p="http://schemas.openxmlformats.org/presentationml/2006/main">
  <p:tag name="OTLMARKERSHAPE" val="OTL"/>
</p:tagLst>
</file>

<file path=ppt/tags/tag121.xml><?xml version="1.0" encoding="utf-8"?>
<p:tagLst xmlns:a="http://schemas.openxmlformats.org/drawingml/2006/main" xmlns:r="http://schemas.openxmlformats.org/officeDocument/2006/relationships" xmlns:p="http://schemas.openxmlformats.org/presentationml/2006/main">
  <p:tag name="OTLMARKERSHAPE" val="OTL"/>
</p:tagLst>
</file>

<file path=ppt/tags/tag122.xml><?xml version="1.0" encoding="utf-8"?>
<p:tagLst xmlns:a="http://schemas.openxmlformats.org/drawingml/2006/main" xmlns:r="http://schemas.openxmlformats.org/officeDocument/2006/relationships" xmlns:p="http://schemas.openxmlformats.org/presentationml/2006/main">
  <p:tag name="OTLMARKERSHAPE" val="OTL"/>
</p:tagLst>
</file>

<file path=ppt/tags/tag123.xml><?xml version="1.0" encoding="utf-8"?>
<p:tagLst xmlns:a="http://schemas.openxmlformats.org/drawingml/2006/main" xmlns:r="http://schemas.openxmlformats.org/officeDocument/2006/relationships" xmlns:p="http://schemas.openxmlformats.org/presentationml/2006/main">
  <p:tag name="OTLMARKERSHAPE" val="OTL"/>
</p:tagLst>
</file>

<file path=ppt/tags/tag124.xml><?xml version="1.0" encoding="utf-8"?>
<p:tagLst xmlns:a="http://schemas.openxmlformats.org/drawingml/2006/main" xmlns:r="http://schemas.openxmlformats.org/officeDocument/2006/relationships" xmlns:p="http://schemas.openxmlformats.org/presentationml/2006/main">
  <p:tag name="OTLMARKERSHAPE" val="OTL"/>
</p:tagLst>
</file>

<file path=ppt/tags/tag125.xml><?xml version="1.0" encoding="utf-8"?>
<p:tagLst xmlns:a="http://schemas.openxmlformats.org/drawingml/2006/main" xmlns:r="http://schemas.openxmlformats.org/officeDocument/2006/relationships" xmlns:p="http://schemas.openxmlformats.org/presentationml/2006/main">
  <p:tag name="OTLMARKERSHAPE" val="OTL"/>
</p:tagLst>
</file>

<file path=ppt/tags/tag126.xml><?xml version="1.0" encoding="utf-8"?>
<p:tagLst xmlns:a="http://schemas.openxmlformats.org/drawingml/2006/main" xmlns:r="http://schemas.openxmlformats.org/officeDocument/2006/relationships" xmlns:p="http://schemas.openxmlformats.org/presentationml/2006/main">
  <p:tag name="OTLMARKERSHAPE" val="OTL"/>
</p:tagLst>
</file>

<file path=ppt/tags/tag127.xml><?xml version="1.0" encoding="utf-8"?>
<p:tagLst xmlns:a="http://schemas.openxmlformats.org/drawingml/2006/main" xmlns:r="http://schemas.openxmlformats.org/officeDocument/2006/relationships" xmlns:p="http://schemas.openxmlformats.org/presentationml/2006/main">
  <p:tag name="OTLMARKERSHAPE" val="OTL"/>
</p:tagLst>
</file>

<file path=ppt/tags/tag128.xml><?xml version="1.0" encoding="utf-8"?>
<p:tagLst xmlns:a="http://schemas.openxmlformats.org/drawingml/2006/main" xmlns:r="http://schemas.openxmlformats.org/officeDocument/2006/relationships" xmlns:p="http://schemas.openxmlformats.org/presentationml/2006/main">
  <p:tag name="OTLMARKERSHAPE" val="OTL"/>
</p:tagLst>
</file>

<file path=ppt/tags/tag129.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30.xml><?xml version="1.0" encoding="utf-8"?>
<p:tagLst xmlns:a="http://schemas.openxmlformats.org/drawingml/2006/main" xmlns:r="http://schemas.openxmlformats.org/officeDocument/2006/relationships" xmlns:p="http://schemas.openxmlformats.org/presentationml/2006/main">
  <p:tag name="OTLMARKERSHAPE" val="OTL"/>
</p:tagLst>
</file>

<file path=ppt/tags/tag131.xml><?xml version="1.0" encoding="utf-8"?>
<p:tagLst xmlns:a="http://schemas.openxmlformats.org/drawingml/2006/main" xmlns:r="http://schemas.openxmlformats.org/officeDocument/2006/relationships" xmlns:p="http://schemas.openxmlformats.org/presentationml/2006/main">
  <p:tag name="OTLMARKERSHAPE" val="OTL"/>
</p:tagLst>
</file>

<file path=ppt/tags/tag132.xml><?xml version="1.0" encoding="utf-8"?>
<p:tagLst xmlns:a="http://schemas.openxmlformats.org/drawingml/2006/main" xmlns:r="http://schemas.openxmlformats.org/officeDocument/2006/relationships" xmlns:p="http://schemas.openxmlformats.org/presentationml/2006/main">
  <p:tag name="OTLMARKERSHAPE" val="OTL"/>
</p:tagLst>
</file>

<file path=ppt/tags/tag133.xml><?xml version="1.0" encoding="utf-8"?>
<p:tagLst xmlns:a="http://schemas.openxmlformats.org/drawingml/2006/main" xmlns:r="http://schemas.openxmlformats.org/officeDocument/2006/relationships" xmlns:p="http://schemas.openxmlformats.org/presentationml/2006/main">
  <p:tag name="MIO_EK" val="646768"/>
  <p:tag name="MIO_EKGUID" val="c979f08c-dd93-4a21-aca9-5c2d9f7422f7"/>
  <p:tag name="MIO_GUID" val="d572f39a-0b4b-4b64-904c-b5f4775f01b8"/>
  <p:tag name="MIO_UPDATE" val="True"/>
  <p:tag name="MIO_VERSION" val="13.02.2017 17:34:08"/>
  <p:tag name="MIO_DBID" val="598A5C07-C27D-430B-A8FC-FA667BE665A4"/>
  <p:tag name="MIO_LASTDOWNLOADED" val="04.05.2017 12:59:13"/>
  <p:tag name="MIO_OBJECTNAME" val="G_SY02_XX_01648P.png"/>
  <p:tag name="MIO_LASTEDITORNAME" val="Robin Walter"/>
</p:tagLst>
</file>

<file path=ppt/tags/tag134.xml><?xml version="1.0" encoding="utf-8"?>
<p:tagLst xmlns:a="http://schemas.openxmlformats.org/drawingml/2006/main" xmlns:r="http://schemas.openxmlformats.org/officeDocument/2006/relationships" xmlns:p="http://schemas.openxmlformats.org/presentationml/2006/main">
  <p:tag name="MIO_EK" val="645986"/>
  <p:tag name="MIO_EKGUID" val="fd03c5f3-e78a-40a6-96a1-ab2907c8723c"/>
  <p:tag name="MIO_GUID" val="f949bbac-2473-4aa0-991c-d4692969f208"/>
  <p:tag name="MIO_UPDATE" val="True"/>
  <p:tag name="MIO_VERSION" val="19.01.2017 07:11:02"/>
  <p:tag name="MIO_DBID" val="598A5C07-C27D-430B-A8FC-FA667BE665A4"/>
  <p:tag name="MIO_LASTDOWNLOADED" val="04.05.2017 13:12:19"/>
  <p:tag name="MIO_OBJECTNAME" val="software_tia-portal_technology-function.png"/>
  <p:tag name="MIO_LASTEDITORNAME" val="Dietmar Kluge"/>
</p:tagLst>
</file>

<file path=ppt/tags/tag135.xml><?xml version="1.0" encoding="utf-8"?>
<p:tagLst xmlns:a="http://schemas.openxmlformats.org/drawingml/2006/main" xmlns:r="http://schemas.openxmlformats.org/officeDocument/2006/relationships" xmlns:p="http://schemas.openxmlformats.org/presentationml/2006/main">
  <p:tag name="MIO_EK" val="645985"/>
  <p:tag name="MIO_EKGUID" val="7b44882a-0d70-4276-91c9-98f7edac39e5"/>
  <p:tag name="MIO_GUID" val="a4edfbf7-bd05-443a-af27-80ae05663d2c"/>
  <p:tag name="MIO_UPDATE" val="True"/>
  <p:tag name="MIO_VERSION" val="19.01.2017 07:11:00"/>
  <p:tag name="MIO_DBID" val="598A5C07-C27D-430B-A8FC-FA667BE665A4"/>
  <p:tag name="MIO_LASTDOWNLOADED" val="04.05.2017 13:14:52"/>
  <p:tag name="MIO_OBJECTNAME" val="software_tia-portal_step7.png"/>
  <p:tag name="MIO_LASTEDITORNAME" val="Dietmar Kluge"/>
</p:tagLst>
</file>

<file path=ppt/tags/tag136.xml><?xml version="1.0" encoding="utf-8"?>
<p:tagLst xmlns:a="http://schemas.openxmlformats.org/drawingml/2006/main" xmlns:r="http://schemas.openxmlformats.org/officeDocument/2006/relationships" xmlns:p="http://schemas.openxmlformats.org/presentationml/2006/main">
  <p:tag name="MIO_EK" val="647288"/>
  <p:tag name="MIO_EKGUID" val="01075ff5-917a-4f3d-8331-816398b05823"/>
  <p:tag name="MIO_GUID" val="6e979b9f-a830-4c2a-b629-3196d5597b3c"/>
  <p:tag name="MIO_UPDATE" val="True"/>
  <p:tag name="MIO_VERSION" val="13.02.2017 18:40:45"/>
  <p:tag name="MIO_DBID" val="598A5C07-C27D-430B-A8FC-FA667BE665A4"/>
  <p:tag name="MIO_LASTDOWNLOADED" val="04.05.2017 13:26:40"/>
  <p:tag name="MIO_OBJECTNAME" val="G_SY02_XX_02035P.png"/>
  <p:tag name="MIO_LASTEDITORNAME" val="Robin Walter"/>
</p:tagLst>
</file>

<file path=ppt/tags/tag137.xml><?xml version="1.0" encoding="utf-8"?>
<p:tagLst xmlns:a="http://schemas.openxmlformats.org/drawingml/2006/main" xmlns:r="http://schemas.openxmlformats.org/officeDocument/2006/relationships" xmlns:p="http://schemas.openxmlformats.org/presentationml/2006/main">
  <p:tag name="MIO_EK" val="646768"/>
  <p:tag name="MIO_EKGUID" val="c979f08c-dd93-4a21-aca9-5c2d9f7422f7"/>
  <p:tag name="MIO_GUID" val="d572f39a-0b4b-4b64-904c-b5f4775f01b8"/>
  <p:tag name="MIO_UPDATE" val="True"/>
  <p:tag name="MIO_VERSION" val="13.02.2017 17:34:08"/>
  <p:tag name="MIO_DBID" val="598A5C07-C27D-430B-A8FC-FA667BE665A4"/>
  <p:tag name="MIO_LASTDOWNLOADED" val="04.05.2017 12:59:13"/>
  <p:tag name="MIO_OBJECTNAME" val="G_SY02_XX_01648P.png"/>
  <p:tag name="MIO_LASTEDITORNAME" val="Robin Walter"/>
</p:tagLst>
</file>

<file path=ppt/tags/tag138.xml><?xml version="1.0" encoding="utf-8"?>
<p:tagLst xmlns:a="http://schemas.openxmlformats.org/drawingml/2006/main" xmlns:r="http://schemas.openxmlformats.org/officeDocument/2006/relationships" xmlns:p="http://schemas.openxmlformats.org/presentationml/2006/main">
  <p:tag name="MIO_EK" val="644448"/>
  <p:tag name="MIO_EKGUID" val="df7c5114-efdc-4b55-aba2-f90b0e0f75e8"/>
  <p:tag name="MIO_GUID" val="f21925d7-dce1-4b62-b776-d10e56cda44a"/>
  <p:tag name="MIO_UPDATE" val="True"/>
  <p:tag name="MIO_VERSION" val="19.01.2017 06:55:40"/>
  <p:tag name="MIO_DBID" val="598A5C07-C27D-430B-A8FC-FA667BE665A4"/>
  <p:tag name="MIO_LASTDOWNLOADED" val="04.05.2017 13:11:43"/>
  <p:tag name="MIO_OBJECTNAME" val="general_computer_laptop.png"/>
  <p:tag name="MIO_LASTEDITORNAME" val="Dietmar Kluge"/>
</p:tagLst>
</file>

<file path=ppt/tags/tag139.xml><?xml version="1.0" encoding="utf-8"?>
<p:tagLst xmlns:a="http://schemas.openxmlformats.org/drawingml/2006/main" xmlns:r="http://schemas.openxmlformats.org/officeDocument/2006/relationships" xmlns:p="http://schemas.openxmlformats.org/presentationml/2006/main">
  <p:tag name="MIO_EK" val="646032"/>
  <p:tag name="MIO_EKGUID" val="d8a908a1-09aa-4e96-9695-85c34ac3baf1"/>
  <p:tag name="MIO_GUID" val="3dce1b02-8d68-4f28-8594-a23934aa2ff9"/>
  <p:tag name="MIO_UPDATE" val="True"/>
  <p:tag name="MIO_VERSION" val="19.01.2017 07:12:47"/>
  <p:tag name="MIO_DBID" val="598A5C07-C27D-430B-A8FC-FA667BE665A4"/>
  <p:tag name="MIO_LASTDOWNLOADED" val="04.05.2017 13:12:49"/>
  <p:tag name="MIO_OBJECTNAME" val="topic_profitable.png"/>
  <p:tag name="MIO_LASTEDITORNAME" val="Dietmar Kluge"/>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40.xml><?xml version="1.0" encoding="utf-8"?>
<p:tagLst xmlns:a="http://schemas.openxmlformats.org/drawingml/2006/main" xmlns:r="http://schemas.openxmlformats.org/officeDocument/2006/relationships" xmlns:p="http://schemas.openxmlformats.org/presentationml/2006/main">
  <p:tag name="MIO_EK" val="646007"/>
  <p:tag name="MIO_GUID" val="75df1108-1788-4503-8cbb-382668bc12a2"/>
  <p:tag name="MIO_UPDATE" val="True"/>
  <p:tag name="MIO_VERSION" val="19.01.2017 07:11:51"/>
  <p:tag name="MIO_DBID" val="598A5C07-C27D-430B-A8FC-FA667BE665A4"/>
  <p:tag name="MIO_LASTDOWNLOADED" val="15.03.2017 11:20:02"/>
  <p:tag name="MIO_OBJECTNAME" val="technology_webserver.png"/>
  <p:tag name="MIO_LASTEDITORNAME" val="Dietmar Kluge"/>
</p:tagLst>
</file>

<file path=ppt/tags/tag141.xml><?xml version="1.0" encoding="utf-8"?>
<p:tagLst xmlns:a="http://schemas.openxmlformats.org/drawingml/2006/main" xmlns:r="http://schemas.openxmlformats.org/officeDocument/2006/relationships" xmlns:p="http://schemas.openxmlformats.org/presentationml/2006/main">
  <p:tag name="MIO_EK" val="645985"/>
  <p:tag name="MIO_EKGUID" val="7b44882a-0d70-4276-91c9-98f7edac39e5"/>
  <p:tag name="MIO_GUID" val="a4edfbf7-bd05-443a-af27-80ae05663d2c"/>
  <p:tag name="MIO_UPDATE" val="True"/>
  <p:tag name="MIO_VERSION" val="19.01.2017 07:11:00"/>
  <p:tag name="MIO_DBID" val="598A5C07-C27D-430B-A8FC-FA667BE665A4"/>
  <p:tag name="MIO_LASTDOWNLOADED" val="04.05.2017 13:14:52"/>
  <p:tag name="MIO_OBJECTNAME" val="software_tia-portal_step7.png"/>
  <p:tag name="MIO_LASTEDITORNAME" val="Dietmar Kluge"/>
</p:tagLst>
</file>

<file path=ppt/tags/tag142.xml><?xml version="1.0" encoding="utf-8"?>
<p:tagLst xmlns:a="http://schemas.openxmlformats.org/drawingml/2006/main" xmlns:r="http://schemas.openxmlformats.org/officeDocument/2006/relationships" xmlns:p="http://schemas.openxmlformats.org/presentationml/2006/main">
  <p:tag name="MIO_EK" val="646768"/>
  <p:tag name="MIO_EKGUID" val="c979f08c-dd93-4a21-aca9-5c2d9f7422f7"/>
  <p:tag name="MIO_GUID" val="d572f39a-0b4b-4b64-904c-b5f4775f01b8"/>
  <p:tag name="MIO_UPDATE" val="True"/>
  <p:tag name="MIO_VERSION" val="13.02.2017 17:34:08"/>
  <p:tag name="MIO_DBID" val="598A5C07-C27D-430B-A8FC-FA667BE665A4"/>
  <p:tag name="MIO_LASTDOWNLOADED" val="04.05.2017 12:59:13"/>
  <p:tag name="MIO_OBJECTNAME" val="G_SY02_XX_01648P.png"/>
  <p:tag name="MIO_LASTEDITORNAME" val="Robin Walter"/>
</p:tagLst>
</file>

<file path=ppt/tags/tag143.xml><?xml version="1.0" encoding="utf-8"?>
<p:tagLst xmlns:a="http://schemas.openxmlformats.org/drawingml/2006/main" xmlns:r="http://schemas.openxmlformats.org/officeDocument/2006/relationships" xmlns:p="http://schemas.openxmlformats.org/presentationml/2006/main">
  <p:tag name="MIO_EK" val="647288"/>
  <p:tag name="MIO_EKGUID" val="01075ff5-917a-4f3d-8331-816398b05823"/>
  <p:tag name="MIO_GUID" val="6e979b9f-a830-4c2a-b629-3196d5597b3c"/>
  <p:tag name="MIO_UPDATE" val="True"/>
  <p:tag name="MIO_VERSION" val="13.02.2017 18:40:45"/>
  <p:tag name="MIO_DBID" val="598A5C07-C27D-430B-A8FC-FA667BE665A4"/>
  <p:tag name="MIO_LASTDOWNLOADED" val="04.05.2017 13:26:40"/>
  <p:tag name="MIO_OBJECTNAME" val="G_SY02_XX_02035P.png"/>
  <p:tag name="MIO_LASTEDITORNAME" val="Robin Walter"/>
</p:tagLst>
</file>

<file path=ppt/tags/tag144.xml><?xml version="1.0" encoding="utf-8"?>
<p:tagLst xmlns:a="http://schemas.openxmlformats.org/drawingml/2006/main" xmlns:r="http://schemas.openxmlformats.org/officeDocument/2006/relationships" xmlns:p="http://schemas.openxmlformats.org/presentationml/2006/main">
  <p:tag name="CDT_NAVBARONTHISSLIDE" val="True"/>
  <p:tag name="CDT_INTERSECT_SLIDE" val="False"/>
  <p:tag name="CDT_DESIGNS_NAME" val="Siemens 2013 – 16:9"/>
  <p:tag name="CDT_MASTERS_NAME" val="One object (small) + Navigation"/>
  <p:tag name="CDT_LAYOUT_TYPE" val="32"/>
  <p:tag name="CDT_ORIGINAL_DESIGNS_NAME" val="Siemens 2013 – 16:9"/>
  <p:tag name="CDT_ORIGINAL_MASTERS_NAME" val="One object (small) + Navigation"/>
  <p:tag name="CDT_ORIGINAL_LAYOUT_TYPE" val="32"/>
  <p:tag name="MIO_GUID" val="22f5d372-88fb-453f-9528-762a108e2ddd"/>
  <p:tag name="MIO_SLIDE_HAS_HYPERLINK" val="False"/>
  <p:tag name="MIO_EK" val="583473"/>
  <p:tag name="MIO_UPDATE" val="True"/>
  <p:tag name="MIO_VERSION" val="17.02.2016 14:14:37"/>
  <p:tag name="MIO_DBID" val="598A5C07-C27D-430B-A8FC-FA667BE665A4"/>
  <p:tag name="MIO_LASTDOWNLOADED" val="20.10.2016 14:21:03"/>
  <p:tag name="MIO_OBJECTNAME" val="Headline, Arial Bold 20 pt, lorem ipsum dolor  (2)"/>
  <p:tag name="MIO_LASTEDITORNAME" val="Dietmar Kluge"/>
  <p:tag name="MIO_EK_DESIGN" val="579031"/>
  <p:tag name="MIO_VERSION_DESIGN" val="27.01.2016 18:31:06"/>
  <p:tag name="MIO_DBID_DESIGN" val="598A5C07-C27D-430B-A8FC-FA667BE665A4"/>
</p:tagLst>
</file>

<file path=ppt/tags/tag145.xml><?xml version="1.0" encoding="utf-8"?>
<p:tagLst xmlns:a="http://schemas.openxmlformats.org/drawingml/2006/main" xmlns:r="http://schemas.openxmlformats.org/officeDocument/2006/relationships" xmlns:p="http://schemas.openxmlformats.org/presentationml/2006/main">
  <p:tag name="MIO_EK" val="199815"/>
  <p:tag name="MIO_GUID" val="24d4ba42-ac80-497c-bd87-52541c949874"/>
  <p:tag name="MIO_UPDATE" val="True"/>
  <p:tag name="MIO_VERSION" val="29.01.2015 12:10:32"/>
  <p:tag name="MIO_DBID" val="598A5C07-C27D-430B-A8FC-FA667BE665A4"/>
  <p:tag name="MIO_LASTDOWNLOADED" val="20.10.2016 14:30:00"/>
  <p:tag name="MIO_OBJECTNAME" val="Topic_Secure"/>
  <p:tag name="MIO_LASTEDITORNAME" val="Thomas Rubach"/>
</p:tagLst>
</file>

<file path=ppt/tags/tag146.xml><?xml version="1.0" encoding="utf-8"?>
<p:tagLst xmlns:a="http://schemas.openxmlformats.org/drawingml/2006/main" xmlns:r="http://schemas.openxmlformats.org/officeDocument/2006/relationships" xmlns:p="http://schemas.openxmlformats.org/presentationml/2006/main">
  <p:tag name="MIO_EK" val="199878"/>
  <p:tag name="MIO_GUID" val="1add63d2-b917-4344-8f71-d2b578caa7cc"/>
  <p:tag name="MIO_UPDATE" val="True"/>
  <p:tag name="MIO_VERSION" val="29.01.2015 10:16:51"/>
  <p:tag name="MIO_DBID" val="598A5C07-C27D-430B-A8FC-FA667BE665A4"/>
  <p:tag name="MIO_LASTDOWNLOADED" val="20.10.2016 14:26:23"/>
  <p:tag name="MIO_OBJECTNAME" val="Product_SIMATIC-S7-1500"/>
  <p:tag name="MIO_LASTEDITORNAME" val="Thomas Rubach"/>
</p:tagLst>
</file>

<file path=ppt/tags/tag147.xml><?xml version="1.0" encoding="utf-8"?>
<p:tagLst xmlns:a="http://schemas.openxmlformats.org/drawingml/2006/main" xmlns:r="http://schemas.openxmlformats.org/officeDocument/2006/relationships" xmlns:p="http://schemas.openxmlformats.org/presentationml/2006/main">
  <p:tag name="MIO_EK" val="199834"/>
  <p:tag name="MIO_GUID" val="fad57920-eb9e-45f9-8d41-637ad161acbf"/>
  <p:tag name="MIO_UPDATE" val="True"/>
  <p:tag name="MIO_VERSION" val="29.01.2015 11:01:48"/>
  <p:tag name="MIO_DBID" val="598A5C07-C27D-430B-A8FC-FA667BE665A4"/>
  <p:tag name="MIO_LASTDOWNLOADED" val="20.10.2016 14:44:40"/>
  <p:tag name="MIO_OBJECTNAME" val="Technology_Web"/>
  <p:tag name="MIO_LASTEDITORNAME" val="Thomas Rubach"/>
</p:tagLst>
</file>

<file path=ppt/tags/tag148.xml><?xml version="1.0" encoding="utf-8"?>
<p:tagLst xmlns:a="http://schemas.openxmlformats.org/drawingml/2006/main" xmlns:r="http://schemas.openxmlformats.org/officeDocument/2006/relationships" xmlns:p="http://schemas.openxmlformats.org/presentationml/2006/main">
  <p:tag name="MIO_EK" val="199742"/>
  <p:tag name="MIO_GUID" val="61dfd0ca-1fdf-4755-aeb9-96891d64700b"/>
  <p:tag name="MIO_UPDATE" val="True"/>
  <p:tag name="MIO_VERSION" val="29.01.2015 09:42:28"/>
  <p:tag name="MIO_DBID" val="598A5C07-C27D-430B-A8FC-FA667BE665A4"/>
  <p:tag name="MIO_LASTDOWNLOADED" val="20.10.2016 15:41:28"/>
  <p:tag name="MIO_OBJECTNAME" val="General_Computer_Desktop"/>
  <p:tag name="MIO_LASTEDITORNAME" val="Thomas Rubach"/>
</p:tagLst>
</file>

<file path=ppt/tags/tag149.xml><?xml version="1.0" encoding="utf-8"?>
<p:tagLst xmlns:a="http://schemas.openxmlformats.org/drawingml/2006/main" xmlns:r="http://schemas.openxmlformats.org/officeDocument/2006/relationships" xmlns:p="http://schemas.openxmlformats.org/presentationml/2006/main">
  <p:tag name="MIO_EK" val="199743"/>
  <p:tag name="MIO_GUID" val="5afd89f7-b5b4-4883-8935-7fc1deae9723"/>
  <p:tag name="MIO_UPDATE" val="True"/>
  <p:tag name="MIO_VERSION" val="29.01.2015 09:42:55"/>
  <p:tag name="MIO_DBID" val="598A5C07-C27D-430B-A8FC-FA667BE665A4"/>
  <p:tag name="MIO_LASTDOWNLOADED" val="20.10.2016 15:48:00"/>
  <p:tag name="MIO_OBJECTNAME" val="General_Computer_Laptop"/>
  <p:tag name="MIO_LASTEDITORNAME" val="Thomas Rubach"/>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50.xml><?xml version="1.0" encoding="utf-8"?>
<p:tagLst xmlns:a="http://schemas.openxmlformats.org/drawingml/2006/main" xmlns:r="http://schemas.openxmlformats.org/officeDocument/2006/relationships" xmlns:p="http://schemas.openxmlformats.org/presentationml/2006/main">
  <p:tag name="MIO_EK" val="647288"/>
  <p:tag name="MIO_EKGUID" val="01075ff5-917a-4f3d-8331-816398b05823"/>
  <p:tag name="MIO_GUID" val="6e979b9f-a830-4c2a-b629-3196d5597b3c"/>
  <p:tag name="MIO_UPDATE" val="True"/>
  <p:tag name="MIO_VERSION" val="13.02.2017 18:40:45"/>
  <p:tag name="MIO_DBID" val="598A5C07-C27D-430B-A8FC-FA667BE665A4"/>
  <p:tag name="MIO_LASTDOWNLOADED" val="04.05.2017 13:26:40"/>
  <p:tag name="MIO_OBJECTNAME" val="G_SY02_XX_02035P.png"/>
  <p:tag name="MIO_LASTEDITORNAME" val="Robin Walter"/>
</p:tagLst>
</file>

<file path=ppt/tags/tag151.xml><?xml version="1.0" encoding="utf-8"?>
<p:tagLst xmlns:a="http://schemas.openxmlformats.org/drawingml/2006/main" xmlns:r="http://schemas.openxmlformats.org/officeDocument/2006/relationships" xmlns:p="http://schemas.openxmlformats.org/presentationml/2006/main">
  <p:tag name="MIO_EK" val="645975"/>
  <p:tag name="MIO_EKGUID" val="e4bc876f-4b48-4e74-8c43-fe6c13262fb7"/>
  <p:tag name="MIO_GUID" val="6fb86cab-fd75-40ef-9beb-e2fb0dcfc03f"/>
  <p:tag name="MIO_UPDATE" val="True"/>
  <p:tag name="MIO_VERSION" val="19.01.2017 07:10:39"/>
  <p:tag name="MIO_DBID" val="598A5C07-C27D-430B-A8FC-FA667BE665A4"/>
  <p:tag name="MIO_LASTDOWNLOADED" val="04.08.2017 12:17:25"/>
  <p:tag name="MIO_OBJECTNAME" val="software_application.png"/>
  <p:tag name="MIO_LASTEDITORNAME" val="Dietmar Klug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6.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7.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2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2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3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6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69.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7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7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8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8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8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8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9.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90.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9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3.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9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9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9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9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iemens 2016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extLst>
    <a:ext uri="{05A4C25C-085E-4340-85A3-A5531E510DB2}">
      <thm15:themeFamily xmlns:thm15="http://schemas.microsoft.com/office/thememl/2012/main" xmlns="" name="test.potx" id="{3E88542F-0CBA-432B-A338-812ACFEF7768}" vid="{0AB10DC8-7266-41F1-899F-F044DB50F0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One object (large)</Name>
  <PpLayout>16</PpLayout>
  <Index>10</Index>
</p4ppTags>
</file>

<file path=customXml/item10.xml><?xml version="1.0" encoding="utf-8"?>
<p4ppTags>
  <Name>One object (small) + Navigation</Name>
  <PpLayout>32</PpLayout>
  <Index>18</Index>
</p4ppTags>
</file>

<file path=customXml/item11.xml><?xml version="1.0" encoding="utf-8"?>
<p4ppTags>
  <Name>One object (large) + Navigation</Name>
  <PpLayout>32</PpLayout>
  <Index>17</Index>
</p4ppTags>
</file>

<file path=customXml/item12.xml><?xml version="1.0" encoding="utf-8"?>
<p4ppTags>
  <Name>Two columns</Name>
  <PpLayout>29</PpLayout>
  <Index>12</Index>
</p4ppTags>
</file>

<file path=customXml/item13.xml><?xml version="1.0" encoding="utf-8"?>
<p4ppTags>
  <Name>Two rows</Name>
  <PpLayout>32</PpLayout>
  <Index>13</Index>
</p4ppTags>
</file>

<file path=customXml/item14.xml><?xml version="1.0" encoding="utf-8"?>
<p4ppTags>
  <Name>Text + Index</Name>
  <PpLayout>32</PpLayout>
  <Index>8</Index>
</p4ppTags>
</file>

<file path=customXml/item15.xml><?xml version="1.0" encoding="utf-8"?>
<p4ppTags>
  <Name>Two rows + Navigation</Name>
  <PpLayout>32</PpLayout>
  <Index>21</Index>
</p4ppTags>
</file>

<file path=customXml/item16.xml><?xml version="1.0" encoding="utf-8"?>
<p4ppTags>
  <Name>Four objects</Name>
  <PpLayout>24</PpLayout>
  <Index>15</Index>
</p4ppTags>
</file>

<file path=customXml/item17.xml><?xml version="1.0" encoding="utf-8"?>
<p4ppTags>
  <Name>Four objects + Navigation</Name>
  <PpLayout>32</PpLayout>
  <Index>22</Index>
</p4ppTags>
</file>

<file path=customXml/item18.xml><?xml version="1.0" encoding="utf-8"?>
<p4ppTags>
  <Name>Four objects</Name>
  <PpLayout>24</PpLayout>
  <Index>15</Index>
</p4ppTags>
</file>

<file path=customXml/item19.xml><?xml version="1.0" encoding="utf-8"?>
<p4ppTags>
  <Name>Two rows + Navigation</Name>
  <PpLayout>32</PpLayout>
  <Index>21</Index>
</p4ppTags>
</file>

<file path=customXml/item2.xml><?xml version="1.0" encoding="utf-8"?>
<p4ppTags>
  <Name>Two columns</Name>
  <PpLayout>29</PpLayout>
  <Index>12</Index>
</p4ppTags>
</file>

<file path=customXml/item20.xml><?xml version="1.0" encoding="utf-8"?>
<p4ppTags>
  <Name>Three columns + Navigation</Name>
  <PpLayout>32</PpLayout>
  <Index>20</Index>
</p4ppTags>
</file>

<file path=customXml/item21.xml><?xml version="1.0" encoding="utf-8"?>
<p4ppTags>
  <Name>Two columns + Navigation</Name>
  <PpLayout>32</PpLayout>
  <Index>19</Index>
</p4ppTags>
</file>

<file path=customXml/item22.xml><?xml version="1.0" encoding="utf-8"?>
<p4ppTags>
  <Name>Two columns + Navigation</Name>
  <PpLayout>32</PpLayout>
  <Index>19</Index>
</p4ppTags>
</file>

<file path=customXml/item23.xml><?xml version="1.0" encoding="utf-8"?>
<p4ppTags>
  <Name>Three columns + Navigation</Name>
  <PpLayout>32</PpLayout>
  <Index>20</Index>
</p4ppTags>
</file>

<file path=customXml/item24.xml><?xml version="1.0" encoding="utf-8"?>
<p4ppTags>
  <Name>Four objects + Navigation</Name>
  <PpLayout>32</PpLayout>
  <Index>22</Index>
</p4ppTags>
</file>

<file path=customXml/item25.xml><?xml version="1.0" encoding="utf-8"?>
<p4ppTags>
  <Name>One object (small)</Name>
  <PpLayout>16</PpLayout>
  <Index>11</Index>
</p4ppTags>
</file>

<file path=customXml/item26.xml><?xml version="1.0" encoding="utf-8"?>
<p4ppTags>
  <Name>Three columns</Name>
  <PpLayout>32</PpLayout>
  <Index>14</Index>
</p4ppTags>
</file>

<file path=customXml/item27.xml><?xml version="1.0" encoding="utf-8"?>
<p4ppTags>
  <Name>Four objects</Name>
  <PpLayout>24</PpLayout>
  <Index>15</Index>
</p4ppTags>
</file>

<file path=customXml/item28.xml><?xml version="1.0" encoding="utf-8"?>
<p4ppTags>
  <Name>One object (large)</Name>
  <PpLayout>16</PpLayout>
  <Index>10</Index>
</p4ppTags>
</file>

<file path=customXml/item29.xml><?xml version="1.0" encoding="utf-8"?>
<p4ppTags>
  <Name>Three columns + Navigation</Name>
  <PpLayout>32</PpLayout>
  <Index>20</Index>
</p4ppTags>
</file>

<file path=customXml/item3.xml><?xml version="1.0" encoding="utf-8"?>
<p4ppTags>
  <Name>Three columns</Name>
  <PpLayout>32</PpLayout>
  <Index>14</Index>
</p4ppTags>
</file>

<file path=customXml/item30.xml><?xml version="1.0" encoding="utf-8"?>
<p4ppTags>
  <Name>One object (small) + Navigation</Name>
  <PpLayout>32</PpLayout>
  <Index>18</Index>
</p4ppTags>
</file>

<file path=customXml/item31.xml><?xml version="1.0" encoding="utf-8"?>
<p4ppTags>
  <Name>One object (small)</Name>
  <PpLayout>16</PpLayout>
  <Index>11</Index>
</p4ppTags>
</file>

<file path=customXml/item32.xml><?xml version="1.0" encoding="utf-8"?>
<p4ppTags>
  <Name>One object (small)</Name>
  <PpLayout>16</PpLayout>
  <Index>11</Index>
</p4ppTags>
</file>

<file path=customXml/item33.xml><?xml version="1.0" encoding="utf-8"?>
<p4ppTags>
  <Name>One object (large)</Name>
  <PpLayout>16</PpLayout>
  <Index>10</Index>
</p4ppTags>
</file>

<file path=customXml/item34.xml><?xml version="1.0" encoding="utf-8"?>
<p4ppTags>
  <Name>Text + Index</Name>
  <PpLayout>32</PpLayout>
  <Index>8</Index>
</p4ppTags>
</file>

<file path=customXml/item35.xml><?xml version="1.0" encoding="utf-8"?>
<p4ppTags>
  <Name>Two columns</Name>
  <PpLayout>29</PpLayout>
  <Index>12</Index>
</p4ppTags>
</file>

<file path=customXml/item36.xml><?xml version="1.0" encoding="utf-8"?>
<p4ppTags>
  <Name>Three columns + Navigation</Name>
  <PpLayout>32</PpLayout>
  <Index>20</Index>
</p4ppTags>
</file>

<file path=customXml/item37.xml><?xml version="1.0" encoding="utf-8"?>
<p4ppTags>
  <Name>Two columns + Navigation</Name>
  <PpLayout>32</PpLayout>
  <Index>19</Index>
</p4ppTags>
</file>

<file path=customXml/item38.xml><?xml version="1.0" encoding="utf-8"?>
<p4ppTags>
  <Name>Two rows</Name>
  <PpLayout>32</PpLayout>
  <Index>13</Index>
</p4ppTags>
</file>

<file path=customXml/item39.xml><?xml version="1.0" encoding="utf-8"?>
<p4ppTags>
  <Name>One object (small) + Navigation</Name>
  <PpLayout>32</PpLayout>
  <Index>18</Index>
</p4ppTags>
</file>

<file path=customXml/item4.xml><?xml version="1.0" encoding="utf-8"?>
<p4ppTags>
  <Name>One object (large) + Navigation</Name>
  <PpLayout>32</PpLayout>
  <Index>17</Index>
</p4ppTags>
</file>

<file path=customXml/item40.xml><?xml version="1.0" encoding="utf-8"?>
<p4ppTags>
  <Name>Two rows</Name>
  <PpLayout>32</PpLayout>
  <Index>13</Index>
</p4ppTags>
</file>

<file path=customXml/item41.xml><?xml version="1.0" encoding="utf-8"?>
<p4ppTags>
  <Name>Free Content</Name>
  <PpLayout>11</PpLayout>
  <Index>9</Index>
</p4ppTags>
</file>

<file path=customXml/item42.xml><?xml version="1.0" encoding="utf-8"?>
<p4ppTags>
  <Name>One object (small) + Navigation</Name>
  <PpLayout>32</PpLayout>
  <Index>18</Index>
</p4ppTags>
</file>

<file path=customXml/item43.xml><?xml version="1.0" encoding="utf-8"?>
<p4ppTags>
  <Name>Free Content + Navigation</Name>
  <PpLayout>32</PpLayout>
  <Index>16</Index>
</p4ppTags>
</file>

<file path=customXml/item44.xml><?xml version="1.0" encoding="utf-8"?>
<p4ppTags>
  <Name>Two rows + Navigation</Name>
  <PpLayout>32</PpLayout>
  <Index>21</Index>
</p4ppTags>
</file>

<file path=customXml/item45.xml><?xml version="1.0" encoding="utf-8"?>
<p4ppTags>
  <Name>Three columns</Name>
  <PpLayout>32</PpLayout>
  <Index>14</Index>
</p4ppTags>
</file>

<file path=customXml/item46.xml><?xml version="1.0" encoding="utf-8"?>
<p4ppTags>
  <Name>One object (large)</Name>
  <PpLayout>16</PpLayout>
  <Index>10</Index>
</p4ppTags>
</file>

<file path=customXml/item47.xml><?xml version="1.0" encoding="utf-8"?>
<p4ppTags>
  <Name>Four objects + Navigation</Name>
  <PpLayout>32</PpLayout>
  <Index>22</Index>
</p4ppTags>
</file>

<file path=customXml/item48.xml><?xml version="1.0" encoding="utf-8"?>
<p4ppTags>
  <Name>Free Content</Name>
  <PpLayout>11</PpLayout>
  <Index>9</Index>
</p4ppTags>
</file>

<file path=customXml/item49.xml><?xml version="1.0" encoding="utf-8"?>
<p4ppTags>
  <Name>Two rows + Navigation</Name>
  <PpLayout>32</PpLayout>
  <Index>21</Index>
</p4ppTags>
</file>

<file path=customXml/item5.xml><?xml version="1.0" encoding="utf-8"?>
<p4ppTags>
  <Name>One object (large) + Navigation</Name>
  <PpLayout>32</PpLayout>
  <Index>17</Index>
</p4ppTags>
</file>

<file path=customXml/item50.xml><?xml version="1.0" encoding="utf-8"?>
<p4ppTags>
  <Name>Text + Index</Name>
  <PpLayout>32</PpLayout>
  <Index>8</Index>
</p4ppTags>
</file>

<file path=customXml/item51.xml><?xml version="1.0" encoding="utf-8"?>
<p4ppTags>
  <Name>Free Content</Name>
  <PpLayout>11</PpLayout>
  <Index>9</Index>
</p4ppTags>
</file>

<file path=customXml/item52.xml><?xml version="1.0" encoding="utf-8"?>
<p4ppTags>
  <Name>One object (large)</Name>
  <PpLayout>16</PpLayout>
  <Index>10</Index>
</p4ppTags>
</file>

<file path=customXml/item53.xml><?xml version="1.0" encoding="utf-8"?>
<p4ppTags>
  <Name>Four objects + Navigation</Name>
  <PpLayout>32</PpLayout>
  <Index>22</Index>
</p4ppTags>
</file>

<file path=customXml/item54.xml><?xml version="1.0" encoding="utf-8"?>
<p4ppTags>
  <Name>Two columns</Name>
  <PpLayout>29</PpLayout>
  <Index>12</Index>
</p4ppTags>
</file>

<file path=customXml/item55.xml><?xml version="1.0" encoding="utf-8"?>
<p4ppTags>
  <Name>Two rows</Name>
  <PpLayout>32</PpLayout>
  <Index>13</Index>
</p4ppTags>
</file>

<file path=customXml/item56.xml><?xml version="1.0" encoding="utf-8"?>
<p4ppTags>
  <Name>Free Content + Navigation</Name>
  <PpLayout>32</PpLayout>
  <Index>16</Index>
</p4ppTags>
</file>

<file path=customXml/item57.xml><?xml version="1.0" encoding="utf-8"?>
<p4ppTags>
  <Name>Free Content</Name>
  <PpLayout>11</PpLayout>
  <Index>9</Index>
</p4ppTags>
</file>

<file path=customXml/item58.xml><?xml version="1.0" encoding="utf-8"?>
<p4ppTags>
  <Name>Free Content + Navigation</Name>
  <PpLayout>32</PpLayout>
  <Index>16</Index>
</p4ppTags>
</file>

<file path=customXml/item59.xml><?xml version="1.0" encoding="utf-8"?>
<p4ppTags>
  <Name>Free Content + Navigation</Name>
  <PpLayout>32</PpLayout>
  <Index>16</Index>
</p4ppTags>
</file>

<file path=customXml/item6.xml><?xml version="1.0" encoding="utf-8"?>
<p4ppTags>
  <Name>Text + Index</Name>
  <PpLayout>32</PpLayout>
  <Index>8</Index>
</p4ppTags>
</file>

<file path=customXml/item60.xml><?xml version="1.0" encoding="utf-8"?>
<p4ppTags>
  <Name>One object (small)</Name>
  <PpLayout>16</PpLayout>
  <Index>11</Index>
</p4ppTags>
</file>

<file path=customXml/item61.xml><?xml version="1.0" encoding="utf-8"?>
<p4ppTags>
  <Name>Three columns</Name>
  <PpLayout>32</PpLayout>
  <Index>14</Index>
</p4ppTags>
</file>

<file path=customXml/item7.xml><?xml version="1.0" encoding="utf-8"?>
<p4ppTags>
  <Name>Two columns + Navigation</Name>
  <PpLayout>32</PpLayout>
  <Index>19</Index>
</p4ppTags>
</file>

<file path=customXml/item8.xml><?xml version="1.0" encoding="utf-8"?>
<p4ppTags>
  <Name>One object (large) + Navigation</Name>
  <PpLayout>32</PpLayout>
  <Index>17</Index>
</p4ppTags>
</file>

<file path=customXml/item9.xml><?xml version="1.0" encoding="utf-8"?>
<p4ppTags>
  <Name>Four objects</Name>
  <PpLayout>24</PpLayout>
  <Index>15</Index>
</p4ppTags>
</file>

<file path=customXml/itemProps1.xml><?xml version="1.0" encoding="utf-8"?>
<ds:datastoreItem xmlns:ds="http://schemas.openxmlformats.org/officeDocument/2006/customXml" ds:itemID="{ACEA355C-87B0-4301-8DC5-B017278D42F6}">
  <ds:schemaRefs/>
</ds:datastoreItem>
</file>

<file path=customXml/itemProps10.xml><?xml version="1.0" encoding="utf-8"?>
<ds:datastoreItem xmlns:ds="http://schemas.openxmlformats.org/officeDocument/2006/customXml" ds:itemID="{1435C469-2BD2-49B8-A6D4-82FA6728B6AB}">
  <ds:schemaRefs/>
</ds:datastoreItem>
</file>

<file path=customXml/itemProps11.xml><?xml version="1.0" encoding="utf-8"?>
<ds:datastoreItem xmlns:ds="http://schemas.openxmlformats.org/officeDocument/2006/customXml" ds:itemID="{6DA29A72-90F0-4F83-8F38-CCB338407014}">
  <ds:schemaRefs/>
</ds:datastoreItem>
</file>

<file path=customXml/itemProps12.xml><?xml version="1.0" encoding="utf-8"?>
<ds:datastoreItem xmlns:ds="http://schemas.openxmlformats.org/officeDocument/2006/customXml" ds:itemID="{9DDF53D4-FFAC-4C97-BFAA-CE8C1301901A}">
  <ds:schemaRefs/>
</ds:datastoreItem>
</file>

<file path=customXml/itemProps13.xml><?xml version="1.0" encoding="utf-8"?>
<ds:datastoreItem xmlns:ds="http://schemas.openxmlformats.org/officeDocument/2006/customXml" ds:itemID="{900B738A-27DD-47D5-98A8-9F79999B2AB7}">
  <ds:schemaRefs/>
</ds:datastoreItem>
</file>

<file path=customXml/itemProps14.xml><?xml version="1.0" encoding="utf-8"?>
<ds:datastoreItem xmlns:ds="http://schemas.openxmlformats.org/officeDocument/2006/customXml" ds:itemID="{04B9CA3C-507A-480D-A18E-6B70E4E84EAC}">
  <ds:schemaRefs/>
</ds:datastoreItem>
</file>

<file path=customXml/itemProps15.xml><?xml version="1.0" encoding="utf-8"?>
<ds:datastoreItem xmlns:ds="http://schemas.openxmlformats.org/officeDocument/2006/customXml" ds:itemID="{E2DB5B21-87A0-410F-BF32-E412872D372E}">
  <ds:schemaRefs/>
</ds:datastoreItem>
</file>

<file path=customXml/itemProps16.xml><?xml version="1.0" encoding="utf-8"?>
<ds:datastoreItem xmlns:ds="http://schemas.openxmlformats.org/officeDocument/2006/customXml" ds:itemID="{86E2B3FA-E627-4264-A92C-923E494D3AC9}">
  <ds:schemaRefs/>
</ds:datastoreItem>
</file>

<file path=customXml/itemProps17.xml><?xml version="1.0" encoding="utf-8"?>
<ds:datastoreItem xmlns:ds="http://schemas.openxmlformats.org/officeDocument/2006/customXml" ds:itemID="{BF558C2E-8102-4744-9DAC-327CED63F5AE}">
  <ds:schemaRefs/>
</ds:datastoreItem>
</file>

<file path=customXml/itemProps18.xml><?xml version="1.0" encoding="utf-8"?>
<ds:datastoreItem xmlns:ds="http://schemas.openxmlformats.org/officeDocument/2006/customXml" ds:itemID="{64A2BE71-1CEB-4A6B-BC4F-34F4FF25C820}">
  <ds:schemaRefs/>
</ds:datastoreItem>
</file>

<file path=customXml/itemProps19.xml><?xml version="1.0" encoding="utf-8"?>
<ds:datastoreItem xmlns:ds="http://schemas.openxmlformats.org/officeDocument/2006/customXml" ds:itemID="{9D83B9C0-2632-4F2A-8978-002E570D91D2}">
  <ds:schemaRefs/>
</ds:datastoreItem>
</file>

<file path=customXml/itemProps2.xml><?xml version="1.0" encoding="utf-8"?>
<ds:datastoreItem xmlns:ds="http://schemas.openxmlformats.org/officeDocument/2006/customXml" ds:itemID="{14B4E2CF-55D3-49F9-9972-5F97524CBB21}">
  <ds:schemaRefs/>
</ds:datastoreItem>
</file>

<file path=customXml/itemProps20.xml><?xml version="1.0" encoding="utf-8"?>
<ds:datastoreItem xmlns:ds="http://schemas.openxmlformats.org/officeDocument/2006/customXml" ds:itemID="{C42A1016-3B9F-4FD8-98CE-FE9BDD084B93}">
  <ds:schemaRefs/>
</ds:datastoreItem>
</file>

<file path=customXml/itemProps21.xml><?xml version="1.0" encoding="utf-8"?>
<ds:datastoreItem xmlns:ds="http://schemas.openxmlformats.org/officeDocument/2006/customXml" ds:itemID="{D5EC25B5-CDB0-4553-BB2D-3025E1B718D0}">
  <ds:schemaRefs/>
</ds:datastoreItem>
</file>

<file path=customXml/itemProps22.xml><?xml version="1.0" encoding="utf-8"?>
<ds:datastoreItem xmlns:ds="http://schemas.openxmlformats.org/officeDocument/2006/customXml" ds:itemID="{A4295BA2-2CC4-40C2-B89C-6E4AEE993A23}">
  <ds:schemaRefs/>
</ds:datastoreItem>
</file>

<file path=customXml/itemProps23.xml><?xml version="1.0" encoding="utf-8"?>
<ds:datastoreItem xmlns:ds="http://schemas.openxmlformats.org/officeDocument/2006/customXml" ds:itemID="{DA087BEF-0AEE-4FC0-A23B-D59305EC5EA8}">
  <ds:schemaRefs/>
</ds:datastoreItem>
</file>

<file path=customXml/itemProps24.xml><?xml version="1.0" encoding="utf-8"?>
<ds:datastoreItem xmlns:ds="http://schemas.openxmlformats.org/officeDocument/2006/customXml" ds:itemID="{B93E90F3-4B43-42B9-A00D-9C889D81B2C0}">
  <ds:schemaRefs/>
</ds:datastoreItem>
</file>

<file path=customXml/itemProps25.xml><?xml version="1.0" encoding="utf-8"?>
<ds:datastoreItem xmlns:ds="http://schemas.openxmlformats.org/officeDocument/2006/customXml" ds:itemID="{2A7CC95A-3EEE-4873-A805-72BE482B1B23}">
  <ds:schemaRefs/>
</ds:datastoreItem>
</file>

<file path=customXml/itemProps26.xml><?xml version="1.0" encoding="utf-8"?>
<ds:datastoreItem xmlns:ds="http://schemas.openxmlformats.org/officeDocument/2006/customXml" ds:itemID="{B3C39D72-7795-4FB3-9947-6037666F063F}">
  <ds:schemaRefs/>
</ds:datastoreItem>
</file>

<file path=customXml/itemProps27.xml><?xml version="1.0" encoding="utf-8"?>
<ds:datastoreItem xmlns:ds="http://schemas.openxmlformats.org/officeDocument/2006/customXml" ds:itemID="{0360AD4F-2AD1-4C89-9D4B-163E18421803}">
  <ds:schemaRefs/>
</ds:datastoreItem>
</file>

<file path=customXml/itemProps28.xml><?xml version="1.0" encoding="utf-8"?>
<ds:datastoreItem xmlns:ds="http://schemas.openxmlformats.org/officeDocument/2006/customXml" ds:itemID="{03BECB4D-47A9-4A03-BB82-8723D2D7A9AF}">
  <ds:schemaRefs/>
</ds:datastoreItem>
</file>

<file path=customXml/itemProps29.xml><?xml version="1.0" encoding="utf-8"?>
<ds:datastoreItem xmlns:ds="http://schemas.openxmlformats.org/officeDocument/2006/customXml" ds:itemID="{F2859E8C-C5F4-499A-8402-138C99C63DBA}">
  <ds:schemaRefs/>
</ds:datastoreItem>
</file>

<file path=customXml/itemProps3.xml><?xml version="1.0" encoding="utf-8"?>
<ds:datastoreItem xmlns:ds="http://schemas.openxmlformats.org/officeDocument/2006/customXml" ds:itemID="{C7C2D84D-344D-4B9C-AEAA-9DB429091EE5}">
  <ds:schemaRefs/>
</ds:datastoreItem>
</file>

<file path=customXml/itemProps30.xml><?xml version="1.0" encoding="utf-8"?>
<ds:datastoreItem xmlns:ds="http://schemas.openxmlformats.org/officeDocument/2006/customXml" ds:itemID="{FD91C283-4DED-48FC-9958-6E87B46B9FF5}">
  <ds:schemaRefs/>
</ds:datastoreItem>
</file>

<file path=customXml/itemProps31.xml><?xml version="1.0" encoding="utf-8"?>
<ds:datastoreItem xmlns:ds="http://schemas.openxmlformats.org/officeDocument/2006/customXml" ds:itemID="{5000CA26-732D-4C2D-8C20-965EE72C1ABA}">
  <ds:schemaRefs/>
</ds:datastoreItem>
</file>

<file path=customXml/itemProps32.xml><?xml version="1.0" encoding="utf-8"?>
<ds:datastoreItem xmlns:ds="http://schemas.openxmlformats.org/officeDocument/2006/customXml" ds:itemID="{0D68FA31-D0BB-4208-A1F4-F5548843248F}">
  <ds:schemaRefs/>
</ds:datastoreItem>
</file>

<file path=customXml/itemProps33.xml><?xml version="1.0" encoding="utf-8"?>
<ds:datastoreItem xmlns:ds="http://schemas.openxmlformats.org/officeDocument/2006/customXml" ds:itemID="{8F18F66D-B0BF-4A30-9DB3-FE47F0EF2378}">
  <ds:schemaRefs/>
</ds:datastoreItem>
</file>

<file path=customXml/itemProps34.xml><?xml version="1.0" encoding="utf-8"?>
<ds:datastoreItem xmlns:ds="http://schemas.openxmlformats.org/officeDocument/2006/customXml" ds:itemID="{245D49E4-1997-4F6E-A98E-854E91E32DA7}">
  <ds:schemaRefs/>
</ds:datastoreItem>
</file>

<file path=customXml/itemProps35.xml><?xml version="1.0" encoding="utf-8"?>
<ds:datastoreItem xmlns:ds="http://schemas.openxmlformats.org/officeDocument/2006/customXml" ds:itemID="{5F1BA2D2-7164-4AA3-9905-93AAD42EA801}">
  <ds:schemaRefs/>
</ds:datastoreItem>
</file>

<file path=customXml/itemProps36.xml><?xml version="1.0" encoding="utf-8"?>
<ds:datastoreItem xmlns:ds="http://schemas.openxmlformats.org/officeDocument/2006/customXml" ds:itemID="{11DCF4DF-271D-47A1-BCCF-74EEE1E9AA64}">
  <ds:schemaRefs/>
</ds:datastoreItem>
</file>

<file path=customXml/itemProps37.xml><?xml version="1.0" encoding="utf-8"?>
<ds:datastoreItem xmlns:ds="http://schemas.openxmlformats.org/officeDocument/2006/customXml" ds:itemID="{1DDEA310-B2FB-4AE0-A3E7-64C80C49A49C}">
  <ds:schemaRefs/>
</ds:datastoreItem>
</file>

<file path=customXml/itemProps38.xml><?xml version="1.0" encoding="utf-8"?>
<ds:datastoreItem xmlns:ds="http://schemas.openxmlformats.org/officeDocument/2006/customXml" ds:itemID="{141051AB-AD7A-4ED9-A910-43CFFF6C46AE}">
  <ds:schemaRefs/>
</ds:datastoreItem>
</file>

<file path=customXml/itemProps39.xml><?xml version="1.0" encoding="utf-8"?>
<ds:datastoreItem xmlns:ds="http://schemas.openxmlformats.org/officeDocument/2006/customXml" ds:itemID="{3364B5FF-DA77-485A-84EB-0C597270CA54}">
  <ds:schemaRefs/>
</ds:datastoreItem>
</file>

<file path=customXml/itemProps4.xml><?xml version="1.0" encoding="utf-8"?>
<ds:datastoreItem xmlns:ds="http://schemas.openxmlformats.org/officeDocument/2006/customXml" ds:itemID="{FAF82C30-D110-4380-854A-CC88BED38534}">
  <ds:schemaRefs/>
</ds:datastoreItem>
</file>

<file path=customXml/itemProps40.xml><?xml version="1.0" encoding="utf-8"?>
<ds:datastoreItem xmlns:ds="http://schemas.openxmlformats.org/officeDocument/2006/customXml" ds:itemID="{9AF1707F-79FC-4B5F-A69A-C28AD8A6991C}">
  <ds:schemaRefs/>
</ds:datastoreItem>
</file>

<file path=customXml/itemProps41.xml><?xml version="1.0" encoding="utf-8"?>
<ds:datastoreItem xmlns:ds="http://schemas.openxmlformats.org/officeDocument/2006/customXml" ds:itemID="{3D98F86D-7AE5-4CB6-80CA-7423F5EE670C}">
  <ds:schemaRefs/>
</ds:datastoreItem>
</file>

<file path=customXml/itemProps42.xml><?xml version="1.0" encoding="utf-8"?>
<ds:datastoreItem xmlns:ds="http://schemas.openxmlformats.org/officeDocument/2006/customXml" ds:itemID="{ED0AF2BD-F6D9-4F95-A228-AA555162785C}">
  <ds:schemaRefs/>
</ds:datastoreItem>
</file>

<file path=customXml/itemProps43.xml><?xml version="1.0" encoding="utf-8"?>
<ds:datastoreItem xmlns:ds="http://schemas.openxmlformats.org/officeDocument/2006/customXml" ds:itemID="{83318F47-7518-422B-8F42-F0509D6390C3}">
  <ds:schemaRefs/>
</ds:datastoreItem>
</file>

<file path=customXml/itemProps44.xml><?xml version="1.0" encoding="utf-8"?>
<ds:datastoreItem xmlns:ds="http://schemas.openxmlformats.org/officeDocument/2006/customXml" ds:itemID="{501D2D73-B62D-4FAD-AFB9-C63F0C8A271B}">
  <ds:schemaRefs/>
</ds:datastoreItem>
</file>

<file path=customXml/itemProps45.xml><?xml version="1.0" encoding="utf-8"?>
<ds:datastoreItem xmlns:ds="http://schemas.openxmlformats.org/officeDocument/2006/customXml" ds:itemID="{5ABB5CE5-8D6E-4C58-B002-86134AEEBCA4}">
  <ds:schemaRefs/>
</ds:datastoreItem>
</file>

<file path=customXml/itemProps46.xml><?xml version="1.0" encoding="utf-8"?>
<ds:datastoreItem xmlns:ds="http://schemas.openxmlformats.org/officeDocument/2006/customXml" ds:itemID="{600B0397-17EE-4CF4-8A9F-395A8C75CA90}">
  <ds:schemaRefs/>
</ds:datastoreItem>
</file>

<file path=customXml/itemProps47.xml><?xml version="1.0" encoding="utf-8"?>
<ds:datastoreItem xmlns:ds="http://schemas.openxmlformats.org/officeDocument/2006/customXml" ds:itemID="{FAB367E8-B4E2-48EB-9D27-DCE05EB9A566}">
  <ds:schemaRefs/>
</ds:datastoreItem>
</file>

<file path=customXml/itemProps48.xml><?xml version="1.0" encoding="utf-8"?>
<ds:datastoreItem xmlns:ds="http://schemas.openxmlformats.org/officeDocument/2006/customXml" ds:itemID="{BEDC34BF-4D3E-48A3-A4C7-17691CEE4E4C}">
  <ds:schemaRefs/>
</ds:datastoreItem>
</file>

<file path=customXml/itemProps49.xml><?xml version="1.0" encoding="utf-8"?>
<ds:datastoreItem xmlns:ds="http://schemas.openxmlformats.org/officeDocument/2006/customXml" ds:itemID="{12E74737-56F8-4003-B4A6-FECC0FAE7A36}">
  <ds:schemaRefs/>
</ds:datastoreItem>
</file>

<file path=customXml/itemProps5.xml><?xml version="1.0" encoding="utf-8"?>
<ds:datastoreItem xmlns:ds="http://schemas.openxmlformats.org/officeDocument/2006/customXml" ds:itemID="{E323A0BA-A65E-4CEE-A0D5-5E24A56887B8}">
  <ds:schemaRefs/>
</ds:datastoreItem>
</file>

<file path=customXml/itemProps50.xml><?xml version="1.0" encoding="utf-8"?>
<ds:datastoreItem xmlns:ds="http://schemas.openxmlformats.org/officeDocument/2006/customXml" ds:itemID="{0156A6AA-EE1C-4579-A55F-AF8A89BE8B77}">
  <ds:schemaRefs/>
</ds:datastoreItem>
</file>

<file path=customXml/itemProps51.xml><?xml version="1.0" encoding="utf-8"?>
<ds:datastoreItem xmlns:ds="http://schemas.openxmlformats.org/officeDocument/2006/customXml" ds:itemID="{6C507E71-EAB6-4680-B7BF-6BCF8CAC3C7F}">
  <ds:schemaRefs/>
</ds:datastoreItem>
</file>

<file path=customXml/itemProps52.xml><?xml version="1.0" encoding="utf-8"?>
<ds:datastoreItem xmlns:ds="http://schemas.openxmlformats.org/officeDocument/2006/customXml" ds:itemID="{C9CDDDA1-F4DD-4150-9704-B0C4904CCFAE}">
  <ds:schemaRefs/>
</ds:datastoreItem>
</file>

<file path=customXml/itemProps53.xml><?xml version="1.0" encoding="utf-8"?>
<ds:datastoreItem xmlns:ds="http://schemas.openxmlformats.org/officeDocument/2006/customXml" ds:itemID="{75A10FD1-5075-4B47-B901-FDEE6F3F8502}">
  <ds:schemaRefs/>
</ds:datastoreItem>
</file>

<file path=customXml/itemProps54.xml><?xml version="1.0" encoding="utf-8"?>
<ds:datastoreItem xmlns:ds="http://schemas.openxmlformats.org/officeDocument/2006/customXml" ds:itemID="{30FF2898-9629-4102-97C9-B64CB270E227}">
  <ds:schemaRefs/>
</ds:datastoreItem>
</file>

<file path=customXml/itemProps55.xml><?xml version="1.0" encoding="utf-8"?>
<ds:datastoreItem xmlns:ds="http://schemas.openxmlformats.org/officeDocument/2006/customXml" ds:itemID="{F42B99E7-84A7-445E-B7BD-390A9D9CF0A2}">
  <ds:schemaRefs/>
</ds:datastoreItem>
</file>

<file path=customXml/itemProps56.xml><?xml version="1.0" encoding="utf-8"?>
<ds:datastoreItem xmlns:ds="http://schemas.openxmlformats.org/officeDocument/2006/customXml" ds:itemID="{EC36CA97-D8F1-460D-A456-0F0D80585F83}">
  <ds:schemaRefs/>
</ds:datastoreItem>
</file>

<file path=customXml/itemProps57.xml><?xml version="1.0" encoding="utf-8"?>
<ds:datastoreItem xmlns:ds="http://schemas.openxmlformats.org/officeDocument/2006/customXml" ds:itemID="{6EC1BD11-C1B8-4A42-9F37-92C26D497641}">
  <ds:schemaRefs/>
</ds:datastoreItem>
</file>

<file path=customXml/itemProps58.xml><?xml version="1.0" encoding="utf-8"?>
<ds:datastoreItem xmlns:ds="http://schemas.openxmlformats.org/officeDocument/2006/customXml" ds:itemID="{4E24E822-E48B-484D-AA6A-4D7DFC8C39E8}">
  <ds:schemaRefs/>
</ds:datastoreItem>
</file>

<file path=customXml/itemProps59.xml><?xml version="1.0" encoding="utf-8"?>
<ds:datastoreItem xmlns:ds="http://schemas.openxmlformats.org/officeDocument/2006/customXml" ds:itemID="{7CDBE0C3-3521-489E-B30A-560F3B411E05}">
  <ds:schemaRefs/>
</ds:datastoreItem>
</file>

<file path=customXml/itemProps6.xml><?xml version="1.0" encoding="utf-8"?>
<ds:datastoreItem xmlns:ds="http://schemas.openxmlformats.org/officeDocument/2006/customXml" ds:itemID="{4C625363-DC6D-46A1-AA84-8A3D80F0E5F5}">
  <ds:schemaRefs/>
</ds:datastoreItem>
</file>

<file path=customXml/itemProps60.xml><?xml version="1.0" encoding="utf-8"?>
<ds:datastoreItem xmlns:ds="http://schemas.openxmlformats.org/officeDocument/2006/customXml" ds:itemID="{F82636C0-DEC5-48F0-B9A1-E8F64E22A58C}">
  <ds:schemaRefs/>
</ds:datastoreItem>
</file>

<file path=customXml/itemProps61.xml><?xml version="1.0" encoding="utf-8"?>
<ds:datastoreItem xmlns:ds="http://schemas.openxmlformats.org/officeDocument/2006/customXml" ds:itemID="{2440B15B-AEC5-4ED5-8ACF-3B7E0CB65524}">
  <ds:schemaRefs/>
</ds:datastoreItem>
</file>

<file path=customXml/itemProps7.xml><?xml version="1.0" encoding="utf-8"?>
<ds:datastoreItem xmlns:ds="http://schemas.openxmlformats.org/officeDocument/2006/customXml" ds:itemID="{93FC99CF-6FEF-47E3-B64E-D30B9E474492}">
  <ds:schemaRefs/>
</ds:datastoreItem>
</file>

<file path=customXml/itemProps8.xml><?xml version="1.0" encoding="utf-8"?>
<ds:datastoreItem xmlns:ds="http://schemas.openxmlformats.org/officeDocument/2006/customXml" ds:itemID="{47652ED5-7723-4003-9AF9-854B83002549}">
  <ds:schemaRefs/>
</ds:datastoreItem>
</file>

<file path=customXml/itemProps9.xml><?xml version="1.0" encoding="utf-8"?>
<ds:datastoreItem xmlns:ds="http://schemas.openxmlformats.org/officeDocument/2006/customXml" ds:itemID="{2298CB8A-8D8C-481A-9FB2-6B9B6F75B651}">
  <ds:schemaRefs/>
</ds:datastoreItem>
</file>

<file path=docProps/app.xml><?xml version="1.0" encoding="utf-8"?>
<Properties xmlns="http://schemas.openxmlformats.org/officeDocument/2006/extended-properties" xmlns:vt="http://schemas.openxmlformats.org/officeDocument/2006/docPropsVTypes">
  <Template>test</Template>
  <TotalTime>0</TotalTime>
  <Words>8434</Words>
  <Application>Microsoft Office PowerPoint</Application>
  <PresentationFormat>Benutzerdefiniert</PresentationFormat>
  <Paragraphs>1967</Paragraphs>
  <Slides>110</Slides>
  <Notes>80</Notes>
  <HiddenSlides>0</HiddenSlides>
  <MMClips>0</MMClips>
  <ScaleCrop>false</ScaleCrop>
  <HeadingPairs>
    <vt:vector size="6" baseType="variant">
      <vt:variant>
        <vt:lpstr>Design</vt:lpstr>
      </vt:variant>
      <vt:variant>
        <vt:i4>1</vt:i4>
      </vt:variant>
      <vt:variant>
        <vt:lpstr>Eingebettete OLE-Server</vt:lpstr>
      </vt:variant>
      <vt:variant>
        <vt:i4>2</vt:i4>
      </vt:variant>
      <vt:variant>
        <vt:lpstr>Folientitel</vt:lpstr>
      </vt:variant>
      <vt:variant>
        <vt:i4>110</vt:i4>
      </vt:variant>
    </vt:vector>
  </HeadingPairs>
  <TitlesOfParts>
    <vt:vector size="113" baseType="lpstr">
      <vt:lpstr>1_Siemens 2016 – 16:9</vt:lpstr>
      <vt:lpstr>think-cell Slide</vt:lpstr>
      <vt:lpstr>think-cell Folie</vt:lpstr>
      <vt:lpstr>PowerPoint-Präsentation</vt:lpstr>
      <vt:lpstr>PowerPoint-Präsentation</vt:lpstr>
      <vt:lpstr>Architecture &amp; API Learning Goals</vt:lpstr>
      <vt:lpstr>MindSphere Portfolio Overview</vt:lpstr>
      <vt:lpstr>Service Models</vt:lpstr>
      <vt:lpstr>Connecting Assets to MindSphere: MindConnect </vt:lpstr>
      <vt:lpstr>PowerPoint-Präsentation</vt:lpstr>
      <vt:lpstr>Structure of MindSphere Connectivity  MindConnect Nano/ IoT2040</vt:lpstr>
      <vt:lpstr>Structure of MindSphere Connectivity  MindConnect FB 1500</vt:lpstr>
      <vt:lpstr>Custom Agent Overview MindSphere topology using Custom Agent</vt:lpstr>
      <vt:lpstr>MindConnect LIB (details for developers)</vt:lpstr>
      <vt:lpstr>MindSphere API  Scalable Application Development </vt:lpstr>
      <vt:lpstr>MindSphere 3.0 API </vt:lpstr>
      <vt:lpstr>MindSphere Overview</vt:lpstr>
      <vt:lpstr>MindSphere Connectivity</vt:lpstr>
      <vt:lpstr>MindSphere 3.0 API Long term stability and support </vt:lpstr>
      <vt:lpstr>MindSphere 3.0 IoT Model Asset-Level</vt:lpstr>
      <vt:lpstr>PowerPoint-Präsentation</vt:lpstr>
      <vt:lpstr>MindSphere 3.0 Asset Manager</vt:lpstr>
      <vt:lpstr>MindSphere 3.0 Asset Manager</vt:lpstr>
      <vt:lpstr>MindSphere 3.0 Asset and Hierarchy</vt:lpstr>
      <vt:lpstr>MindSphere 3.0 Asset and Aspect</vt:lpstr>
      <vt:lpstr>PowerPoint-Präsentation</vt:lpstr>
      <vt:lpstr>MindSphere 3.0 Fleet Manager</vt:lpstr>
      <vt:lpstr>Fleet Manager Visual Analyzer</vt:lpstr>
      <vt:lpstr>Architecture &amp; API Summary</vt:lpstr>
      <vt:lpstr>PowerPoint-Präsentation</vt:lpstr>
      <vt:lpstr>MindSphere - Tools for Training Learning Goals</vt:lpstr>
      <vt:lpstr>Web Development Basics REST</vt:lpstr>
      <vt:lpstr>Web Development Basics REST</vt:lpstr>
      <vt:lpstr>Web Development Basics REST</vt:lpstr>
      <vt:lpstr>Web Development Basics JSON</vt:lpstr>
      <vt:lpstr>MindSphere Tools for Training</vt:lpstr>
      <vt:lpstr>Web Development Basics Node-Red</vt:lpstr>
      <vt:lpstr>MindSphere Tools for Training</vt:lpstr>
      <vt:lpstr>MindConnect API Demonstration: Postman and API</vt:lpstr>
      <vt:lpstr>MindConnect API Hands-On Exercise 1: Postman and API</vt:lpstr>
      <vt:lpstr>MindConnect API Hands-On Exercise 1: Postman and API</vt:lpstr>
      <vt:lpstr>MindSphere - Tools for Training Summary</vt:lpstr>
      <vt:lpstr>PowerPoint-Präsentation</vt:lpstr>
      <vt:lpstr>MindConnect API Learning Goals</vt:lpstr>
      <vt:lpstr>MindConnect API Idea</vt:lpstr>
      <vt:lpstr>MindSphere APIs in MindSphere v3.0 Details</vt:lpstr>
      <vt:lpstr>MindConnect API Overview</vt:lpstr>
      <vt:lpstr>MindConnect API Access</vt:lpstr>
      <vt:lpstr>MindConnect API General Workflow </vt:lpstr>
      <vt:lpstr>MindConnect API Prepare the Asset Type and Asset </vt:lpstr>
      <vt:lpstr>MindConnect API Create the Agent </vt:lpstr>
      <vt:lpstr>MindConnect API Demonstration</vt:lpstr>
      <vt:lpstr>MindConnect API Hands-On Exercise 2: Asset and Agent  </vt:lpstr>
      <vt:lpstr>MindConnect API Hands-On Exercise 2: Asset and Agent</vt:lpstr>
      <vt:lpstr>MindConnect API Hands-On Exercise 2: Asset and Agent</vt:lpstr>
      <vt:lpstr>MindConnect API Hands-On Exercise 2: Asset and Agent</vt:lpstr>
      <vt:lpstr>MindConnect API Hands-On Exercise 2: Asset and Agent</vt:lpstr>
      <vt:lpstr>MindConnect API Hands-On Exercise 2: Asset and Agent</vt:lpstr>
      <vt:lpstr>MindConnect API Acquiring Boarding Configuration</vt:lpstr>
      <vt:lpstr>MindConnect API Acquiring Boarding Configuration</vt:lpstr>
      <vt:lpstr>MindConnect API Acquiring Boarding Configuration</vt:lpstr>
      <vt:lpstr>JWT</vt:lpstr>
      <vt:lpstr>MindConnect API Demonstration: Boarding Information</vt:lpstr>
      <vt:lpstr>MindConnect API Hands-On Exercise 3: Boarding Information</vt:lpstr>
      <vt:lpstr>MindConnect API Hands-On Exercise 3: Boarding Information</vt:lpstr>
      <vt:lpstr>MindConnect API Hands-On Exercise 3: Boarding Information</vt:lpstr>
      <vt:lpstr>MindConnect API Onboarding Agent</vt:lpstr>
      <vt:lpstr>MindConnect API Agent with SHARED_SECRET security profile Registration</vt:lpstr>
      <vt:lpstr>MindConnect API Register Response With SHARED_SECRET security Profile</vt:lpstr>
      <vt:lpstr>MindConnect API Register Response With SHARED_SECRET security Profile</vt:lpstr>
      <vt:lpstr>MindConnect API Refreshing a Registration</vt:lpstr>
      <vt:lpstr>MindConnect API Refreshing a Registration</vt:lpstr>
      <vt:lpstr>MindConnect API Demonstration</vt:lpstr>
      <vt:lpstr>MindConnect API Hands-On Exercise 4: Onboarding the Agent</vt:lpstr>
      <vt:lpstr>MindConnect API Hands-On Exercise 4: Onboarding the Agent</vt:lpstr>
      <vt:lpstr>MindConnect API Hands-On Exercise 4: Onboarding the Agent</vt:lpstr>
      <vt:lpstr>MindConnect API Hands-On Exercise 4: Onboarding the Agent</vt:lpstr>
      <vt:lpstr>MindConnect API Hands-On Exercise 4: Onboarding the Agent</vt:lpstr>
      <vt:lpstr>MindConnect API Acquiring an agent access token</vt:lpstr>
      <vt:lpstr>MindConnect API Acquiring an agent access token </vt:lpstr>
      <vt:lpstr>MindConnect API Acquiring an agent access token </vt:lpstr>
      <vt:lpstr>MindConnect API Signed JWT </vt:lpstr>
      <vt:lpstr>MindConnect API Acquiring an agent access token </vt:lpstr>
      <vt:lpstr>MindConnect API Demonstration</vt:lpstr>
      <vt:lpstr>MindConnect API Hands-On Exercise 5: Acquire Access Token</vt:lpstr>
      <vt:lpstr>MindConnect API Hands-On Exercise 5: Acquire Access Token</vt:lpstr>
      <vt:lpstr>MindConnect API Hands-On Exercise 5: Acquire Access Token</vt:lpstr>
      <vt:lpstr>MindConnect API Hands-On Exercise 5: Acquire Access Token</vt:lpstr>
      <vt:lpstr>MindConnect API Data Source and Data Points</vt:lpstr>
      <vt:lpstr>MindConnect API Create Data Source Configuration</vt:lpstr>
      <vt:lpstr>MindConnect API Data Source Configuration Response</vt:lpstr>
      <vt:lpstr>MindConnect API Demonstration</vt:lpstr>
      <vt:lpstr>MindConnect API Hands-On Exercise: Configure and upload data source</vt:lpstr>
      <vt:lpstr>MindConnect API Hands-On Exercise 6: Upload Data Configuration</vt:lpstr>
      <vt:lpstr>MindConnect API Hands-On Exercise 6: Upload Data Configuration</vt:lpstr>
      <vt:lpstr>MindSphere 3.0 Asset and Hierarchy</vt:lpstr>
      <vt:lpstr>MindSphere 3.0 Asset and Aspect</vt:lpstr>
      <vt:lpstr>MindConnect API</vt:lpstr>
      <vt:lpstr>MindConnect API</vt:lpstr>
      <vt:lpstr>MindConnect API</vt:lpstr>
      <vt:lpstr>MindConnect API Exchange Data</vt:lpstr>
      <vt:lpstr>MindConnect API Workflow details</vt:lpstr>
      <vt:lpstr>MindConnect API Workflow details</vt:lpstr>
      <vt:lpstr>MindConnect API Demonstration: Exchange Data</vt:lpstr>
      <vt:lpstr>MindConnect API Hands-On Exercise 7: Exchange Data</vt:lpstr>
      <vt:lpstr>MindConnect API Hands-On Exercise 7: Exchange Data</vt:lpstr>
      <vt:lpstr>MindConnect API Hands-On Exercise 7: Exchange Data</vt:lpstr>
      <vt:lpstr>MindConnect API Hands-On Exercise 7: Exchange Data</vt:lpstr>
      <vt:lpstr>MindConnect API Hands-On Exercise 7: Exchange Data</vt:lpstr>
      <vt:lpstr>PowerPoint-Präsentation</vt:lpstr>
      <vt:lpstr>MindSphere Forums &amp; Network </vt:lpstr>
      <vt:lpstr>MindSphere Connect to Us</vt:lpstr>
      <vt:lpstr>PowerPoint-Präsentation</vt:lpstr>
    </vt:vector>
  </TitlesOfParts>
  <Company>Siemens Industry Software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Boehm, Thilo (DF PL DS TS DEL 4)</dc:creator>
  <cp:keywords>C_Restricted</cp:keywords>
  <cp:lastModifiedBy>Strasser, Regina (DF PL CAS S EO)</cp:lastModifiedBy>
  <cp:revision>277</cp:revision>
  <cp:lastPrinted>2018-09-18T13:47:17Z</cp:lastPrinted>
  <dcterms:created xsi:type="dcterms:W3CDTF">2018-01-23T12:54:27Z</dcterms:created>
  <dcterms:modified xsi:type="dcterms:W3CDTF">2018-09-18T13:49:21Z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Restricted</vt:lpwstr>
  </property>
  <property fmtid="{D5CDD505-2E9C-101B-9397-08002B2CF9AE}" pid="3" name="_NewReviewCycle">
    <vt:lpwstr/>
  </property>
</Properties>
</file>